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1" r:id="rId6"/>
    <p:sldId id="263" r:id="rId7"/>
    <p:sldId id="262" r:id="rId8"/>
    <p:sldId id="260" r:id="rId9"/>
    <p:sldId id="267" r:id="rId10"/>
    <p:sldId id="268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3" r:id="rId31"/>
    <p:sldId id="294" r:id="rId32"/>
    <p:sldId id="295" r:id="rId33"/>
    <p:sldId id="296" r:id="rId34"/>
    <p:sldId id="297" r:id="rId35"/>
    <p:sldId id="290" r:id="rId36"/>
    <p:sldId id="291" r:id="rId37"/>
    <p:sldId id="292" r:id="rId38"/>
    <p:sldId id="269" r:id="rId39"/>
    <p:sldId id="270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31" r:id="rId69"/>
    <p:sldId id="332" r:id="rId70"/>
    <p:sldId id="326" r:id="rId71"/>
    <p:sldId id="327" r:id="rId72"/>
    <p:sldId id="328" r:id="rId73"/>
    <p:sldId id="329" r:id="rId74"/>
    <p:sldId id="330" r:id="rId75"/>
    <p:sldId id="333" r:id="rId76"/>
    <p:sldId id="334" r:id="rId77"/>
    <p:sldId id="335" r:id="rId78"/>
    <p:sldId id="336" r:id="rId79"/>
    <p:sldId id="337" r:id="rId80"/>
    <p:sldId id="338" r:id="rId81"/>
    <p:sldId id="340" r:id="rId82"/>
    <p:sldId id="339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264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2DBC"/>
    <a:srgbClr val="0000FF"/>
    <a:srgbClr val="59074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2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85800"/>
            <a:ext cx="7772400" cy="1846659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>
                <a:alpha val="61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A1BF7"/>
                </a:solidFill>
              </a:rPr>
              <a:t>THEORY – 5 </a:t>
            </a:r>
            <a:r>
              <a:rPr lang="en-US" sz="5400" b="1" dirty="0">
                <a:solidFill>
                  <a:srgbClr val="3A1BF7"/>
                </a:solidFill>
              </a:rPr>
              <a:t/>
            </a:r>
            <a:br>
              <a:rPr lang="en-US" sz="5400" b="1" dirty="0">
                <a:solidFill>
                  <a:srgbClr val="3A1BF7"/>
                </a:solidFill>
              </a:rPr>
            </a:br>
            <a:r>
              <a:rPr lang="en-US" sz="5400" b="1" dirty="0">
                <a:solidFill>
                  <a:srgbClr val="FF0000"/>
                </a:solidFill>
              </a:rPr>
              <a:t>ENVIRONMENTAL STUDIES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2928878"/>
            <a:ext cx="7772400" cy="2862322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3</a:t>
            </a:r>
            <a:r>
              <a:rPr lang="en-US" sz="3600" b="1" baseline="30000" dirty="0">
                <a:solidFill>
                  <a:srgbClr val="7030A0"/>
                </a:solidFill>
              </a:rPr>
              <a:t>RD</a:t>
            </a:r>
            <a:r>
              <a:rPr lang="en-US" sz="3600" b="1" dirty="0">
                <a:solidFill>
                  <a:srgbClr val="7030A0"/>
                </a:solidFill>
              </a:rPr>
              <a:t> SEMESTER,  MECHANICAL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Prepared by -  </a:t>
            </a:r>
          </a:p>
          <a:p>
            <a:pPr algn="ctr"/>
            <a:r>
              <a:rPr lang="en-US" sz="3600" b="1" dirty="0">
                <a:solidFill>
                  <a:srgbClr val="3A1BF7"/>
                </a:solidFill>
              </a:rPr>
              <a:t>SAROJ KUMAR SAHU,</a:t>
            </a:r>
          </a:p>
          <a:p>
            <a:pPr algn="ctr"/>
            <a:r>
              <a:rPr lang="en-US" sz="3600" b="1" dirty="0">
                <a:solidFill>
                  <a:srgbClr val="BA3106"/>
                </a:solidFill>
              </a:rPr>
              <a:t> Lecturer in Mechanical Engineering, </a:t>
            </a:r>
          </a:p>
          <a:p>
            <a:pPr algn="ctr"/>
            <a:r>
              <a:rPr lang="en-US" sz="3600" b="1" dirty="0" smtClean="0">
                <a:solidFill>
                  <a:srgbClr val="BA3106"/>
                </a:solidFill>
              </a:rPr>
              <a:t>UGMIT, Rayagada.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3645781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SKS-STUDY MATERIAL\ONLINE -CLASS -PPT\3M -TH-5- EVS\2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84200"/>
            <a:ext cx="7693025" cy="5688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SKS-STUDY MATERIAL\ONLINE -CLASS -PPT\3M -TH-5- EVS\3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888" y="569913"/>
            <a:ext cx="7640637" cy="5716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9773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SKS-STUDY MATERIAL\ONLINE -CLASS -PPT\3M -TH-5- EVS\4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574675"/>
            <a:ext cx="7631113" cy="570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SKS-STUDY MATERIAL\ONLINE -CLASS -PPT\3M -TH-5- EVS\5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25" y="569913"/>
            <a:ext cx="7650163" cy="5716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SKS-STUDY MATERIAL\ONLINE -CLASS -PPT\3M -TH-5- EVS\5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25" y="569913"/>
            <a:ext cx="7650163" cy="5716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SKS-STUDY MATERIAL\ONLINE -CLASS -PPT\3M -TH-5- EVS\6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938" y="584200"/>
            <a:ext cx="7602537" cy="5688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SKS-STUDY MATERIAL\ONLINE -CLASS -PPT\3M -TH-5- EVS\7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413" y="569913"/>
            <a:ext cx="7621587" cy="5716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:\SKS-STUDY MATERIAL\ONLINE -CLASS -PPT\3M -TH-5- EVS\8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" y="574675"/>
            <a:ext cx="7593013" cy="570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:\SKS-STUDY MATERIAL\ONLINE -CLASS -PPT\3M -TH-5- EVS\9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" y="560388"/>
            <a:ext cx="7593013" cy="5735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:\SKS-STUDY MATERIAL\ONLINE -CLASS -PPT\3M -TH-5- EVS\10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938" y="579438"/>
            <a:ext cx="7602537" cy="5697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93735"/>
            <a:ext cx="7772400" cy="3216265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u="sng" dirty="0" smtClean="0">
                <a:solidFill>
                  <a:srgbClr val="0070C0"/>
                </a:solidFill>
              </a:rPr>
              <a:t>CHAPTER - 3 </a:t>
            </a:r>
            <a:endParaRPr lang="en-US" sz="8800" b="1" u="sng" dirty="0">
              <a:solidFill>
                <a:srgbClr val="0070C0"/>
              </a:solidFill>
            </a:endParaRPr>
          </a:p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Algerian" pitchFamily="82" charset="0"/>
              </a:rPr>
              <a:t>SYSTEMS</a:t>
            </a:r>
            <a:endParaRPr lang="en-US" sz="115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3962400"/>
            <a:ext cx="7772400" cy="2308324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FF"/>
                </a:solidFill>
              </a:rPr>
              <a:t>CONCEPT OF AN </a:t>
            </a:r>
          </a:p>
          <a:p>
            <a:pPr algn="ctr"/>
            <a:r>
              <a:rPr lang="en-US" sz="7200" b="1" dirty="0" smtClean="0">
                <a:solidFill>
                  <a:srgbClr val="0000FF"/>
                </a:solidFill>
              </a:rPr>
              <a:t>ECOSYSTEMS</a:t>
            </a:r>
            <a:endParaRPr lang="en-US" sz="7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4861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:\SKS-STUDY MATERIAL\ONLINE -CLASS -PPT\3M -TH-5- EVS\11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574675"/>
            <a:ext cx="7631113" cy="570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SKS-STUDY MATERIAL\ONLINE -CLASS -PPT\3M -TH-5- EVS\12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" y="595313"/>
            <a:ext cx="7593013" cy="5667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:\SKS-STUDY MATERIAL\ONLINE -CLASS -PPT\3M -TH-5- EVS\13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225" y="569913"/>
            <a:ext cx="7573963" cy="5716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:\SKS-STUDY MATERIAL\ONLINE -CLASS -PPT\3M -TH-5- EVS\14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613" y="666750"/>
            <a:ext cx="7469187" cy="5524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G:\SKS-STUDY MATERIAL\ONLINE -CLASS -PPT\3M -TH-5- EVS\15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" y="574675"/>
            <a:ext cx="7593013" cy="570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G:\SKS-STUDY MATERIAL\ONLINE -CLASS -PPT\3M -TH-5- EVS\16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463" y="584200"/>
            <a:ext cx="7583487" cy="5688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G:\SKS-STUDY MATERIAL\ONLINE -CLASS -PPT\3M -TH-5- EVS\17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614363"/>
            <a:ext cx="7612063" cy="5629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G:\SKS-STUDY MATERIAL\ONLINE -CLASS -PPT\3M -TH-5- EVS\18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225" y="584200"/>
            <a:ext cx="7573963" cy="5688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:\SKS-STUDY MATERIAL\ONLINE -CLASS -PPT\3M -TH-5- EVS\19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79438"/>
            <a:ext cx="7612063" cy="5697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G:\SKS-STUDY MATERIAL\ONLINE -CLASS -PPT\3M -TH-5- EVS\20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90550"/>
            <a:ext cx="7612063" cy="5676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381000"/>
            <a:ext cx="8001000" cy="6001643"/>
          </a:xfrm>
          <a:prstGeom prst="rect">
            <a:avLst/>
          </a:prstGeom>
          <a:gradFill>
            <a:gsLst>
              <a:gs pos="7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An </a:t>
            </a:r>
            <a:r>
              <a:rPr lang="en-US" sz="2400" b="1" dirty="0">
                <a:solidFill>
                  <a:srgbClr val="FF0000"/>
                </a:solidFill>
              </a:rPr>
              <a:t>ecosystem</a:t>
            </a:r>
            <a:r>
              <a:rPr lang="en-US" sz="2400" b="1" dirty="0">
                <a:solidFill>
                  <a:srgbClr val="0070C0"/>
                </a:solidFill>
              </a:rPr>
              <a:t> is a </a:t>
            </a:r>
            <a:r>
              <a:rPr lang="en-US" sz="2400" b="1" dirty="0">
                <a:solidFill>
                  <a:srgbClr val="0000FF"/>
                </a:solidFill>
              </a:rPr>
              <a:t>community of living organisms in conjunction with the nonliving components of their environment, interacting as a system. 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These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biotic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abiotic</a:t>
            </a:r>
            <a:r>
              <a:rPr lang="en-US" sz="2400" b="1" dirty="0">
                <a:solidFill>
                  <a:srgbClr val="0070C0"/>
                </a:solidFill>
              </a:rPr>
              <a:t> components are linked together through nutrient cycles and energy flows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" y="2336074"/>
            <a:ext cx="7467600" cy="382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1145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G:\SKS-STUDY MATERIAL\ONLINE -CLASS -PPT\3M -TH-5- EVS\22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225" y="590550"/>
            <a:ext cx="7573963" cy="5676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G:\SKS-STUDY MATERIAL\ONLINE -CLASS -PPT\3M -TH-5- EVS\23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888" y="638175"/>
            <a:ext cx="7640637" cy="5581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G:\SKS-STUDY MATERIAL\ONLINE -CLASS -PPT\3M -TH-5- EVS\24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628650"/>
            <a:ext cx="7612063" cy="5600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G:\SKS-STUDY MATERIAL\ONLINE -CLASS -PPT\3M -TH-5- EVS\25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938" y="574675"/>
            <a:ext cx="7602537" cy="570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:\SKS-STUDY MATERIAL\ONLINE -CLASS -PPT\3M -TH-5- EVS\26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" y="574675"/>
            <a:ext cx="7593013" cy="570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G:\SKS-STUDY MATERIAL\ONLINE -CLASS -PPT\3M -TH-5- EVS\27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938" y="574675"/>
            <a:ext cx="7602537" cy="570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G:\SKS-STUDY MATERIAL\ONLINE -CLASS -PPT\3M -TH-5- EVS\28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74675"/>
            <a:ext cx="7612063" cy="570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G:\SKS-STUDY MATERIAL\ONLINE -CLASS -PPT\3M -TH-5- EVS\29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69913"/>
            <a:ext cx="7612063" cy="5716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G:\SKS-STUDY MATERIAL\ONLINE -CLASS -PPT\3M -TH-5- EVS\30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8" y="569913"/>
            <a:ext cx="7564437" cy="5716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G:\SKS-STUDY MATERIAL\ONLINE -CLASS -PPT\3M -TH-5- EVS\31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938" y="574675"/>
            <a:ext cx="7602537" cy="570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999" y="685801"/>
            <a:ext cx="7619999" cy="5562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9773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G:\SKS-STUDY MATERIAL\ONLINE -CLASS -PPT\3M -TH-5- EVS\32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413" y="569913"/>
            <a:ext cx="7621587" cy="5716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G:\SKS-STUDY MATERIAL\ONLINE -CLASS -PPT\3M -TH-5- EVS\33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413" y="574675"/>
            <a:ext cx="7621587" cy="570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G:\SKS-STUDY MATERIAL\ONLINE -CLASS -PPT\3M -TH-5- EVS\34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325" y="642938"/>
            <a:ext cx="7497763" cy="557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G:\SKS-STUDY MATERIAL\ONLINE -CLASS -PPT\3M -TH-5- EVS\35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74675"/>
            <a:ext cx="7612063" cy="570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G:\SKS-STUDY MATERIAL\ONLINE -CLASS -PPT\3M -TH-5- EVS\36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" y="584200"/>
            <a:ext cx="7593013" cy="5688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G:\SKS-STUDY MATERIAL\ONLINE -CLASS -PPT\3M -TH-5- EVS\37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413" y="579438"/>
            <a:ext cx="7621587" cy="5697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G:\SKS-STUDY MATERIAL\ONLINE -CLASS -PPT\3M -TH-5- EVS\38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" y="579438"/>
            <a:ext cx="7593013" cy="5697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:\SKS-STUDY MATERIAL\ONLINE -CLASS -PPT\3M -TH-5- EVS\39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888" y="555625"/>
            <a:ext cx="7640637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G:\SKS-STUDY MATERIAL\ONLINE -CLASS -PPT\3M -TH-5- EVS\40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413" y="579438"/>
            <a:ext cx="7621587" cy="5697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G:\SKS-STUDY MATERIAL\ONLINE -CLASS -PPT\3M -TH-5- EVS\41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74675"/>
            <a:ext cx="7612063" cy="570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685800"/>
            <a:ext cx="7467600" cy="5416868"/>
          </a:xfrm>
          <a:prstGeom prst="rect">
            <a:avLst/>
          </a:prstGeom>
          <a:gradFill>
            <a:gsLst>
              <a:gs pos="7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CHARACTERISTICS OF ECOSYSTEM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Ecosystems </a:t>
            </a:r>
            <a:r>
              <a:rPr lang="en-US" sz="2400" b="1" dirty="0">
                <a:solidFill>
                  <a:srgbClr val="002060"/>
                </a:solidFill>
              </a:rPr>
              <a:t>contain </a:t>
            </a:r>
            <a:r>
              <a:rPr lang="en-US" sz="2400" b="1" dirty="0">
                <a:solidFill>
                  <a:srgbClr val="0000FF"/>
                </a:solidFill>
              </a:rPr>
              <a:t>biotic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living</a:t>
            </a:r>
            <a:r>
              <a:rPr lang="en-US" sz="2400" b="1" dirty="0">
                <a:solidFill>
                  <a:srgbClr val="002060"/>
                </a:solidFill>
              </a:rPr>
              <a:t>, parts, as well as </a:t>
            </a:r>
            <a:r>
              <a:rPr lang="en-US" sz="2400" b="1" dirty="0">
                <a:solidFill>
                  <a:srgbClr val="0000FF"/>
                </a:solidFill>
              </a:rPr>
              <a:t>abiotic factors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nonliving </a:t>
            </a:r>
            <a:r>
              <a:rPr lang="en-US" sz="2400" b="1" dirty="0">
                <a:solidFill>
                  <a:srgbClr val="002060"/>
                </a:solidFill>
              </a:rPr>
              <a:t>parts.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Biotic </a:t>
            </a:r>
            <a:r>
              <a:rPr lang="en-US" sz="2400" b="1" dirty="0">
                <a:solidFill>
                  <a:srgbClr val="C00000"/>
                </a:solidFill>
              </a:rPr>
              <a:t>factors </a:t>
            </a:r>
            <a:r>
              <a:rPr lang="en-US" sz="2400" b="1" dirty="0">
                <a:solidFill>
                  <a:srgbClr val="002060"/>
                </a:solidFill>
              </a:rPr>
              <a:t>include plants, animals, and other organisms.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Abiotic </a:t>
            </a:r>
            <a:r>
              <a:rPr lang="en-US" sz="2400" b="1" dirty="0">
                <a:solidFill>
                  <a:srgbClr val="C00000"/>
                </a:solidFill>
              </a:rPr>
              <a:t>factors </a:t>
            </a:r>
            <a:r>
              <a:rPr lang="en-US" sz="2400" b="1" dirty="0">
                <a:solidFill>
                  <a:srgbClr val="002060"/>
                </a:solidFill>
              </a:rPr>
              <a:t>include rocks, temperature, and humidity.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B050"/>
                </a:solidFill>
              </a:rPr>
              <a:t>Every </a:t>
            </a:r>
            <a:r>
              <a:rPr lang="en-US" sz="2400" b="1" dirty="0">
                <a:solidFill>
                  <a:srgbClr val="00B050"/>
                </a:solidFill>
              </a:rPr>
              <a:t>factor </a:t>
            </a:r>
            <a:r>
              <a:rPr lang="en-US" sz="2400" b="1" dirty="0">
                <a:solidFill>
                  <a:srgbClr val="002060"/>
                </a:solidFill>
              </a:rPr>
              <a:t>in an ecosystem </a:t>
            </a:r>
            <a:r>
              <a:rPr lang="en-US" sz="2400" b="1" dirty="0">
                <a:solidFill>
                  <a:srgbClr val="0000FF"/>
                </a:solidFill>
              </a:rPr>
              <a:t>depends on </a:t>
            </a:r>
            <a:r>
              <a:rPr lang="en-US" sz="2400" b="1" dirty="0">
                <a:solidFill>
                  <a:srgbClr val="00B050"/>
                </a:solidFill>
              </a:rPr>
              <a:t>every other factor</a:t>
            </a:r>
            <a:r>
              <a:rPr lang="en-US" sz="2400" b="1" dirty="0">
                <a:solidFill>
                  <a:srgbClr val="002060"/>
                </a:solidFill>
              </a:rPr>
              <a:t>, either directly or indirectly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3882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G:\SKS-STUDY MATERIAL\ONLINE -CLASS -PPT\3M -TH-5- EVS\42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65150"/>
            <a:ext cx="7612063" cy="5726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G:\SKS-STUDY MATERIAL\ONLINE -CLASS -PPT\3M -TH-5- EVS\43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463" y="569913"/>
            <a:ext cx="7583487" cy="5716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:\SKS-STUDY MATERIAL\ONLINE -CLASS -PPT\3M -TH-5- EVS\44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74675"/>
            <a:ext cx="7612063" cy="570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G:\SKS-STUDY MATERIAL\ONLINE -CLASS -PPT\3M -TH-5- EVS\45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79438"/>
            <a:ext cx="7612063" cy="5697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G:\SKS-STUDY MATERIAL\ONLINE -CLASS -PPT\3M -TH-5- EVS\46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50" y="1123950"/>
            <a:ext cx="6411913" cy="4610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G:\SKS-STUDY MATERIAL\ONLINE -CLASS -PPT\3M -TH-5- EVS\47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09600"/>
            <a:ext cx="7315199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G:\SKS-STUDY MATERIAL\ONLINE -CLASS -PPT\3M -TH-5- EVS\48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9600"/>
            <a:ext cx="7848600" cy="5562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G:\SKS-STUDY MATERIAL\ONLINE -CLASS -PPT\3M -TH-5- EVS\49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85800"/>
            <a:ext cx="7772399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G:\SKS-STUDY MATERIAL\ONLINE -CLASS -PPT\3M -TH-5- EVS\50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85800"/>
            <a:ext cx="76962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G:\SKS-STUDY MATERIAL\ONLINE -CLASS -PPT\3M -TH-5- EVS\51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9600"/>
            <a:ext cx="78486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16087"/>
            <a:ext cx="8229600" cy="5632311"/>
          </a:xfrm>
          <a:prstGeom prst="rect">
            <a:avLst/>
          </a:prstGeom>
          <a:gradFill>
            <a:gsLst>
              <a:gs pos="7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FUNCTIONS OF ECOSYSTEM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b="1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Ecosystem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functioning reflects the collective life activities of </a:t>
            </a:r>
            <a:r>
              <a:rPr lang="en-US" sz="2400" b="1" dirty="0">
                <a:solidFill>
                  <a:srgbClr val="0000FF"/>
                </a:solidFill>
              </a:rPr>
              <a:t>plants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>
                <a:solidFill>
                  <a:srgbClr val="0000FF"/>
                </a:solidFill>
              </a:rPr>
              <a:t>animals</a:t>
            </a:r>
            <a:r>
              <a:rPr lang="en-US" sz="2400" b="1" dirty="0">
                <a:solidFill>
                  <a:srgbClr val="002060"/>
                </a:solidFill>
              </a:rPr>
              <a:t>, and </a:t>
            </a:r>
            <a:r>
              <a:rPr lang="en-US" sz="2400" b="1" dirty="0">
                <a:solidFill>
                  <a:srgbClr val="0000FF"/>
                </a:solidFill>
              </a:rPr>
              <a:t>microbes </a:t>
            </a:r>
            <a:r>
              <a:rPr lang="en-US" sz="2400" b="1" dirty="0">
                <a:solidFill>
                  <a:srgbClr val="002060"/>
                </a:solidFill>
              </a:rPr>
              <a:t>and the effects these activities (e.g., feeding, growing, moving, excreting waste) have on the physical and chemical conditions of their environment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It </a:t>
            </a:r>
            <a:r>
              <a:rPr lang="en-US" sz="2400" b="1" dirty="0">
                <a:solidFill>
                  <a:srgbClr val="FF0000"/>
                </a:solidFill>
              </a:rPr>
              <a:t>regulates</a:t>
            </a:r>
            <a:r>
              <a:rPr lang="en-US" sz="2400" b="1" dirty="0">
                <a:solidFill>
                  <a:srgbClr val="002060"/>
                </a:solidFill>
              </a:rPr>
              <a:t> the </a:t>
            </a:r>
            <a:r>
              <a:rPr lang="en-US" sz="2400" b="1" dirty="0">
                <a:solidFill>
                  <a:srgbClr val="0000FF"/>
                </a:solidFill>
              </a:rPr>
              <a:t>essential ecological processes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>
                <a:solidFill>
                  <a:srgbClr val="0000FF"/>
                </a:solidFill>
              </a:rPr>
              <a:t>supports life systems</a:t>
            </a:r>
            <a:r>
              <a:rPr lang="en-US" sz="2400" b="1" dirty="0">
                <a:solidFill>
                  <a:srgbClr val="002060"/>
                </a:solidFill>
              </a:rPr>
              <a:t> and </a:t>
            </a:r>
            <a:r>
              <a:rPr lang="en-US" sz="2400" b="1" dirty="0">
                <a:solidFill>
                  <a:srgbClr val="0000FF"/>
                </a:solidFill>
              </a:rPr>
              <a:t>renders stability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It </a:t>
            </a:r>
            <a:r>
              <a:rPr lang="en-US" sz="2400" b="1" dirty="0">
                <a:solidFill>
                  <a:srgbClr val="002060"/>
                </a:solidFill>
              </a:rPr>
              <a:t>is also responsible for the </a:t>
            </a:r>
            <a:r>
              <a:rPr lang="en-US" sz="2400" b="1" dirty="0">
                <a:solidFill>
                  <a:srgbClr val="0000FF"/>
                </a:solidFill>
              </a:rPr>
              <a:t>cycling of nutrients </a:t>
            </a:r>
            <a:r>
              <a:rPr lang="en-US" sz="2400" b="1" dirty="0">
                <a:solidFill>
                  <a:srgbClr val="002060"/>
                </a:solidFill>
              </a:rPr>
              <a:t>between biotic and abiotic components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12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It </a:t>
            </a:r>
            <a:r>
              <a:rPr lang="en-US" sz="2400" b="1" dirty="0">
                <a:solidFill>
                  <a:srgbClr val="0000FF"/>
                </a:solidFill>
              </a:rPr>
              <a:t>maintains a balance </a:t>
            </a:r>
            <a:r>
              <a:rPr lang="en-US" sz="2400" b="1" dirty="0">
                <a:solidFill>
                  <a:srgbClr val="002060"/>
                </a:solidFill>
              </a:rPr>
              <a:t>among the various trophic levels in the ecosystem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86899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G:\SKS-STUDY MATERIAL\ONLINE -CLASS -PPT\3M -TH-5- EVS\52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9600"/>
            <a:ext cx="7848600" cy="5638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G:\SKS-STUDY MATERIAL\ONLINE -CLASS -PPT\3M -TH-5- EVS\53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79248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G:\SKS-STUDY MATERIAL\ONLINE -CLASS -PPT\3M -TH-5- EVS\55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62000"/>
            <a:ext cx="77724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G:\SKS-STUDY MATERIAL\ONLINE -CLASS -PPT\3M -TH-5- EVS\56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9600"/>
            <a:ext cx="77724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G:\SKS-STUDY MATERIAL\ONLINE -CLASS -PPT\3M -TH-5- EVS\57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78486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G:\SKS-STUDY MATERIAL\ONLINE -CLASS -PPT\3M -TH-5- EVS\58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9600"/>
            <a:ext cx="7848600" cy="5638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G:\SKS-STUDY MATERIAL\ONLINE -CLASS -PPT\3M -TH-5- EVS\59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14400"/>
            <a:ext cx="74676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G:\SKS-STUDY MATERIAL\ONLINE -CLASS -PPT\3M -TH-5- EVS\60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9600"/>
            <a:ext cx="7848599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93735"/>
            <a:ext cx="7772400" cy="5401479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u="sng" dirty="0" smtClean="0">
                <a:solidFill>
                  <a:srgbClr val="FF0000"/>
                </a:solidFill>
              </a:rPr>
              <a:t>ENERGY FLOW IN ECOSYSTEM</a:t>
            </a:r>
            <a:endParaRPr lang="en-US" sz="1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48610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685800"/>
            <a:ext cx="7467600" cy="5232202"/>
          </a:xfrm>
          <a:prstGeom prst="rect">
            <a:avLst/>
          </a:prstGeom>
          <a:gradFill>
            <a:gsLst>
              <a:gs pos="7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</a:rPr>
              <a:t>CONTENT</a:t>
            </a:r>
            <a:endParaRPr lang="en-US" sz="4000" b="1" u="sng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</a:rPr>
              <a:t>Concept of energy in Ecosystem.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</a:rPr>
              <a:t> Components of energy flow in Ecosystem.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Ecological energetic.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Laws governing the </a:t>
            </a:r>
            <a:r>
              <a:rPr lang="en-US" sz="2800" b="1" dirty="0" smtClean="0">
                <a:solidFill>
                  <a:srgbClr val="002060"/>
                </a:solidFill>
              </a:rPr>
              <a:t>energy transformation in Ecosystem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</a:rPr>
              <a:t> Interconnection among organisms.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The ten percent (10 %) Law.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Representation of energy </a:t>
            </a:r>
            <a:r>
              <a:rPr lang="en-US" sz="2800" b="1" dirty="0" smtClean="0">
                <a:solidFill>
                  <a:srgbClr val="002060"/>
                </a:solidFill>
              </a:rPr>
              <a:t>flow in </a:t>
            </a:r>
            <a:r>
              <a:rPr lang="en-US" sz="2800" b="1" dirty="0" smtClean="0">
                <a:solidFill>
                  <a:srgbClr val="002060"/>
                </a:solidFill>
              </a:rPr>
              <a:t>Ecosystem.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Conclusion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388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446068"/>
            <a:ext cx="8153400" cy="5878532"/>
          </a:xfrm>
          <a:prstGeom prst="rect">
            <a:avLst/>
          </a:prstGeom>
          <a:gradFill>
            <a:gsLst>
              <a:gs pos="7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ECOSYSTEM AND IT’S IMPORTANCE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An </a:t>
            </a:r>
            <a:r>
              <a:rPr lang="en-US" sz="2400" b="1" dirty="0">
                <a:solidFill>
                  <a:srgbClr val="002060"/>
                </a:solidFill>
              </a:rPr>
              <a:t>interactive </a:t>
            </a:r>
            <a:r>
              <a:rPr lang="en-US" sz="2400" b="1" dirty="0">
                <a:solidFill>
                  <a:srgbClr val="0000FF"/>
                </a:solidFill>
              </a:rPr>
              <a:t>stable system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community</a:t>
            </a:r>
            <a:r>
              <a:rPr lang="en-US" sz="2400" b="1" dirty="0">
                <a:solidFill>
                  <a:srgbClr val="002060"/>
                </a:solidFill>
              </a:rPr>
              <a:t> formed as a result of various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organisms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interacting with each other </a:t>
            </a:r>
            <a:r>
              <a:rPr lang="en-US" sz="2400" b="1" dirty="0">
                <a:solidFill>
                  <a:srgbClr val="002060"/>
                </a:solidFill>
              </a:rPr>
              <a:t>and the </a:t>
            </a:r>
            <a:r>
              <a:rPr lang="en-US" sz="2400" b="1" dirty="0">
                <a:solidFill>
                  <a:srgbClr val="00B050"/>
                </a:solidFill>
              </a:rPr>
              <a:t>non-living components of the environment </a:t>
            </a:r>
            <a:r>
              <a:rPr lang="en-US" sz="2400" b="1" dirty="0">
                <a:solidFill>
                  <a:srgbClr val="002060"/>
                </a:solidFill>
              </a:rPr>
              <a:t>is called an </a:t>
            </a:r>
            <a:r>
              <a:rPr lang="en-US" sz="2400" b="1" dirty="0">
                <a:solidFill>
                  <a:srgbClr val="EF2DBC"/>
                </a:solidFill>
              </a:rPr>
              <a:t>ecosystem</a:t>
            </a:r>
            <a:r>
              <a:rPr lang="en-US" sz="2400" b="1" dirty="0" smtClean="0">
                <a:solidFill>
                  <a:srgbClr val="EF2DBC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It </a:t>
            </a:r>
            <a:r>
              <a:rPr lang="en-US" sz="2400" b="1" dirty="0">
                <a:solidFill>
                  <a:srgbClr val="002060"/>
                </a:solidFill>
              </a:rPr>
              <a:t>is important for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ecological processes </a:t>
            </a:r>
            <a:r>
              <a:rPr lang="en-US" sz="2400" b="1" dirty="0">
                <a:solidFill>
                  <a:srgbClr val="002060"/>
                </a:solidFill>
              </a:rPr>
              <a:t>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regulation of the energy flow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supporting life systems</a:t>
            </a:r>
            <a:r>
              <a:rPr lang="en-US" sz="2400" b="1" dirty="0">
                <a:solidFill>
                  <a:srgbClr val="002060"/>
                </a:solidFill>
              </a:rPr>
              <a:t> 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providing stability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As </a:t>
            </a:r>
            <a:r>
              <a:rPr lang="en-US" sz="2400" b="1" dirty="0">
                <a:solidFill>
                  <a:srgbClr val="002060"/>
                </a:solidFill>
              </a:rPr>
              <a:t>a society, we depend on healthy ecosystems to do many things;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Courier New" pitchFamily="49" charset="0"/>
              <a:buChar char="o"/>
            </a:pPr>
            <a:r>
              <a:rPr lang="en-US" sz="2400" b="1" dirty="0" smtClean="0">
                <a:solidFill>
                  <a:srgbClr val="002060"/>
                </a:solidFill>
              </a:rPr>
              <a:t>to </a:t>
            </a:r>
            <a:r>
              <a:rPr lang="en-US" sz="2400" b="1" dirty="0">
                <a:solidFill>
                  <a:srgbClr val="0000FF"/>
                </a:solidFill>
              </a:rPr>
              <a:t>purify the air</a:t>
            </a:r>
            <a:r>
              <a:rPr lang="en-US" sz="2400" b="1" dirty="0">
                <a:solidFill>
                  <a:srgbClr val="002060"/>
                </a:solidFill>
              </a:rPr>
              <a:t> so we can breathe properly, sequester carbon for climate regulation, cycle nutrients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Courier New" pitchFamily="49" charset="0"/>
              <a:buChar char="o"/>
            </a:pPr>
            <a:r>
              <a:rPr lang="en-US" sz="2400" b="1" dirty="0" smtClean="0">
                <a:solidFill>
                  <a:srgbClr val="002060"/>
                </a:solidFill>
              </a:rPr>
              <a:t>so </a:t>
            </a:r>
            <a:r>
              <a:rPr lang="en-US" sz="2400" b="1" dirty="0">
                <a:solidFill>
                  <a:srgbClr val="002060"/>
                </a:solidFill>
              </a:rPr>
              <a:t>we have access to </a:t>
            </a:r>
            <a:r>
              <a:rPr lang="en-US" sz="2400" b="1" dirty="0">
                <a:solidFill>
                  <a:srgbClr val="0000FF"/>
                </a:solidFill>
              </a:rPr>
              <a:t>clean drinking water </a:t>
            </a:r>
            <a:r>
              <a:rPr lang="en-US" sz="2400" b="1" dirty="0">
                <a:solidFill>
                  <a:srgbClr val="002060"/>
                </a:solidFill>
              </a:rPr>
              <a:t>without costly infrastructure, and </a:t>
            </a:r>
            <a:r>
              <a:rPr lang="en-US" sz="2400" b="1" dirty="0">
                <a:solidFill>
                  <a:srgbClr val="0000FF"/>
                </a:solidFill>
              </a:rPr>
              <a:t>pollinate our crops</a:t>
            </a:r>
            <a:r>
              <a:rPr lang="en-US" sz="2400" b="1" dirty="0">
                <a:solidFill>
                  <a:srgbClr val="002060"/>
                </a:solidFill>
              </a:rPr>
              <a:t> so we don't go hungry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18423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SKS-STUDY MATERIAL\ONLINE -CLASS -PPT\3M -TH-5- EVS\62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7920038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SKS-STUDY MATERIAL\ONLINE -CLASS -PPT\3M -TH-5- EVS\63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725" y="609600"/>
            <a:ext cx="7954963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SKS-STUDY MATERIAL\ONLINE -CLASS -PPT\3M -TH-5- EVS\64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609600"/>
            <a:ext cx="8069263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SKS-STUDY MATERIAL\ONLINE -CLASS -PPT\3M -TH-5- EVS\66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" y="609600"/>
            <a:ext cx="8012113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SKS-STUDY MATERIAL\ONLINE -CLASS -PPT\3M -TH-5- EVS\67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100" y="457200"/>
            <a:ext cx="8050213" cy="5867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KS-STUDY MATERIAL\ONLINE -CLASS -PPT\3M -TH-5- EVS\68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1"/>
            <a:ext cx="7996238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KS-STUDY MATERIAL\ONLINE -CLASS -PPT\3M -TH-5- EVS\69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100" y="533400"/>
            <a:ext cx="8050213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SKS-STUDY MATERIAL\ONLINE -CLASS -PPT\3M -TH-5- EVS\70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13" y="609600"/>
            <a:ext cx="7926387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SKS-STUDY MATERIAL\ONLINE -CLASS -PPT\3M -TH-5- EVS\71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538" y="533400"/>
            <a:ext cx="7907337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SKS-STUDY MATERIAL\ONLINE -CLASS -PPT\3M -TH-5- EVS\72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50" y="609600"/>
            <a:ext cx="7859713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533400"/>
            <a:ext cx="8077200" cy="5909310"/>
          </a:xfrm>
          <a:prstGeom prst="rect">
            <a:avLst/>
          </a:prstGeom>
          <a:gradFill>
            <a:gsLst>
              <a:gs pos="7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TYPES OF THE ECOSYSTEM </a:t>
            </a:r>
          </a:p>
          <a:p>
            <a:endParaRPr lang="en-US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An </a:t>
            </a:r>
            <a:r>
              <a:rPr lang="en-US" sz="2400" b="1" dirty="0">
                <a:solidFill>
                  <a:srgbClr val="EF2DBC"/>
                </a:solidFill>
              </a:rPr>
              <a:t>ecosystem </a:t>
            </a:r>
            <a:r>
              <a:rPr lang="en-US" sz="2400" b="1" dirty="0">
                <a:solidFill>
                  <a:srgbClr val="002060"/>
                </a:solidFill>
              </a:rPr>
              <a:t>consists of all the </a:t>
            </a:r>
            <a:r>
              <a:rPr lang="en-US" sz="2400" b="1" dirty="0">
                <a:solidFill>
                  <a:srgbClr val="0000FF"/>
                </a:solidFill>
              </a:rPr>
              <a:t>living</a:t>
            </a:r>
            <a:r>
              <a:rPr lang="en-US" sz="2400" b="1" dirty="0">
                <a:solidFill>
                  <a:srgbClr val="002060"/>
                </a:solidFill>
              </a:rPr>
              <a:t> and </a:t>
            </a:r>
            <a:r>
              <a:rPr lang="en-US" sz="2400" b="1" dirty="0">
                <a:solidFill>
                  <a:srgbClr val="0000FF"/>
                </a:solidFill>
              </a:rPr>
              <a:t>non-living</a:t>
            </a:r>
            <a:r>
              <a:rPr lang="en-US" sz="2400" b="1" dirty="0">
                <a:solidFill>
                  <a:srgbClr val="002060"/>
                </a:solidFill>
              </a:rPr>
              <a:t> things in a specific natural setting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The </a:t>
            </a:r>
            <a:r>
              <a:rPr lang="en-US" sz="2400" b="1" dirty="0">
                <a:solidFill>
                  <a:srgbClr val="002060"/>
                </a:solidFill>
              </a:rPr>
              <a:t>major types of ecosystems are forests, grasslands, deserts, tundra, freshwater and marine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The </a:t>
            </a:r>
            <a:r>
              <a:rPr lang="en-US" sz="2400" b="1" dirty="0">
                <a:solidFill>
                  <a:srgbClr val="002060"/>
                </a:solidFill>
              </a:rPr>
              <a:t>different types of the ecosystem include: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b="1" dirty="0">
                <a:solidFill>
                  <a:srgbClr val="0000FF"/>
                </a:solidFill>
              </a:rPr>
              <a:t>Terrestrial ecosystem</a:t>
            </a:r>
            <a:r>
              <a:rPr lang="en-US" sz="2400" b="1" dirty="0" smtClean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b="1" dirty="0" smtClean="0">
                <a:solidFill>
                  <a:srgbClr val="C00000"/>
                </a:solidFill>
              </a:rPr>
              <a:t>Forest </a:t>
            </a:r>
            <a:r>
              <a:rPr lang="en-US" sz="2400" b="1" dirty="0">
                <a:solidFill>
                  <a:srgbClr val="C00000"/>
                </a:solidFill>
              </a:rPr>
              <a:t>ecosystem</a:t>
            </a:r>
            <a:r>
              <a:rPr lang="en-US" sz="2400" b="1" dirty="0" smtClean="0">
                <a:solidFill>
                  <a:srgbClr val="C00000"/>
                </a:solidFill>
              </a:rPr>
              <a:t>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b="1" dirty="0" smtClean="0">
                <a:solidFill>
                  <a:srgbClr val="0000FF"/>
                </a:solidFill>
              </a:rPr>
              <a:t>Grassland </a:t>
            </a:r>
            <a:r>
              <a:rPr lang="en-US" sz="2400" b="1" dirty="0">
                <a:solidFill>
                  <a:srgbClr val="0000FF"/>
                </a:solidFill>
              </a:rPr>
              <a:t>ecosystem</a:t>
            </a:r>
            <a:r>
              <a:rPr lang="en-US" sz="2400" b="1" dirty="0" smtClean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b="1" dirty="0" smtClean="0">
                <a:solidFill>
                  <a:srgbClr val="C00000"/>
                </a:solidFill>
              </a:rPr>
              <a:t>Desert </a:t>
            </a:r>
            <a:r>
              <a:rPr lang="en-US" sz="2400" b="1" dirty="0">
                <a:solidFill>
                  <a:srgbClr val="C00000"/>
                </a:solidFill>
              </a:rPr>
              <a:t>ecosystem</a:t>
            </a:r>
            <a:r>
              <a:rPr lang="en-US" sz="2400" b="1" dirty="0" smtClean="0">
                <a:solidFill>
                  <a:srgbClr val="C00000"/>
                </a:solidFill>
              </a:rPr>
              <a:t>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b="1" dirty="0" smtClean="0">
                <a:solidFill>
                  <a:srgbClr val="0000FF"/>
                </a:solidFill>
              </a:rPr>
              <a:t>Tundra </a:t>
            </a:r>
            <a:r>
              <a:rPr lang="en-US" sz="2400" b="1" dirty="0">
                <a:solidFill>
                  <a:srgbClr val="0000FF"/>
                </a:solidFill>
              </a:rPr>
              <a:t>ecosystem</a:t>
            </a:r>
            <a:r>
              <a:rPr lang="en-US" sz="2400" b="1" dirty="0" smtClean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b="1" dirty="0" smtClean="0">
                <a:solidFill>
                  <a:srgbClr val="C00000"/>
                </a:solidFill>
              </a:rPr>
              <a:t>Freshwater </a:t>
            </a:r>
            <a:r>
              <a:rPr lang="en-US" sz="2400" b="1" dirty="0">
                <a:solidFill>
                  <a:srgbClr val="C00000"/>
                </a:solidFill>
              </a:rPr>
              <a:t>ecosystem</a:t>
            </a:r>
            <a:r>
              <a:rPr lang="en-US" sz="2400" b="1" dirty="0" smtClean="0">
                <a:solidFill>
                  <a:srgbClr val="C00000"/>
                </a:solidFill>
              </a:rPr>
              <a:t>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b="1" dirty="0" smtClean="0">
                <a:solidFill>
                  <a:srgbClr val="0000FF"/>
                </a:solidFill>
              </a:rPr>
              <a:t>Marine </a:t>
            </a:r>
            <a:r>
              <a:rPr lang="en-US" sz="2400" b="1" dirty="0">
                <a:solidFill>
                  <a:srgbClr val="0000FF"/>
                </a:solidFill>
              </a:rPr>
              <a:t>ecosystem.</a:t>
            </a:r>
          </a:p>
        </p:txBody>
      </p:sp>
    </p:spTree>
    <p:extLst>
      <p:ext uri="{BB962C8B-B14F-4D97-AF65-F5344CB8AC3E}">
        <p14:creationId xmlns:p14="http://schemas.microsoft.com/office/powerpoint/2010/main" xmlns="" val="8628202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SKS-STUDY MATERIAL\ONLINE -CLASS -PPT\3M -TH-5- EVS\73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609600"/>
            <a:ext cx="8069263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SKS-STUDY MATERIAL\ONLINE -CLASS -PPT\3M -TH-5- EVS\74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875" y="609600"/>
            <a:ext cx="7840663" cy="5638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SKS-STUDY MATERIAL\ONLINE -CLASS -PPT\3M -TH-5- EVS\75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875" y="609600"/>
            <a:ext cx="7840663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SKS-STUDY MATERIAL\ONLINE -CLASS -PPT\3M -TH-5- EVS\1Capture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77724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33400"/>
            <a:ext cx="8763000" cy="3416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Syllabus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Concept of an ecosystem</a:t>
            </a:r>
          </a:p>
          <a:p>
            <a:r>
              <a:rPr lang="en-US" dirty="0" smtClean="0"/>
              <a:t>Structure and function of an ecosystem</a:t>
            </a:r>
          </a:p>
          <a:p>
            <a:r>
              <a:rPr lang="en-US" dirty="0" smtClean="0"/>
              <a:t>Producers, consumers and decomposers</a:t>
            </a:r>
          </a:p>
          <a:p>
            <a:r>
              <a:rPr lang="en-US" dirty="0" smtClean="0"/>
              <a:t>Energy flow in the ecosystems</a:t>
            </a:r>
          </a:p>
          <a:p>
            <a:r>
              <a:rPr lang="en-US" dirty="0" smtClean="0"/>
              <a:t>Ecological succession</a:t>
            </a:r>
          </a:p>
          <a:p>
            <a:r>
              <a:rPr lang="en-US" dirty="0" smtClean="0"/>
              <a:t>Food chains, food web sand ecological pyramids</a:t>
            </a:r>
          </a:p>
          <a:p>
            <a:r>
              <a:rPr lang="en-US" sz="1600" dirty="0" smtClean="0"/>
              <a:t>Introduction, types. Characteristic features, structure and function of the following ecosystem</a:t>
            </a:r>
            <a:r>
              <a:rPr lang="en-US" dirty="0" smtClean="0"/>
              <a:t>.</a:t>
            </a:r>
          </a:p>
          <a:p>
            <a:r>
              <a:rPr lang="en-US" dirty="0" smtClean="0"/>
              <a:t>Forest ecosystem</a:t>
            </a:r>
          </a:p>
          <a:p>
            <a:r>
              <a:rPr lang="en-US" dirty="0" smtClean="0"/>
              <a:t>Aquatic ecosystem (ponds, streams, lakes, rivers, oceans, estuaries)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1693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468</Words>
  <Application>Microsoft Office PowerPoint</Application>
  <PresentationFormat>On-screen Show (4:3)</PresentationFormat>
  <Paragraphs>82</Paragraphs>
  <Slides>90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rk</dc:creator>
  <cp:lastModifiedBy>hp</cp:lastModifiedBy>
  <cp:revision>51</cp:revision>
  <dcterms:created xsi:type="dcterms:W3CDTF">2006-08-16T00:00:00Z</dcterms:created>
  <dcterms:modified xsi:type="dcterms:W3CDTF">2022-12-07T11:19:00Z</dcterms:modified>
</cp:coreProperties>
</file>