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5" r:id="rId6"/>
    <p:sldId id="282" r:id="rId7"/>
    <p:sldId id="266" r:id="rId8"/>
    <p:sldId id="279" r:id="rId9"/>
    <p:sldId id="280" r:id="rId10"/>
    <p:sldId id="267" r:id="rId11"/>
    <p:sldId id="271" r:id="rId12"/>
    <p:sldId id="268" r:id="rId13"/>
    <p:sldId id="272" r:id="rId14"/>
    <p:sldId id="273" r:id="rId15"/>
    <p:sldId id="274" r:id="rId16"/>
    <p:sldId id="275" r:id="rId17"/>
    <p:sldId id="276" r:id="rId18"/>
    <p:sldId id="263" r:id="rId19"/>
    <p:sldId id="283" r:id="rId20"/>
    <p:sldId id="284" r:id="rId21"/>
    <p:sldId id="285" r:id="rId22"/>
    <p:sldId id="277" r:id="rId23"/>
    <p:sldId id="287" r:id="rId24"/>
    <p:sldId id="288" r:id="rId25"/>
    <p:sldId id="289" r:id="rId26"/>
    <p:sldId id="290" r:id="rId27"/>
    <p:sldId id="286" r:id="rId28"/>
    <p:sldId id="291" r:id="rId29"/>
    <p:sldId id="292" r:id="rId30"/>
    <p:sldId id="293" r:id="rId31"/>
    <p:sldId id="294" r:id="rId32"/>
    <p:sldId id="296" r:id="rId33"/>
    <p:sldId id="295" r:id="rId34"/>
    <p:sldId id="297" r:id="rId35"/>
    <p:sldId id="298" r:id="rId36"/>
    <p:sldId id="299" r:id="rId37"/>
    <p:sldId id="300" r:id="rId38"/>
    <p:sldId id="301" r:id="rId39"/>
    <p:sldId id="302" r:id="rId40"/>
    <p:sldId id="304" r:id="rId41"/>
    <p:sldId id="305" r:id="rId42"/>
    <p:sldId id="306" r:id="rId43"/>
    <p:sldId id="307" r:id="rId44"/>
    <p:sldId id="31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9D4"/>
    <a:srgbClr val="270BF3"/>
    <a:srgbClr val="A81893"/>
    <a:srgbClr val="0A0341"/>
    <a:srgbClr val="0A02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124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27038"/>
            <a:ext cx="8001000" cy="2239962"/>
          </a:xfrm>
          <a:prstGeom prst="rect">
            <a:avLst/>
          </a:prstGeom>
          <a:blipFill>
            <a:blip r:embed="rId2"/>
            <a:tile tx="0" ty="0" sx="100000" sy="100000" flip="none" algn="tl"/>
          </a:blipFill>
          <a:ln>
            <a:solidFill>
              <a:schemeClr val="accent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00FF"/>
                </a:solidFill>
                <a:latin typeface="+mj-lt"/>
                <a:ea typeface="+mj-ea"/>
                <a:cs typeface="+mj-cs"/>
              </a:rPr>
              <a:t>THEORY  - 1</a:t>
            </a:r>
            <a:r>
              <a:rPr kumimoji="0" lang="en-US" sz="6000" b="1" i="0" u="none" strike="noStrike" kern="1200" cap="none" spc="0" normalizeH="0" baseline="0" noProof="0" dirty="0" smtClean="0">
                <a:ln>
                  <a:noFill/>
                </a:ln>
                <a:solidFill>
                  <a:srgbClr val="0000FF"/>
                </a:solidFill>
                <a:effectLst/>
                <a:uLnTx/>
                <a:uFillTx/>
                <a:latin typeface="+mj-lt"/>
                <a:ea typeface="+mj-ea"/>
                <a:cs typeface="+mj-cs"/>
              </a:rPr>
              <a:t/>
            </a:r>
            <a:br>
              <a:rPr kumimoji="0" lang="en-US" sz="6000" b="1" i="0" u="none" strike="noStrike" kern="1200" cap="none" spc="0" normalizeH="0" baseline="0" noProof="0" dirty="0" smtClean="0">
                <a:ln>
                  <a:noFill/>
                </a:ln>
                <a:solidFill>
                  <a:srgbClr val="0000FF"/>
                </a:solidFill>
                <a:effectLst/>
                <a:uLnTx/>
                <a:uFillTx/>
                <a:latin typeface="+mj-lt"/>
                <a:ea typeface="+mj-ea"/>
                <a:cs typeface="+mj-cs"/>
              </a:rPr>
            </a:br>
            <a:r>
              <a:rPr kumimoji="0" lang="en-US" sz="6000" b="1" i="0" u="none" strike="noStrike" kern="1200" cap="none" spc="0" normalizeH="0" baseline="0" noProof="0" dirty="0" smtClean="0">
                <a:ln>
                  <a:noFill/>
                </a:ln>
                <a:solidFill>
                  <a:srgbClr val="FF0000"/>
                </a:solidFill>
                <a:effectLst/>
                <a:uLnTx/>
                <a:uFillTx/>
                <a:latin typeface="+mj-lt"/>
                <a:ea typeface="+mj-ea"/>
                <a:cs typeface="+mj-cs"/>
              </a:rPr>
              <a:t/>
            </a:r>
            <a:br>
              <a:rPr kumimoji="0" lang="en-US" sz="6000" b="1" i="0" u="none" strike="noStrike" kern="1200" cap="none" spc="0" normalizeH="0" baseline="0" noProof="0" dirty="0" smtClean="0">
                <a:ln>
                  <a:noFill/>
                </a:ln>
                <a:solidFill>
                  <a:srgbClr val="FF0000"/>
                </a:solidFill>
                <a:effectLst/>
                <a:uLnTx/>
                <a:uFillTx/>
                <a:latin typeface="+mj-lt"/>
                <a:ea typeface="+mj-ea"/>
                <a:cs typeface="+mj-cs"/>
              </a:rPr>
            </a:br>
            <a:r>
              <a:rPr lang="en-US" sz="4400" b="1" dirty="0" smtClean="0">
                <a:solidFill>
                  <a:srgbClr val="FF0000"/>
                </a:solidFill>
                <a:latin typeface="+mj-lt"/>
                <a:ea typeface="+mj-ea"/>
                <a:cs typeface="+mj-cs"/>
              </a:rPr>
              <a:t>ENTREPRENEURSHIP and MANAGEMENT &amp; SMART TECHNOLOGY</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533400" y="3048000"/>
            <a:ext cx="8077200" cy="31085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ctr"/>
            <a:r>
              <a:rPr lang="en-US" sz="2800" b="1" dirty="0" smtClean="0">
                <a:solidFill>
                  <a:srgbClr val="FF00FF"/>
                </a:solidFill>
              </a:rPr>
              <a:t>5</a:t>
            </a:r>
            <a:r>
              <a:rPr lang="en-US" sz="2800" b="1" baseline="30000" dirty="0" smtClean="0">
                <a:solidFill>
                  <a:srgbClr val="FF00FF"/>
                </a:solidFill>
              </a:rPr>
              <a:t>TH</a:t>
            </a:r>
            <a:r>
              <a:rPr lang="en-US" sz="2800" b="1" dirty="0" smtClean="0">
                <a:solidFill>
                  <a:srgbClr val="FF00FF"/>
                </a:solidFill>
              </a:rPr>
              <a:t> SEMESTER, MECHANICAL</a:t>
            </a:r>
          </a:p>
          <a:p>
            <a:pPr algn="ctr"/>
            <a:endParaRPr lang="en-US" sz="2800" b="1" dirty="0" smtClean="0">
              <a:solidFill>
                <a:srgbClr val="FF00FF"/>
              </a:solidFill>
            </a:endParaRPr>
          </a:p>
          <a:p>
            <a:pPr algn="ctr"/>
            <a:r>
              <a:rPr lang="en-US" sz="2800" b="1" dirty="0" smtClean="0">
                <a:solidFill>
                  <a:srgbClr val="00B050"/>
                </a:solidFill>
              </a:rPr>
              <a:t>Prepared by :-</a:t>
            </a:r>
          </a:p>
          <a:p>
            <a:pPr algn="ctr"/>
            <a:endParaRPr lang="en-US" sz="2800" b="1" dirty="0" smtClean="0">
              <a:solidFill>
                <a:srgbClr val="00B050"/>
              </a:solidFill>
            </a:endParaRPr>
          </a:p>
          <a:p>
            <a:pPr algn="ctr"/>
            <a:r>
              <a:rPr lang="en-US" sz="2800" b="1" dirty="0" smtClean="0">
                <a:solidFill>
                  <a:srgbClr val="0000FF"/>
                </a:solidFill>
              </a:rPr>
              <a:t>SAROJ KUMAR SAHU</a:t>
            </a:r>
          </a:p>
          <a:p>
            <a:pPr algn="ctr"/>
            <a:r>
              <a:rPr lang="en-US" sz="2800" b="1" dirty="0" smtClean="0">
                <a:solidFill>
                  <a:srgbClr val="0000FF"/>
                </a:solidFill>
              </a:rPr>
              <a:t>Lecturer in Mechanical Engineering</a:t>
            </a:r>
          </a:p>
          <a:p>
            <a:pPr algn="ctr"/>
            <a:r>
              <a:rPr lang="en-US" sz="2800" b="1" dirty="0" smtClean="0">
                <a:solidFill>
                  <a:srgbClr val="0000FF"/>
                </a:solidFill>
              </a:rPr>
              <a:t>U.G.M.I.T., Rayagada</a:t>
            </a:r>
            <a:endParaRPr lang="en-US" sz="1200" b="1"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
            <a:ext cx="8153400" cy="612475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a:p>
            <a:endParaRPr lang="en-IN" sz="2800" b="1" dirty="0" smtClean="0">
              <a:solidFill>
                <a:srgbClr val="F939D4"/>
              </a:solidFill>
              <a:latin typeface="+mj-lt"/>
            </a:endParaRPr>
          </a:p>
        </p:txBody>
      </p:sp>
      <p:pic>
        <p:nvPicPr>
          <p:cNvPr id="1026" name="Picture 2" descr="C:\Users\hp\Desktop\fUAu0Yx.jpg"/>
          <p:cNvPicPr>
            <a:picLocks noChangeAspect="1" noChangeArrowheads="1"/>
          </p:cNvPicPr>
          <p:nvPr/>
        </p:nvPicPr>
        <p:blipFill>
          <a:blip r:embed="rId2"/>
          <a:srcRect/>
          <a:stretch>
            <a:fillRect/>
          </a:stretch>
        </p:blipFill>
        <p:spPr bwMode="auto">
          <a:xfrm>
            <a:off x="914400" y="381000"/>
            <a:ext cx="7162800" cy="57150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ifference between Management and Administration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ifference between Management and Administration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Distinction between Administration and Management"/>
          <p:cNvPicPr>
            <a:picLocks noChangeAspect="1" noChangeArrowheads="1"/>
          </p:cNvPicPr>
          <p:nvPr/>
        </p:nvPicPr>
        <p:blipFill>
          <a:blip r:embed="rId2"/>
          <a:srcRect/>
          <a:stretch>
            <a:fillRect/>
          </a:stretch>
        </p:blipFill>
        <p:spPr bwMode="auto">
          <a:xfrm>
            <a:off x="1752600" y="381000"/>
            <a:ext cx="5638800" cy="617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7924800" cy="612475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smtClean="0">
              <a:solidFill>
                <a:srgbClr val="A81893"/>
              </a:solidFill>
            </a:endParaRPr>
          </a:p>
          <a:p>
            <a:pPr marL="285750" indent="-285750" algn="ctr"/>
            <a:endParaRPr lang="en-US" sz="2800" b="1" dirty="0">
              <a:solidFill>
                <a:srgbClr val="A81893"/>
              </a:solidFill>
            </a:endParaRPr>
          </a:p>
        </p:txBody>
      </p:sp>
      <p:pic>
        <p:nvPicPr>
          <p:cNvPr id="28674" name="Picture 2" descr="Difference: Management and Administration"/>
          <p:cNvPicPr>
            <a:picLocks noChangeAspect="1" noChangeArrowheads="1"/>
          </p:cNvPicPr>
          <p:nvPr/>
        </p:nvPicPr>
        <p:blipFill>
          <a:blip r:embed="rId2"/>
          <a:srcRect/>
          <a:stretch>
            <a:fillRect/>
          </a:stretch>
        </p:blipFill>
        <p:spPr bwMode="auto">
          <a:xfrm>
            <a:off x="1143000" y="609600"/>
            <a:ext cx="7086600" cy="55626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33400"/>
            <a:ext cx="8001000" cy="575542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CHARACTERISTICS of MANAGEMENT</a:t>
            </a:r>
          </a:p>
          <a:p>
            <a:pPr marL="285750" indent="-285750" algn="ctr"/>
            <a:endParaRPr lang="en-US" sz="4000" b="1" dirty="0" smtClean="0">
              <a:solidFill>
                <a:srgbClr val="FF0000"/>
              </a:solidFill>
            </a:endParaRPr>
          </a:p>
          <a:p>
            <a:pPr marL="285750" indent="-285750" algn="ctr"/>
            <a:endParaRPr lang="en-US" sz="4000" b="1" dirty="0" smtClean="0">
              <a:solidFill>
                <a:srgbClr val="FF0000"/>
              </a:solidFill>
            </a:endParaRPr>
          </a:p>
          <a:p>
            <a:pPr marL="285750" indent="-285750" algn="ctr"/>
            <a:endParaRPr lang="en-US" sz="4000" b="1" dirty="0" smtClean="0">
              <a:solidFill>
                <a:srgbClr val="FF0000"/>
              </a:solidFill>
            </a:endParaRPr>
          </a:p>
          <a:p>
            <a:pPr marL="285750" indent="-285750" algn="ctr"/>
            <a:r>
              <a:rPr lang="en-US" sz="4000" b="1" dirty="0" smtClean="0">
                <a:solidFill>
                  <a:srgbClr val="FF0000"/>
                </a:solidFill>
              </a:rPr>
              <a:t> </a:t>
            </a:r>
          </a:p>
          <a:p>
            <a:pPr marL="285750" indent="-285750" algn="ctr"/>
            <a:endParaRPr lang="en-IN" sz="2800" b="1" dirty="0" smtClean="0">
              <a:solidFill>
                <a:srgbClr val="202124"/>
              </a:solidFill>
              <a:latin typeface="Roboto" panose="02000000000000000000" pitchFamily="2" charset="0"/>
            </a:endParaRPr>
          </a:p>
          <a:p>
            <a:endParaRPr lang="en-IN" sz="2800" b="1" dirty="0" smtClean="0">
              <a:solidFill>
                <a:srgbClr val="202124"/>
              </a:solidFill>
              <a:latin typeface="Roboto" panose="02000000000000000000" pitchFamily="2" charset="0"/>
            </a:endParaRPr>
          </a:p>
          <a:p>
            <a:endParaRPr lang="en-IN" sz="2800" b="1" dirty="0" smtClean="0">
              <a:solidFill>
                <a:srgbClr val="202124"/>
              </a:solidFill>
              <a:latin typeface="Roboto" panose="02000000000000000000" pitchFamily="2" charset="0"/>
            </a:endParaRPr>
          </a:p>
          <a:p>
            <a:endParaRPr lang="en-IN" sz="2800" b="1" dirty="0" smtClean="0">
              <a:solidFill>
                <a:srgbClr val="202124"/>
              </a:solidFill>
              <a:latin typeface="Roboto" panose="02000000000000000000" pitchFamily="2" charset="0"/>
            </a:endParaRPr>
          </a:p>
          <a:p>
            <a:endParaRPr lang="en-IN" sz="2800" b="1" dirty="0" smtClean="0">
              <a:solidFill>
                <a:srgbClr val="202124"/>
              </a:solidFill>
              <a:latin typeface="Roboto" panose="02000000000000000000" pitchFamily="2" charset="0"/>
            </a:endParaRPr>
          </a:p>
          <a:p>
            <a:endParaRPr lang="en-IN" sz="2800" b="1" dirty="0">
              <a:solidFill>
                <a:srgbClr val="202124"/>
              </a:solidFill>
              <a:latin typeface="Roboto" panose="02000000000000000000" pitchFamily="2" charset="0"/>
            </a:endParaRPr>
          </a:p>
        </p:txBody>
      </p:sp>
      <p:pic>
        <p:nvPicPr>
          <p:cNvPr id="1026" name="Picture 2" descr="C:\Users\hp\Desktop\Capture.PNG"/>
          <p:cNvPicPr>
            <a:picLocks noChangeAspect="1" noChangeArrowheads="1"/>
          </p:cNvPicPr>
          <p:nvPr/>
        </p:nvPicPr>
        <p:blipFill>
          <a:blip r:embed="rId2"/>
          <a:srcRect/>
          <a:stretch>
            <a:fillRect/>
          </a:stretch>
        </p:blipFill>
        <p:spPr bwMode="auto">
          <a:xfrm>
            <a:off x="609600" y="1524000"/>
            <a:ext cx="7848600" cy="46482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9600"/>
            <a:ext cx="8001000" cy="563231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CHARACTERISTICS of MANAGEMENT</a:t>
            </a:r>
          </a:p>
          <a:p>
            <a:pPr marL="285750" indent="-285750">
              <a:buFont typeface="Wingdings" pitchFamily="2" charset="2"/>
              <a:buChar char="Ø"/>
            </a:pPr>
            <a:r>
              <a:rPr lang="en-US" sz="4000" dirty="0" smtClean="0">
                <a:solidFill>
                  <a:srgbClr val="0070C0"/>
                </a:solidFill>
              </a:rPr>
              <a:t>Art as well as Science </a:t>
            </a:r>
          </a:p>
          <a:p>
            <a:pPr marL="285750" indent="-285750">
              <a:buFont typeface="Wingdings" pitchFamily="2" charset="2"/>
              <a:buChar char="Ø"/>
            </a:pPr>
            <a:r>
              <a:rPr lang="en-US" sz="4000" dirty="0" smtClean="0">
                <a:solidFill>
                  <a:srgbClr val="0070C0"/>
                </a:solidFill>
              </a:rPr>
              <a:t> </a:t>
            </a:r>
            <a:r>
              <a:rPr lang="en-US" sz="4000" dirty="0" smtClean="0">
                <a:solidFill>
                  <a:srgbClr val="F939D4"/>
                </a:solidFill>
              </a:rPr>
              <a:t>Management is an activity </a:t>
            </a:r>
          </a:p>
          <a:p>
            <a:pPr marL="285750" indent="-285750">
              <a:buFont typeface="Wingdings" pitchFamily="2" charset="2"/>
              <a:buChar char="Ø"/>
            </a:pPr>
            <a:r>
              <a:rPr lang="en-US" sz="4000" dirty="0" smtClean="0">
                <a:solidFill>
                  <a:srgbClr val="0070C0"/>
                </a:solidFill>
              </a:rPr>
              <a:t> A continuous Process</a:t>
            </a:r>
          </a:p>
          <a:p>
            <a:pPr marL="285750" indent="-285750">
              <a:buFont typeface="Wingdings" pitchFamily="2" charset="2"/>
              <a:buChar char="Ø"/>
            </a:pPr>
            <a:r>
              <a:rPr lang="en-US" sz="4000" dirty="0" smtClean="0">
                <a:solidFill>
                  <a:srgbClr val="0070C0"/>
                </a:solidFill>
              </a:rPr>
              <a:t> </a:t>
            </a:r>
            <a:r>
              <a:rPr lang="en-US" sz="4000" dirty="0" smtClean="0">
                <a:solidFill>
                  <a:srgbClr val="F939D4"/>
                </a:solidFill>
              </a:rPr>
              <a:t>Management achieving Pre-defined objectives</a:t>
            </a:r>
          </a:p>
          <a:p>
            <a:pPr marL="285750" indent="-285750">
              <a:buFont typeface="Wingdings" pitchFamily="2" charset="2"/>
              <a:buChar char="Ø"/>
            </a:pPr>
            <a:r>
              <a:rPr lang="en-US" sz="4000" b="1" dirty="0" smtClean="0">
                <a:solidFill>
                  <a:srgbClr val="0070C0"/>
                </a:solidFill>
                <a:latin typeface="Roboto" panose="02000000000000000000" pitchFamily="2" charset="0"/>
              </a:rPr>
              <a:t> </a:t>
            </a:r>
            <a:r>
              <a:rPr lang="en-US" sz="4000" dirty="0" smtClean="0">
                <a:solidFill>
                  <a:srgbClr val="0070C0"/>
                </a:solidFill>
              </a:rPr>
              <a:t> Organized Activities</a:t>
            </a:r>
          </a:p>
          <a:p>
            <a:pPr marL="285750" indent="-285750">
              <a:buFont typeface="Wingdings" pitchFamily="2" charset="2"/>
              <a:buChar char="Ø"/>
            </a:pPr>
            <a:r>
              <a:rPr lang="en-US" sz="4000" dirty="0" smtClean="0">
                <a:solidFill>
                  <a:srgbClr val="0070C0"/>
                </a:solidFill>
              </a:rPr>
              <a:t> </a:t>
            </a:r>
            <a:r>
              <a:rPr lang="en-US" sz="4000" dirty="0" smtClean="0">
                <a:solidFill>
                  <a:srgbClr val="F939D4"/>
                </a:solidFill>
              </a:rPr>
              <a:t>Management is a Factor of Production</a:t>
            </a:r>
            <a:endParaRPr lang="en-IN" sz="2800" b="1" dirty="0">
              <a:solidFill>
                <a:srgbClr val="F939D4"/>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9600"/>
            <a:ext cx="7924800" cy="535531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CHARACTERISTICS of MANAGEMENT</a:t>
            </a:r>
          </a:p>
          <a:p>
            <a:pPr marL="285750" indent="-285750"/>
            <a:endParaRPr lang="en-US" sz="1400" dirty="0" smtClean="0"/>
          </a:p>
          <a:p>
            <a:pPr marL="285750" indent="-285750">
              <a:buFont typeface="Wingdings" pitchFamily="2" charset="2"/>
              <a:buChar char="Ø"/>
            </a:pPr>
            <a:r>
              <a:rPr lang="en-US" sz="3600" dirty="0" smtClean="0">
                <a:solidFill>
                  <a:srgbClr val="0070C0"/>
                </a:solidFill>
              </a:rPr>
              <a:t>Management as system of activity</a:t>
            </a:r>
          </a:p>
          <a:p>
            <a:pPr marL="285750" indent="-285750">
              <a:buFont typeface="Wingdings" pitchFamily="2" charset="2"/>
              <a:buChar char="Ø"/>
            </a:pPr>
            <a:r>
              <a:rPr lang="en-US" sz="3600" dirty="0" smtClean="0">
                <a:solidFill>
                  <a:srgbClr val="F939D4"/>
                </a:solidFill>
              </a:rPr>
              <a:t>Management is a discipline </a:t>
            </a:r>
          </a:p>
          <a:p>
            <a:pPr marL="285750" indent="-285750">
              <a:buFont typeface="Wingdings" pitchFamily="2" charset="2"/>
              <a:buChar char="Ø"/>
            </a:pPr>
            <a:r>
              <a:rPr lang="en-US" sz="3600" dirty="0" smtClean="0">
                <a:solidFill>
                  <a:srgbClr val="0070C0"/>
                </a:solidFill>
              </a:rPr>
              <a:t>Management is a purposeful activity</a:t>
            </a:r>
          </a:p>
          <a:p>
            <a:pPr marL="285750" indent="-285750">
              <a:buFont typeface="Wingdings" pitchFamily="2" charset="2"/>
              <a:buChar char="Ø"/>
            </a:pPr>
            <a:r>
              <a:rPr lang="en-US" sz="3600" dirty="0" smtClean="0">
                <a:solidFill>
                  <a:srgbClr val="F939D4"/>
                </a:solidFill>
              </a:rPr>
              <a:t>Management is a distinct entity</a:t>
            </a:r>
          </a:p>
          <a:p>
            <a:pPr marL="285750" indent="-285750">
              <a:buFont typeface="Wingdings" pitchFamily="2" charset="2"/>
              <a:buChar char="Ø"/>
            </a:pPr>
            <a:r>
              <a:rPr lang="en-US" sz="3600" dirty="0" smtClean="0">
                <a:solidFill>
                  <a:srgbClr val="0070C0"/>
                </a:solidFill>
              </a:rPr>
              <a:t>Management aims at maximizing profit </a:t>
            </a:r>
          </a:p>
          <a:p>
            <a:pPr marL="285750" indent="-285750">
              <a:buFont typeface="Wingdings" pitchFamily="2" charset="2"/>
              <a:buChar char="Ø"/>
            </a:pPr>
            <a:r>
              <a:rPr lang="en-US" sz="3600" dirty="0" smtClean="0">
                <a:solidFill>
                  <a:srgbClr val="F939D4"/>
                </a:solidFill>
              </a:rPr>
              <a:t>Decision making</a:t>
            </a:r>
          </a:p>
          <a:p>
            <a:pPr marL="285750" indent="-285750">
              <a:buFont typeface="Wingdings" pitchFamily="2" charset="2"/>
              <a:buChar char="Ø"/>
            </a:pPr>
            <a:r>
              <a:rPr lang="en-US" sz="3600" dirty="0" smtClean="0">
                <a:solidFill>
                  <a:srgbClr val="0070C0"/>
                </a:solidFill>
              </a:rPr>
              <a:t>Management is a profession</a:t>
            </a:r>
          </a:p>
          <a:p>
            <a:pPr marL="285750" indent="-285750">
              <a:buFont typeface="Wingdings" pitchFamily="2" charset="2"/>
              <a:buChar char="Ø"/>
            </a:pPr>
            <a:r>
              <a:rPr lang="en-US" sz="3600" dirty="0" smtClean="0">
                <a:solidFill>
                  <a:srgbClr val="F939D4"/>
                </a:solidFill>
              </a:rPr>
              <a:t>Universal Application</a:t>
            </a:r>
          </a:p>
        </p:txBody>
      </p:sp>
    </p:spTree>
    <p:extLst>
      <p:ext uri="{BB962C8B-B14F-4D97-AF65-F5344CB8AC3E}">
        <p14:creationId xmlns:p14="http://schemas.microsoft.com/office/powerpoint/2010/main" xmlns="" val="243411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2000"/>
            <a:ext cx="8153400" cy="480131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CHARACTERISTICS of MANAGEMENT</a:t>
            </a:r>
          </a:p>
          <a:p>
            <a:pPr marL="285750" indent="-285750"/>
            <a:endParaRPr lang="en-US" sz="1400" dirty="0" smtClean="0"/>
          </a:p>
          <a:p>
            <a:pPr marL="285750" indent="-285750">
              <a:buFont typeface="Wingdings" pitchFamily="2" charset="2"/>
              <a:buChar char="Ø"/>
            </a:pPr>
            <a:r>
              <a:rPr lang="en-US" sz="3600" dirty="0" smtClean="0">
                <a:solidFill>
                  <a:srgbClr val="0070C0"/>
                </a:solidFill>
              </a:rPr>
              <a:t>Management is getting things done </a:t>
            </a:r>
          </a:p>
          <a:p>
            <a:pPr marL="285750" indent="-285750">
              <a:buFont typeface="Wingdings" pitchFamily="2" charset="2"/>
              <a:buChar char="Ø"/>
            </a:pPr>
            <a:r>
              <a:rPr lang="en-US" sz="3600" dirty="0" smtClean="0">
                <a:solidFill>
                  <a:srgbClr val="F939D4"/>
                </a:solidFill>
              </a:rPr>
              <a:t>Management as a class of a team</a:t>
            </a:r>
          </a:p>
          <a:p>
            <a:pPr marL="285750" indent="-285750">
              <a:buFont typeface="Wingdings" pitchFamily="2" charset="2"/>
              <a:buChar char="Ø"/>
            </a:pPr>
            <a:r>
              <a:rPr lang="en-US" sz="3600" dirty="0" smtClean="0">
                <a:solidFill>
                  <a:srgbClr val="0070C0"/>
                </a:solidFill>
              </a:rPr>
              <a:t>Management as a career</a:t>
            </a:r>
          </a:p>
          <a:p>
            <a:pPr marL="285750" indent="-285750">
              <a:buFont typeface="Wingdings" pitchFamily="2" charset="2"/>
              <a:buChar char="Ø"/>
            </a:pPr>
            <a:r>
              <a:rPr lang="en-US" sz="3600" dirty="0" smtClean="0">
                <a:solidFill>
                  <a:srgbClr val="F939D4"/>
                </a:solidFill>
              </a:rPr>
              <a:t>Direction and control </a:t>
            </a:r>
          </a:p>
          <a:p>
            <a:pPr marL="285750" indent="-285750">
              <a:buFont typeface="Wingdings" pitchFamily="2" charset="2"/>
              <a:buChar char="Ø"/>
            </a:pPr>
            <a:r>
              <a:rPr lang="en-US" sz="3600" dirty="0" smtClean="0">
                <a:solidFill>
                  <a:srgbClr val="0070C0"/>
                </a:solidFill>
              </a:rPr>
              <a:t>Dynamics</a:t>
            </a:r>
          </a:p>
          <a:p>
            <a:pPr marL="285750" indent="-285750">
              <a:buFont typeface="Wingdings" pitchFamily="2" charset="2"/>
              <a:buChar char="Ø"/>
            </a:pPr>
            <a:r>
              <a:rPr lang="en-US" sz="3600" dirty="0" smtClean="0">
                <a:solidFill>
                  <a:srgbClr val="F939D4"/>
                </a:solidFill>
              </a:rPr>
              <a:t>Management is needed at all levels</a:t>
            </a:r>
          </a:p>
          <a:p>
            <a:pPr marL="285750" indent="-285750">
              <a:buFont typeface="Wingdings" pitchFamily="2" charset="2"/>
              <a:buChar char="Ø"/>
            </a:pPr>
            <a:r>
              <a:rPr lang="en-US" sz="3600" dirty="0" smtClean="0">
                <a:solidFill>
                  <a:srgbClr val="0070C0"/>
                </a:solidFill>
              </a:rPr>
              <a:t>Leadership activity</a:t>
            </a:r>
          </a:p>
        </p:txBody>
      </p:sp>
    </p:spTree>
    <p:extLst>
      <p:ext uri="{BB962C8B-B14F-4D97-AF65-F5344CB8AC3E}">
        <p14:creationId xmlns:p14="http://schemas.microsoft.com/office/powerpoint/2010/main" xmlns="" val="243411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762000"/>
            <a:ext cx="7924800" cy="480131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MANAGERIAL OBJECTIVES</a:t>
            </a:r>
          </a:p>
          <a:p>
            <a:pPr marL="285750" indent="-285750"/>
            <a:endParaRPr lang="en-US" sz="1400" dirty="0" smtClean="0"/>
          </a:p>
          <a:p>
            <a:pPr marL="285750" indent="-285750">
              <a:buFont typeface="Wingdings" pitchFamily="2" charset="2"/>
              <a:buChar char="Ø"/>
            </a:pPr>
            <a:r>
              <a:rPr lang="en-US" sz="3600" dirty="0" smtClean="0">
                <a:solidFill>
                  <a:srgbClr val="0070C0"/>
                </a:solidFill>
              </a:rPr>
              <a:t>Efficient use of resources</a:t>
            </a:r>
          </a:p>
          <a:p>
            <a:pPr marL="285750" indent="-285750">
              <a:buFont typeface="Wingdings" pitchFamily="2" charset="2"/>
              <a:buChar char="Ø"/>
            </a:pPr>
            <a:r>
              <a:rPr lang="en-US" sz="3600" dirty="0" smtClean="0">
                <a:solidFill>
                  <a:srgbClr val="F939D4"/>
                </a:solidFill>
              </a:rPr>
              <a:t>Customer Satisfaction</a:t>
            </a:r>
          </a:p>
          <a:p>
            <a:pPr marL="285750" indent="-285750">
              <a:buFont typeface="Wingdings" pitchFamily="2" charset="2"/>
              <a:buChar char="Ø"/>
            </a:pPr>
            <a:r>
              <a:rPr lang="en-US" sz="3600" dirty="0" smtClean="0">
                <a:solidFill>
                  <a:srgbClr val="0070C0"/>
                </a:solidFill>
              </a:rPr>
              <a:t>Reasonable profits so as to give a fair return on capital invested in business</a:t>
            </a:r>
          </a:p>
          <a:p>
            <a:pPr marL="285750" indent="-285750">
              <a:buFont typeface="Wingdings" pitchFamily="2" charset="2"/>
              <a:buChar char="Ø"/>
            </a:pPr>
            <a:r>
              <a:rPr lang="en-US" sz="3600" dirty="0" smtClean="0">
                <a:solidFill>
                  <a:srgbClr val="F939D4"/>
                </a:solidFill>
              </a:rPr>
              <a:t>Survival and continuity of business</a:t>
            </a:r>
          </a:p>
          <a:p>
            <a:pPr marL="285750" indent="-285750">
              <a:buFont typeface="Wingdings" pitchFamily="2" charset="2"/>
              <a:buChar char="Ø"/>
            </a:pPr>
            <a:r>
              <a:rPr lang="en-US" sz="3600" dirty="0" smtClean="0">
                <a:solidFill>
                  <a:srgbClr val="0070C0"/>
                </a:solidFill>
              </a:rPr>
              <a:t>Enhancing goodwill or reputation of the enterprise</a:t>
            </a:r>
          </a:p>
        </p:txBody>
      </p:sp>
    </p:spTree>
    <p:extLst>
      <p:ext uri="{BB962C8B-B14F-4D97-AF65-F5344CB8AC3E}">
        <p14:creationId xmlns:p14="http://schemas.microsoft.com/office/powerpoint/2010/main" xmlns="" val="243411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85800"/>
            <a:ext cx="7391400" cy="557075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PRINCIPLES of MANAGEMENT</a:t>
            </a:r>
            <a:endParaRPr lang="en-IN" sz="1600" b="1" dirty="0" smtClean="0">
              <a:solidFill>
                <a:srgbClr val="FF0000"/>
              </a:solidFill>
            </a:endParaRPr>
          </a:p>
          <a:p>
            <a:endParaRPr lang="en-IN" sz="2800" b="1" dirty="0" smtClean="0">
              <a:solidFill>
                <a:srgbClr val="202124"/>
              </a:solidFill>
              <a:latin typeface="Roboto" panose="02000000000000000000" pitchFamily="2" charset="0"/>
            </a:endParaRPr>
          </a:p>
          <a:p>
            <a:pPr>
              <a:buFont typeface="Wingdings" pitchFamily="2" charset="2"/>
              <a:buChar char="Ø"/>
            </a:pPr>
            <a:r>
              <a:rPr lang="en-IN" sz="3600" b="1" dirty="0" smtClean="0">
                <a:solidFill>
                  <a:srgbClr val="270BF3"/>
                </a:solidFill>
                <a:latin typeface="Roboto" panose="02000000000000000000" pitchFamily="2" charset="0"/>
              </a:rPr>
              <a:t>Division of Work</a:t>
            </a:r>
          </a:p>
          <a:p>
            <a:pPr>
              <a:buFont typeface="Wingdings" pitchFamily="2" charset="2"/>
              <a:buChar char="Ø"/>
            </a:pPr>
            <a:r>
              <a:rPr lang="en-IN" sz="3600" b="1" dirty="0" smtClean="0">
                <a:solidFill>
                  <a:srgbClr val="F939D4"/>
                </a:solidFill>
                <a:latin typeface="Roboto" panose="02000000000000000000" pitchFamily="2" charset="0"/>
              </a:rPr>
              <a:t>Authority and Responsibility</a:t>
            </a:r>
          </a:p>
          <a:p>
            <a:pPr>
              <a:buFont typeface="Wingdings" pitchFamily="2" charset="2"/>
              <a:buChar char="Ø"/>
            </a:pPr>
            <a:r>
              <a:rPr lang="en-IN" sz="3600" b="1" dirty="0" smtClean="0">
                <a:solidFill>
                  <a:srgbClr val="270BF3"/>
                </a:solidFill>
                <a:latin typeface="Roboto" panose="02000000000000000000" pitchFamily="2" charset="0"/>
              </a:rPr>
              <a:t>Discipline</a:t>
            </a:r>
          </a:p>
          <a:p>
            <a:pPr>
              <a:buFont typeface="Wingdings" pitchFamily="2" charset="2"/>
              <a:buChar char="Ø"/>
            </a:pPr>
            <a:r>
              <a:rPr lang="en-IN" sz="3600" b="1" dirty="0" smtClean="0">
                <a:solidFill>
                  <a:srgbClr val="F939D4"/>
                </a:solidFill>
                <a:latin typeface="Roboto" panose="02000000000000000000" pitchFamily="2" charset="0"/>
              </a:rPr>
              <a:t>Unity of Command</a:t>
            </a:r>
          </a:p>
          <a:p>
            <a:pPr>
              <a:buFont typeface="Wingdings" pitchFamily="2" charset="2"/>
              <a:buChar char="Ø"/>
            </a:pPr>
            <a:r>
              <a:rPr lang="en-IN" sz="3600" b="1" dirty="0" smtClean="0">
                <a:solidFill>
                  <a:srgbClr val="270BF3"/>
                </a:solidFill>
                <a:latin typeface="Roboto" panose="02000000000000000000" pitchFamily="2" charset="0"/>
              </a:rPr>
              <a:t>Unity of Direction</a:t>
            </a:r>
          </a:p>
          <a:p>
            <a:pPr>
              <a:buFont typeface="Wingdings" pitchFamily="2" charset="2"/>
              <a:buChar char="Ø"/>
            </a:pPr>
            <a:r>
              <a:rPr lang="en-IN" sz="3600" b="1" dirty="0" smtClean="0">
                <a:solidFill>
                  <a:srgbClr val="F939D4"/>
                </a:solidFill>
                <a:latin typeface="Roboto" panose="02000000000000000000" pitchFamily="2" charset="0"/>
              </a:rPr>
              <a:t>Subordination of Individual Interest</a:t>
            </a:r>
          </a:p>
          <a:p>
            <a:pPr>
              <a:buFont typeface="Wingdings" pitchFamily="2" charset="2"/>
              <a:buChar char="Ø"/>
            </a:pPr>
            <a:r>
              <a:rPr lang="en-IN" sz="3600" b="1" dirty="0" smtClean="0">
                <a:solidFill>
                  <a:srgbClr val="270BF3"/>
                </a:solidFill>
                <a:latin typeface="Roboto" panose="02000000000000000000" pitchFamily="2" charset="0"/>
              </a:rPr>
              <a:t>Remuneration</a:t>
            </a:r>
          </a:p>
          <a:p>
            <a:pPr>
              <a:buFont typeface="Wingdings" pitchFamily="2" charset="2"/>
              <a:buChar char="Ø"/>
            </a:pPr>
            <a:r>
              <a:rPr lang="en-IN" sz="3600" b="1" dirty="0" smtClean="0">
                <a:solidFill>
                  <a:srgbClr val="F939D4"/>
                </a:solidFill>
                <a:latin typeface="Roboto" panose="02000000000000000000" pitchFamily="2" charset="0"/>
              </a:rPr>
              <a:t>Centralization</a:t>
            </a:r>
            <a:endParaRPr lang="en-IN" sz="3600" b="1" dirty="0">
              <a:solidFill>
                <a:srgbClr val="F939D4"/>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09600"/>
            <a:ext cx="8305800" cy="544764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5 FUNCTIONS of MANAGEMENT</a:t>
            </a:r>
            <a:endParaRPr lang="en-IN" sz="1600" b="1" dirty="0" smtClean="0">
              <a:solidFill>
                <a:srgbClr val="FF0000"/>
              </a:solidFill>
            </a:endParaRPr>
          </a:p>
          <a:p>
            <a:pPr>
              <a:buFont typeface="Wingdings" pitchFamily="2" charset="2"/>
              <a:buChar char="Ø"/>
            </a:pPr>
            <a:endParaRPr lang="en-US" sz="2800" b="1" dirty="0" smtClean="0">
              <a:solidFill>
                <a:srgbClr val="0070C0"/>
              </a:solidFill>
            </a:endParaRPr>
          </a:p>
          <a:p>
            <a:pPr>
              <a:buFont typeface="Wingdings" pitchFamily="2" charset="2"/>
              <a:buChar char="Ø"/>
            </a:pPr>
            <a:r>
              <a:rPr lang="en-US" sz="2800" b="1" dirty="0" smtClean="0">
                <a:solidFill>
                  <a:srgbClr val="0070C0"/>
                </a:solidFill>
              </a:rPr>
              <a:t>Koontz and O'Donnell explained </a:t>
            </a:r>
            <a:r>
              <a:rPr lang="en-US" sz="2800" b="1" dirty="0" smtClean="0">
                <a:solidFill>
                  <a:srgbClr val="A81893"/>
                </a:solidFill>
              </a:rPr>
              <a:t>five functions </a:t>
            </a:r>
            <a:r>
              <a:rPr lang="en-US" sz="2800" b="1" dirty="0" smtClean="0">
                <a:solidFill>
                  <a:srgbClr val="0070C0"/>
                </a:solidFill>
              </a:rPr>
              <a:t>of management. </a:t>
            </a:r>
          </a:p>
          <a:p>
            <a:pPr>
              <a:buFont typeface="Wingdings" pitchFamily="2" charset="2"/>
              <a:buChar char="Ø"/>
            </a:pPr>
            <a:r>
              <a:rPr lang="en-US" sz="2800" b="1" dirty="0" smtClean="0">
                <a:solidFill>
                  <a:srgbClr val="0070C0"/>
                </a:solidFill>
              </a:rPr>
              <a:t>They have become widely accepted functions of management everywhere. </a:t>
            </a:r>
          </a:p>
          <a:p>
            <a:pPr>
              <a:buFont typeface="Wingdings" pitchFamily="2" charset="2"/>
              <a:buChar char="Ø"/>
            </a:pPr>
            <a:r>
              <a:rPr lang="en-US" sz="2800" b="1" dirty="0" smtClean="0">
                <a:solidFill>
                  <a:srgbClr val="C00000"/>
                </a:solidFill>
              </a:rPr>
              <a:t>They are </a:t>
            </a:r>
          </a:p>
          <a:p>
            <a:pPr marL="514350" indent="-514350">
              <a:buFont typeface="+mj-lt"/>
              <a:buAutoNum type="arabicParenR"/>
            </a:pPr>
            <a:r>
              <a:rPr lang="en-US" sz="2800" b="1" dirty="0" smtClean="0">
                <a:solidFill>
                  <a:srgbClr val="270BF3"/>
                </a:solidFill>
              </a:rPr>
              <a:t>Planning </a:t>
            </a:r>
          </a:p>
          <a:p>
            <a:pPr marL="514350" indent="-514350">
              <a:buFont typeface="+mj-lt"/>
              <a:buAutoNum type="arabicParenR"/>
            </a:pPr>
            <a:r>
              <a:rPr lang="en-US" sz="2800" b="1" dirty="0" smtClean="0">
                <a:solidFill>
                  <a:srgbClr val="F939D4"/>
                </a:solidFill>
              </a:rPr>
              <a:t>Organizing </a:t>
            </a:r>
          </a:p>
          <a:p>
            <a:pPr marL="514350" indent="-514350">
              <a:buFont typeface="+mj-lt"/>
              <a:buAutoNum type="arabicParenR"/>
            </a:pPr>
            <a:r>
              <a:rPr lang="en-US" sz="2800" b="1" dirty="0" smtClean="0">
                <a:solidFill>
                  <a:srgbClr val="270BF3"/>
                </a:solidFill>
              </a:rPr>
              <a:t>Staffing </a:t>
            </a:r>
          </a:p>
          <a:p>
            <a:pPr marL="514350" indent="-514350">
              <a:buFont typeface="+mj-lt"/>
              <a:buAutoNum type="arabicParenR"/>
            </a:pPr>
            <a:r>
              <a:rPr lang="en-US" sz="2800" b="1" dirty="0" smtClean="0">
                <a:solidFill>
                  <a:srgbClr val="F939D4"/>
                </a:solidFill>
              </a:rPr>
              <a:t>Directing </a:t>
            </a:r>
          </a:p>
          <a:p>
            <a:pPr marL="514350" indent="-514350">
              <a:buFont typeface="+mj-lt"/>
              <a:buAutoNum type="arabicParenR"/>
            </a:pPr>
            <a:r>
              <a:rPr lang="en-US" sz="2800" b="1" dirty="0" smtClean="0">
                <a:solidFill>
                  <a:srgbClr val="270BF3"/>
                </a:solidFill>
              </a:rPr>
              <a:t>Controlling</a:t>
            </a:r>
            <a:endParaRPr lang="en-US" sz="2800" dirty="0">
              <a:solidFill>
                <a:srgbClr val="270BF3"/>
              </a:solidFill>
            </a:endParaRPr>
          </a:p>
        </p:txBody>
      </p:sp>
    </p:spTree>
    <p:extLst>
      <p:ext uri="{BB962C8B-B14F-4D97-AF65-F5344CB8AC3E}">
        <p14:creationId xmlns:p14="http://schemas.microsoft.com/office/powerpoint/2010/main" xmlns="" val="243411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752600"/>
          </a:xfrm>
          <a:blipFill>
            <a:blip r:embed="rId2"/>
            <a:tile tx="0" ty="0" sx="100000" sy="100000" flip="none" algn="tl"/>
          </a:blipFill>
          <a:ln>
            <a:solidFill>
              <a:schemeClr val="accent1"/>
            </a:solidFill>
          </a:ln>
        </p:spPr>
        <p:txBody>
          <a:bodyPr>
            <a:normAutofit fontScale="90000"/>
          </a:bodyPr>
          <a:lstStyle/>
          <a:p>
            <a:r>
              <a:rPr lang="en-US" sz="6000" b="1" dirty="0">
                <a:solidFill>
                  <a:srgbClr val="0000FF"/>
                </a:solidFill>
              </a:rPr>
              <a:t>Chapter – </a:t>
            </a:r>
            <a:r>
              <a:rPr lang="en-US" sz="6000" b="1" dirty="0" smtClean="0">
                <a:solidFill>
                  <a:srgbClr val="0000FF"/>
                </a:solidFill>
              </a:rPr>
              <a:t>4</a:t>
            </a:r>
            <a:r>
              <a:rPr lang="en-US" sz="6000" b="1" dirty="0">
                <a:solidFill>
                  <a:srgbClr val="0000FF"/>
                </a:solidFill>
              </a:rPr>
              <a:t/>
            </a:r>
            <a:br>
              <a:rPr lang="en-US" sz="6000" b="1" dirty="0">
                <a:solidFill>
                  <a:srgbClr val="0000FF"/>
                </a:solidFill>
              </a:rPr>
            </a:br>
            <a:r>
              <a:rPr lang="en-US" sz="5400" b="1" dirty="0" smtClean="0">
                <a:solidFill>
                  <a:srgbClr val="FF0000"/>
                </a:solidFill>
              </a:rPr>
              <a:t>MANAGEMENT PRINCIPLES</a:t>
            </a:r>
            <a:endParaRPr lang="en-US" sz="6000" b="1" dirty="0">
              <a:solidFill>
                <a:srgbClr val="FF0000"/>
              </a:solidFill>
            </a:endParaRPr>
          </a:p>
        </p:txBody>
      </p:sp>
      <p:sp>
        <p:nvSpPr>
          <p:cNvPr id="3" name="TextBox 2"/>
          <p:cNvSpPr txBox="1"/>
          <p:nvPr/>
        </p:nvSpPr>
        <p:spPr>
          <a:xfrm>
            <a:off x="228600" y="2286000"/>
            <a:ext cx="8610600" cy="4401205"/>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algn="just"/>
            <a:r>
              <a:rPr lang="en-US" sz="2800" b="1" dirty="0" smtClean="0">
                <a:solidFill>
                  <a:srgbClr val="A81893"/>
                </a:solidFill>
              </a:rPr>
              <a:t>TOPIC TO BE COVERED :-</a:t>
            </a:r>
            <a:endParaRPr lang="en-US" sz="1200" b="1" dirty="0">
              <a:solidFill>
                <a:srgbClr val="A81893"/>
              </a:solidFill>
            </a:endParaRPr>
          </a:p>
          <a:p>
            <a:pPr>
              <a:buFont typeface="Wingdings" pitchFamily="2" charset="2"/>
              <a:buChar char="Ø"/>
            </a:pPr>
            <a:r>
              <a:rPr lang="en-IN" sz="2800" b="1" dirty="0" smtClean="0">
                <a:solidFill>
                  <a:srgbClr val="0070C0"/>
                </a:solidFill>
              </a:rPr>
              <a:t>Definition of management</a:t>
            </a:r>
          </a:p>
          <a:p>
            <a:pPr>
              <a:buFont typeface="Wingdings" pitchFamily="2" charset="2"/>
              <a:buChar char="Ø"/>
            </a:pPr>
            <a:r>
              <a:rPr lang="en-IN" sz="2800" b="1" dirty="0" smtClean="0">
                <a:solidFill>
                  <a:srgbClr val="0070C0"/>
                </a:solidFill>
              </a:rPr>
              <a:t>Principles of management</a:t>
            </a:r>
          </a:p>
          <a:p>
            <a:pPr>
              <a:buFont typeface="Wingdings" pitchFamily="2" charset="2"/>
              <a:buChar char="Ø"/>
            </a:pPr>
            <a:r>
              <a:rPr lang="en-IN" sz="2800" b="1" dirty="0" smtClean="0">
                <a:solidFill>
                  <a:srgbClr val="0070C0"/>
                </a:solidFill>
              </a:rPr>
              <a:t>Functions of management</a:t>
            </a:r>
          </a:p>
          <a:p>
            <a:r>
              <a:rPr lang="en-IN" sz="2800" b="1" dirty="0" smtClean="0">
                <a:solidFill>
                  <a:srgbClr val="F939D4"/>
                </a:solidFill>
              </a:rPr>
              <a:t>                 I. Planning</a:t>
            </a:r>
          </a:p>
          <a:p>
            <a:r>
              <a:rPr lang="en-IN" sz="2800" b="1" dirty="0" smtClean="0">
                <a:solidFill>
                  <a:srgbClr val="F939D4"/>
                </a:solidFill>
              </a:rPr>
              <a:t>                 II. Organising</a:t>
            </a:r>
          </a:p>
          <a:p>
            <a:r>
              <a:rPr lang="en-IN" sz="2800" b="1" dirty="0" smtClean="0">
                <a:solidFill>
                  <a:srgbClr val="F939D4"/>
                </a:solidFill>
              </a:rPr>
              <a:t>                 III. Staffing</a:t>
            </a:r>
          </a:p>
          <a:p>
            <a:r>
              <a:rPr lang="en-IN" sz="2800" b="1" dirty="0" smtClean="0">
                <a:solidFill>
                  <a:srgbClr val="F939D4"/>
                </a:solidFill>
              </a:rPr>
              <a:t>                 IV. Directing</a:t>
            </a:r>
          </a:p>
          <a:p>
            <a:r>
              <a:rPr lang="en-IN" sz="2800" b="1" dirty="0" smtClean="0">
                <a:solidFill>
                  <a:srgbClr val="F939D4"/>
                </a:solidFill>
              </a:rPr>
              <a:t>                 V. Controlling</a:t>
            </a:r>
          </a:p>
          <a:p>
            <a:pPr>
              <a:buFont typeface="Wingdings" pitchFamily="2" charset="2"/>
              <a:buChar char="Ø"/>
            </a:pPr>
            <a:r>
              <a:rPr lang="en-IN" sz="2800" b="1" dirty="0" smtClean="0">
                <a:solidFill>
                  <a:srgbClr val="0070C0"/>
                </a:solidFill>
              </a:rPr>
              <a:t>Level of management in an organization</a:t>
            </a:r>
            <a:endParaRPr lang="en-IN" sz="2800" b="1" dirty="0">
              <a:solidFill>
                <a:srgbClr val="0070C0"/>
              </a:solidFill>
            </a:endParaRPr>
          </a:p>
        </p:txBody>
      </p:sp>
    </p:spTree>
    <p:extLst>
      <p:ext uri="{BB962C8B-B14F-4D97-AF65-F5344CB8AC3E}">
        <p14:creationId xmlns="" xmlns:p14="http://schemas.microsoft.com/office/powerpoint/2010/main" val="36288118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305800" cy="561692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5 FUNCTIONS of MANAGEMENT</a:t>
            </a:r>
            <a:endParaRPr lang="en-IN" sz="1600" b="1" dirty="0" smtClean="0">
              <a:solidFill>
                <a:srgbClr val="FF0000"/>
              </a:solidFill>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p:txBody>
      </p:sp>
      <p:pic>
        <p:nvPicPr>
          <p:cNvPr id="3" name="Picture 2" descr="C:\Users\hp\Desktop\Capture.PNG"/>
          <p:cNvPicPr>
            <a:picLocks noChangeAspect="1" noChangeArrowheads="1"/>
          </p:cNvPicPr>
          <p:nvPr/>
        </p:nvPicPr>
        <p:blipFill>
          <a:blip r:embed="rId2"/>
          <a:srcRect/>
          <a:stretch>
            <a:fillRect/>
          </a:stretch>
        </p:blipFill>
        <p:spPr bwMode="auto">
          <a:xfrm>
            <a:off x="1219200" y="1676400"/>
            <a:ext cx="6781800" cy="41910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305800" cy="561692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a:p>
            <a:pPr marL="228600" indent="-228600" algn="ctr">
              <a:buAutoNum type="arabicPeriod"/>
            </a:pPr>
            <a:endParaRPr lang="en-IN" sz="1100" b="1" dirty="0" smtClean="0">
              <a:solidFill>
                <a:srgbClr val="202124"/>
              </a:solidFill>
              <a:latin typeface="Roboto" panose="02000000000000000000" pitchFamily="2" charset="0"/>
            </a:endParaRPr>
          </a:p>
        </p:txBody>
      </p:sp>
      <p:pic>
        <p:nvPicPr>
          <p:cNvPr id="2050" name="Picture 2" descr="C:\Users\hp\Desktop\Capture.PNG"/>
          <p:cNvPicPr>
            <a:picLocks noChangeAspect="1" noChangeArrowheads="1"/>
          </p:cNvPicPr>
          <p:nvPr/>
        </p:nvPicPr>
        <p:blipFill>
          <a:blip r:embed="rId2"/>
          <a:srcRect/>
          <a:stretch>
            <a:fillRect/>
          </a:stretch>
        </p:blipFill>
        <p:spPr bwMode="auto">
          <a:xfrm>
            <a:off x="914400" y="1295400"/>
            <a:ext cx="7391399" cy="45720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62000"/>
            <a:ext cx="8001000" cy="5139869"/>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1. PLANNING</a:t>
            </a:r>
            <a:r>
              <a:rPr lang="en-IN" sz="1100" b="1" dirty="0" smtClean="0">
                <a:solidFill>
                  <a:srgbClr val="202124"/>
                </a:solidFill>
                <a:latin typeface="Georgia" pitchFamily="18" charset="0"/>
              </a:rPr>
              <a:t>  </a:t>
            </a:r>
          </a:p>
          <a:p>
            <a:pPr algn="just">
              <a:buFont typeface="Wingdings" pitchFamily="2" charset="2"/>
              <a:buChar char="Ø"/>
            </a:pPr>
            <a:r>
              <a:rPr lang="en-US" sz="2800" b="1" dirty="0" smtClean="0">
                <a:solidFill>
                  <a:srgbClr val="F939D4"/>
                </a:solidFill>
              </a:rPr>
              <a:t>Planning is deciding in advance :-</a:t>
            </a:r>
          </a:p>
          <a:p>
            <a:pPr algn="just">
              <a:buFont typeface="Wingdings" pitchFamily="2" charset="2"/>
              <a:buChar char="Ø"/>
            </a:pPr>
            <a:r>
              <a:rPr lang="en-US" sz="2800" b="1" dirty="0" smtClean="0">
                <a:solidFill>
                  <a:srgbClr val="270BF3"/>
                </a:solidFill>
              </a:rPr>
              <a:t>what </a:t>
            </a:r>
            <a:r>
              <a:rPr lang="en-US" sz="2800" b="1" dirty="0" smtClean="0">
                <a:solidFill>
                  <a:srgbClr val="270BF3"/>
                </a:solidFill>
              </a:rPr>
              <a:t>to do</a:t>
            </a:r>
          </a:p>
          <a:p>
            <a:pPr algn="just">
              <a:buFont typeface="Wingdings" pitchFamily="2" charset="2"/>
              <a:buChar char="ü"/>
            </a:pPr>
            <a:r>
              <a:rPr lang="en-US" sz="2800" b="1" dirty="0" smtClean="0"/>
              <a:t> </a:t>
            </a:r>
            <a:r>
              <a:rPr lang="en-US" sz="2800" b="1" dirty="0" smtClean="0">
                <a:solidFill>
                  <a:srgbClr val="00B050"/>
                </a:solidFill>
              </a:rPr>
              <a:t>how to do </a:t>
            </a:r>
          </a:p>
          <a:p>
            <a:pPr algn="just">
              <a:buFont typeface="Wingdings" pitchFamily="2" charset="2"/>
              <a:buChar char="ü"/>
            </a:pPr>
            <a:r>
              <a:rPr lang="en-US" sz="2800" b="1" dirty="0" smtClean="0"/>
              <a:t> </a:t>
            </a:r>
            <a:r>
              <a:rPr lang="en-US" sz="2800" b="1" dirty="0" smtClean="0">
                <a:solidFill>
                  <a:srgbClr val="270BF3"/>
                </a:solidFill>
              </a:rPr>
              <a:t>why to do </a:t>
            </a:r>
          </a:p>
          <a:p>
            <a:pPr algn="just">
              <a:buFont typeface="Wingdings" pitchFamily="2" charset="2"/>
              <a:buChar char="ü"/>
            </a:pPr>
            <a:r>
              <a:rPr lang="en-US" sz="2800" b="1" dirty="0" smtClean="0"/>
              <a:t> </a:t>
            </a:r>
            <a:r>
              <a:rPr lang="en-US" sz="2800" b="1" dirty="0" smtClean="0">
                <a:solidFill>
                  <a:srgbClr val="00B050"/>
                </a:solidFill>
              </a:rPr>
              <a:t>where to do </a:t>
            </a:r>
            <a:r>
              <a:rPr lang="en-US" sz="2800" b="1" dirty="0" smtClean="0"/>
              <a:t>and </a:t>
            </a:r>
          </a:p>
          <a:p>
            <a:pPr algn="just">
              <a:buFont typeface="Wingdings" pitchFamily="2" charset="2"/>
              <a:buChar char="ü"/>
            </a:pPr>
            <a:r>
              <a:rPr lang="en-US" sz="2800" b="1" dirty="0" smtClean="0"/>
              <a:t> </a:t>
            </a:r>
            <a:r>
              <a:rPr lang="en-US" sz="2800" b="1" dirty="0" smtClean="0">
                <a:solidFill>
                  <a:srgbClr val="270BF3"/>
                </a:solidFill>
              </a:rPr>
              <a:t>who will be responsible for doing is planning. </a:t>
            </a:r>
          </a:p>
          <a:p>
            <a:pPr algn="just"/>
            <a:endParaRPr lang="en-US" sz="1200" b="1" dirty="0" smtClean="0"/>
          </a:p>
          <a:p>
            <a:pPr algn="just">
              <a:buFont typeface="Wingdings" pitchFamily="2" charset="2"/>
              <a:buChar char="Ø"/>
            </a:pPr>
            <a:r>
              <a:rPr lang="en-US" sz="2400" b="1" dirty="0" smtClean="0"/>
              <a:t>Definition </a:t>
            </a:r>
            <a:r>
              <a:rPr lang="en-US" sz="2400" b="1" dirty="0" smtClean="0">
                <a:solidFill>
                  <a:srgbClr val="C00000"/>
                </a:solidFill>
              </a:rPr>
              <a:t>"Planning bridges the gap from where we are to where we want to go. It makes it possible for things to occur which would not otherwise happen" </a:t>
            </a:r>
            <a:r>
              <a:rPr lang="en-US" sz="2400" b="1" dirty="0" smtClean="0"/>
              <a:t>- Koontz and O' </a:t>
            </a:r>
            <a:r>
              <a:rPr lang="en-US" sz="2400" b="1" dirty="0" err="1" smtClean="0"/>
              <a:t>Donnel</a:t>
            </a:r>
            <a:r>
              <a:rPr lang="en-US" sz="2400" b="1" dirty="0" smtClean="0"/>
              <a:t>.</a:t>
            </a:r>
            <a:endParaRPr lang="en-IN" sz="2800" b="1" dirty="0">
              <a:solidFill>
                <a:srgbClr val="00B050"/>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62000"/>
            <a:ext cx="8001000" cy="5139869"/>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1. PLANNING</a:t>
            </a:r>
            <a:r>
              <a:rPr lang="en-IN" sz="1100" b="1" dirty="0" smtClean="0">
                <a:solidFill>
                  <a:srgbClr val="202124"/>
                </a:solidFill>
                <a:latin typeface="Georgia" pitchFamily="18" charset="0"/>
              </a:rPr>
              <a:t>  </a:t>
            </a:r>
          </a:p>
          <a:p>
            <a:pPr algn="just">
              <a:buFont typeface="Wingdings" pitchFamily="2" charset="2"/>
              <a:buChar char="Ø"/>
            </a:pPr>
            <a:r>
              <a:rPr lang="en-US" sz="2800" b="1" dirty="0" smtClean="0">
                <a:solidFill>
                  <a:srgbClr val="F939D4"/>
                </a:solidFill>
              </a:rPr>
              <a:t>Importance of Planning </a:t>
            </a:r>
            <a:r>
              <a:rPr lang="en-US" sz="2800" b="1" dirty="0" smtClean="0">
                <a:solidFill>
                  <a:srgbClr val="F939D4"/>
                </a:solidFill>
              </a:rPr>
              <a:t>:-</a:t>
            </a:r>
            <a:endParaRPr lang="en-US" sz="2800" b="1" dirty="0" smtClean="0">
              <a:solidFill>
                <a:srgbClr val="F939D4"/>
              </a:solidFill>
            </a:endParaRPr>
          </a:p>
          <a:p>
            <a:pPr algn="just">
              <a:buFont typeface="Wingdings" pitchFamily="2" charset="2"/>
              <a:buChar char="ü"/>
            </a:pPr>
            <a:r>
              <a:rPr lang="en-US" sz="2800" b="1" dirty="0" smtClean="0">
                <a:solidFill>
                  <a:srgbClr val="00B050"/>
                </a:solidFill>
              </a:rPr>
              <a:t>Planning provides directions</a:t>
            </a:r>
          </a:p>
          <a:p>
            <a:pPr algn="just">
              <a:buFont typeface="Wingdings" pitchFamily="2" charset="2"/>
              <a:buChar char="ü"/>
            </a:pPr>
            <a:r>
              <a:rPr lang="en-US" sz="2800" b="1" dirty="0" smtClean="0"/>
              <a:t> </a:t>
            </a:r>
            <a:r>
              <a:rPr lang="en-US" sz="2800" b="1" dirty="0" smtClean="0">
                <a:solidFill>
                  <a:srgbClr val="270BF3"/>
                </a:solidFill>
              </a:rPr>
              <a:t>Planning reduces the risks of uncertainty</a:t>
            </a:r>
          </a:p>
          <a:p>
            <a:pPr algn="just">
              <a:buFont typeface="Wingdings" pitchFamily="2" charset="2"/>
              <a:buChar char="ü"/>
            </a:pPr>
            <a:r>
              <a:rPr lang="en-US" sz="2800" b="1" dirty="0" smtClean="0"/>
              <a:t> </a:t>
            </a:r>
            <a:r>
              <a:rPr lang="en-US" sz="2800" b="1" dirty="0" smtClean="0">
                <a:solidFill>
                  <a:srgbClr val="00B050"/>
                </a:solidFill>
              </a:rPr>
              <a:t>Planning reduces overlapping and wasteful activities</a:t>
            </a:r>
          </a:p>
          <a:p>
            <a:pPr algn="just">
              <a:buFont typeface="Wingdings" pitchFamily="2" charset="2"/>
              <a:buChar char="ü"/>
            </a:pPr>
            <a:r>
              <a:rPr lang="en-US" sz="2800" b="1" dirty="0" smtClean="0"/>
              <a:t> </a:t>
            </a:r>
            <a:r>
              <a:rPr lang="en-US" sz="2800" b="1" dirty="0" smtClean="0">
                <a:solidFill>
                  <a:srgbClr val="270BF3"/>
                </a:solidFill>
              </a:rPr>
              <a:t>Planning promotes innovative ideas</a:t>
            </a:r>
          </a:p>
          <a:p>
            <a:pPr algn="just">
              <a:buFont typeface="Wingdings" pitchFamily="2" charset="2"/>
              <a:buChar char="ü"/>
            </a:pPr>
            <a:r>
              <a:rPr lang="en-US" sz="2800" b="1" dirty="0" smtClean="0"/>
              <a:t> </a:t>
            </a:r>
            <a:r>
              <a:rPr lang="en-US" sz="2800" b="1" dirty="0" smtClean="0">
                <a:solidFill>
                  <a:srgbClr val="00B050"/>
                </a:solidFill>
              </a:rPr>
              <a:t>Planning facilitates decision making</a:t>
            </a:r>
          </a:p>
          <a:p>
            <a:pPr algn="just">
              <a:buFont typeface="Wingdings" pitchFamily="2" charset="2"/>
              <a:buChar char="ü"/>
            </a:pPr>
            <a:r>
              <a:rPr lang="en-US" sz="2800" b="1" dirty="0" smtClean="0">
                <a:solidFill>
                  <a:srgbClr val="270BF3"/>
                </a:solidFill>
              </a:rPr>
              <a:t> Planning establishes standards for </a:t>
            </a:r>
            <a:r>
              <a:rPr lang="en-US" sz="2800" b="1" dirty="0" smtClean="0">
                <a:solidFill>
                  <a:srgbClr val="270BF3"/>
                </a:solidFill>
              </a:rPr>
              <a:t>controlling</a:t>
            </a:r>
          </a:p>
          <a:p>
            <a:pPr marL="0" lvl="1" algn="just">
              <a:buFont typeface="Wingdings" pitchFamily="2" charset="2"/>
              <a:buChar char="ü"/>
            </a:pPr>
            <a:r>
              <a:rPr lang="en-US" sz="2800" b="1" dirty="0" smtClean="0">
                <a:solidFill>
                  <a:srgbClr val="00B050"/>
                </a:solidFill>
              </a:rPr>
              <a:t>Planning reduces the risks of </a:t>
            </a:r>
            <a:r>
              <a:rPr lang="en-US" sz="2800" b="1" dirty="0" smtClean="0">
                <a:solidFill>
                  <a:srgbClr val="00B050"/>
                </a:solidFill>
              </a:rPr>
              <a:t>uncertainty</a:t>
            </a:r>
            <a:endParaRPr lang="en-IN" sz="2800" b="1" dirty="0">
              <a:solidFill>
                <a:srgbClr val="00B050"/>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762000"/>
            <a:ext cx="8001000" cy="470898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1. PLANNING</a:t>
            </a:r>
            <a:r>
              <a:rPr lang="en-IN" sz="1100" b="1" dirty="0" smtClean="0">
                <a:solidFill>
                  <a:srgbClr val="202124"/>
                </a:solidFill>
                <a:latin typeface="Georgia" pitchFamily="18" charset="0"/>
              </a:rPr>
              <a:t>  </a:t>
            </a:r>
          </a:p>
          <a:p>
            <a:pPr algn="just">
              <a:buFont typeface="Wingdings" pitchFamily="2" charset="2"/>
              <a:buChar char="Ø"/>
            </a:pPr>
            <a:r>
              <a:rPr lang="en-US" sz="2800" b="1" dirty="0" smtClean="0">
                <a:solidFill>
                  <a:srgbClr val="F939D4"/>
                </a:solidFill>
              </a:rPr>
              <a:t>Features of </a:t>
            </a:r>
            <a:r>
              <a:rPr lang="en-US" sz="2800" b="1" dirty="0" smtClean="0">
                <a:solidFill>
                  <a:srgbClr val="F939D4"/>
                </a:solidFill>
              </a:rPr>
              <a:t>planning:-</a:t>
            </a:r>
            <a:endParaRPr lang="en-US" sz="2800" b="1" dirty="0" smtClean="0">
              <a:solidFill>
                <a:srgbClr val="F939D4"/>
              </a:solidFill>
            </a:endParaRPr>
          </a:p>
          <a:p>
            <a:pPr algn="just">
              <a:buFont typeface="Wingdings" pitchFamily="2" charset="2"/>
              <a:buChar char="ü"/>
            </a:pPr>
            <a:r>
              <a:rPr lang="en-US" sz="2800" b="1" dirty="0" smtClean="0"/>
              <a:t> </a:t>
            </a:r>
            <a:r>
              <a:rPr lang="en-US" sz="2800" b="1" dirty="0" smtClean="0">
                <a:solidFill>
                  <a:srgbClr val="00B050"/>
                </a:solidFill>
              </a:rPr>
              <a:t>Planning focuses on achieving objectives</a:t>
            </a:r>
            <a:endParaRPr lang="en-IN" sz="2800" b="1" dirty="0" smtClean="0">
              <a:solidFill>
                <a:srgbClr val="00B050"/>
              </a:solidFill>
              <a:latin typeface="Roboto" panose="02000000000000000000" pitchFamily="2" charset="0"/>
            </a:endParaRPr>
          </a:p>
          <a:p>
            <a:pPr algn="just">
              <a:buFont typeface="Wingdings" pitchFamily="2" charset="2"/>
              <a:buChar char="ü"/>
            </a:pPr>
            <a:r>
              <a:rPr lang="en-US" sz="2800" b="1" dirty="0" smtClean="0">
                <a:solidFill>
                  <a:srgbClr val="270BF3"/>
                </a:solidFill>
              </a:rPr>
              <a:t>Planning </a:t>
            </a:r>
            <a:r>
              <a:rPr lang="en-US" sz="2800" b="1" dirty="0" smtClean="0">
                <a:solidFill>
                  <a:srgbClr val="270BF3"/>
                </a:solidFill>
              </a:rPr>
              <a:t>is a primary function of </a:t>
            </a:r>
            <a:r>
              <a:rPr lang="en-US" sz="2800" b="1" dirty="0" smtClean="0">
                <a:solidFill>
                  <a:srgbClr val="270BF3"/>
                </a:solidFill>
              </a:rPr>
              <a:t>management</a:t>
            </a:r>
          </a:p>
          <a:p>
            <a:pPr algn="just">
              <a:buFont typeface="Wingdings" pitchFamily="2" charset="2"/>
              <a:buChar char="ü"/>
            </a:pPr>
            <a:r>
              <a:rPr lang="en-US" sz="2800" b="1" dirty="0" smtClean="0">
                <a:solidFill>
                  <a:srgbClr val="270BF3"/>
                </a:solidFill>
              </a:rPr>
              <a:t>Planning </a:t>
            </a:r>
            <a:r>
              <a:rPr lang="en-US" sz="2800" b="1" dirty="0" smtClean="0">
                <a:solidFill>
                  <a:srgbClr val="270BF3"/>
                </a:solidFill>
              </a:rPr>
              <a:t>is pervasive</a:t>
            </a:r>
            <a:endParaRPr lang="en-US" sz="2800" b="1" dirty="0" smtClean="0">
              <a:solidFill>
                <a:srgbClr val="270BF3"/>
              </a:solidFill>
            </a:endParaRPr>
          </a:p>
          <a:p>
            <a:pPr algn="just">
              <a:buFont typeface="Wingdings" pitchFamily="2" charset="2"/>
              <a:buChar char="ü"/>
            </a:pPr>
            <a:r>
              <a:rPr lang="en-US" sz="2800" b="1" dirty="0" smtClean="0">
                <a:solidFill>
                  <a:srgbClr val="00B050"/>
                </a:solidFill>
              </a:rPr>
              <a:t>Planning </a:t>
            </a:r>
            <a:r>
              <a:rPr lang="en-US" sz="2800" b="1" dirty="0" smtClean="0">
                <a:solidFill>
                  <a:srgbClr val="00B050"/>
                </a:solidFill>
              </a:rPr>
              <a:t>is </a:t>
            </a:r>
            <a:r>
              <a:rPr lang="en-US" sz="2800" b="1" dirty="0" smtClean="0">
                <a:solidFill>
                  <a:srgbClr val="00B050"/>
                </a:solidFill>
              </a:rPr>
              <a:t>continuous</a:t>
            </a:r>
          </a:p>
          <a:p>
            <a:pPr algn="just">
              <a:buFont typeface="Wingdings" pitchFamily="2" charset="2"/>
              <a:buChar char="ü"/>
            </a:pPr>
            <a:r>
              <a:rPr lang="en-US" sz="2800" b="1" dirty="0" smtClean="0">
                <a:solidFill>
                  <a:srgbClr val="270BF3"/>
                </a:solidFill>
              </a:rPr>
              <a:t>Planning </a:t>
            </a:r>
            <a:r>
              <a:rPr lang="en-US" sz="2800" b="1" dirty="0" smtClean="0">
                <a:solidFill>
                  <a:srgbClr val="270BF3"/>
                </a:solidFill>
              </a:rPr>
              <a:t>is </a:t>
            </a:r>
            <a:r>
              <a:rPr lang="en-US" sz="2800" b="1" dirty="0" smtClean="0">
                <a:solidFill>
                  <a:srgbClr val="270BF3"/>
                </a:solidFill>
              </a:rPr>
              <a:t>futuristic</a:t>
            </a:r>
          </a:p>
          <a:p>
            <a:pPr algn="just">
              <a:buFont typeface="Wingdings" pitchFamily="2" charset="2"/>
              <a:buChar char="ü"/>
            </a:pPr>
            <a:r>
              <a:rPr lang="en-US" sz="2800" b="1" dirty="0" smtClean="0">
                <a:solidFill>
                  <a:srgbClr val="00B050"/>
                </a:solidFill>
              </a:rPr>
              <a:t>Planning </a:t>
            </a:r>
            <a:r>
              <a:rPr lang="en-US" sz="2800" b="1" dirty="0" smtClean="0">
                <a:solidFill>
                  <a:srgbClr val="00B050"/>
                </a:solidFill>
              </a:rPr>
              <a:t>involves decision </a:t>
            </a:r>
            <a:r>
              <a:rPr lang="en-US" sz="2800" b="1" dirty="0" smtClean="0">
                <a:solidFill>
                  <a:srgbClr val="00B050"/>
                </a:solidFill>
              </a:rPr>
              <a:t>making</a:t>
            </a:r>
          </a:p>
          <a:p>
            <a:pPr algn="just">
              <a:buFont typeface="Wingdings" pitchFamily="2" charset="2"/>
              <a:buChar char="ü"/>
            </a:pPr>
            <a:r>
              <a:rPr lang="en-US" sz="2800" b="1" dirty="0" smtClean="0">
                <a:solidFill>
                  <a:srgbClr val="270BF3"/>
                </a:solidFill>
              </a:rPr>
              <a:t>Planning </a:t>
            </a:r>
            <a:r>
              <a:rPr lang="en-US" sz="2800" b="1" dirty="0" smtClean="0">
                <a:solidFill>
                  <a:srgbClr val="270BF3"/>
                </a:solidFill>
              </a:rPr>
              <a:t>is a mental </a:t>
            </a:r>
            <a:r>
              <a:rPr lang="en-US" sz="2800" b="1" dirty="0" smtClean="0">
                <a:solidFill>
                  <a:srgbClr val="270BF3"/>
                </a:solidFill>
              </a:rPr>
              <a:t>exercise</a:t>
            </a:r>
            <a:endParaRPr lang="en-IN" sz="2800" b="1" dirty="0">
              <a:solidFill>
                <a:srgbClr val="270BF3"/>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8153400" cy="60016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1. PLANNING</a:t>
            </a:r>
            <a:r>
              <a:rPr lang="en-IN" sz="1100" b="1" dirty="0" smtClean="0">
                <a:solidFill>
                  <a:srgbClr val="202124"/>
                </a:solidFill>
                <a:latin typeface="Georgia" pitchFamily="18" charset="0"/>
              </a:rPr>
              <a:t>  </a:t>
            </a:r>
          </a:p>
          <a:p>
            <a:pPr algn="just">
              <a:buFont typeface="Wingdings" pitchFamily="2" charset="2"/>
              <a:buChar char="v"/>
            </a:pPr>
            <a:r>
              <a:rPr lang="en-US" sz="2800" b="1" dirty="0" smtClean="0">
                <a:solidFill>
                  <a:srgbClr val="F939D4"/>
                </a:solidFill>
              </a:rPr>
              <a:t>PROCESS OF PLANNING:-</a:t>
            </a:r>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Setting </a:t>
            </a:r>
            <a:r>
              <a:rPr lang="en-US" sz="2800" b="1" dirty="0" smtClean="0">
                <a:solidFill>
                  <a:srgbClr val="00B050"/>
                </a:solidFill>
              </a:rPr>
              <a:t>objectives</a:t>
            </a:r>
            <a:r>
              <a:rPr lang="en-US" sz="2800" b="1" dirty="0" smtClean="0">
                <a:solidFill>
                  <a:srgbClr val="00B050"/>
                </a:solidFill>
              </a:rPr>
              <a:t>:</a:t>
            </a:r>
          </a:p>
          <a:p>
            <a:pPr algn="just">
              <a:buFont typeface="Wingdings" pitchFamily="2" charset="2"/>
              <a:buChar char="ü"/>
            </a:pPr>
            <a:r>
              <a:rPr lang="en-US" sz="2800" b="1" dirty="0" smtClean="0">
                <a:solidFill>
                  <a:srgbClr val="270BF3"/>
                </a:solidFill>
              </a:rPr>
              <a:t>Objectives </a:t>
            </a:r>
            <a:r>
              <a:rPr lang="en-US" sz="2800" b="1" dirty="0" smtClean="0">
                <a:solidFill>
                  <a:srgbClr val="270BF3"/>
                </a:solidFill>
              </a:rPr>
              <a:t>may be set for the entire organization and each department or unit within the organization</a:t>
            </a:r>
            <a:r>
              <a:rPr lang="en-US" sz="2800" b="1" dirty="0" smtClean="0">
                <a:solidFill>
                  <a:srgbClr val="270BF3"/>
                </a:solidFill>
              </a:rPr>
              <a:t>.</a:t>
            </a:r>
          </a:p>
          <a:p>
            <a:pPr algn="just">
              <a:buFont typeface="Wingdings" pitchFamily="2" charset="2"/>
              <a:buChar char="Ø"/>
            </a:pPr>
            <a:r>
              <a:rPr lang="en-US" sz="2800" b="1" dirty="0" smtClean="0">
                <a:solidFill>
                  <a:srgbClr val="00B050"/>
                </a:solidFill>
              </a:rPr>
              <a:t>Developing </a:t>
            </a:r>
            <a:r>
              <a:rPr lang="en-US" sz="2800" b="1" dirty="0" smtClean="0">
                <a:solidFill>
                  <a:srgbClr val="00B050"/>
                </a:solidFill>
              </a:rPr>
              <a:t>premises: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Planning </a:t>
            </a:r>
            <a:r>
              <a:rPr lang="en-US" sz="2800" b="1" dirty="0" smtClean="0">
                <a:solidFill>
                  <a:srgbClr val="270BF3"/>
                </a:solidFill>
              </a:rPr>
              <a:t>is concerned with the future which is uncertain and every planner is using conjuncture about what might happen in future</a:t>
            </a:r>
            <a:r>
              <a:rPr lang="en-US" sz="2800" b="1" dirty="0" smtClean="0">
                <a:solidFill>
                  <a:srgbClr val="270BF3"/>
                </a:solidFill>
              </a:rPr>
              <a:t>.</a:t>
            </a:r>
          </a:p>
          <a:p>
            <a:pPr algn="just">
              <a:buFont typeface="Wingdings" pitchFamily="2" charset="2"/>
              <a:buChar char="Ø"/>
            </a:pPr>
            <a:r>
              <a:rPr lang="en-US" sz="2800" b="1" dirty="0" smtClean="0">
                <a:solidFill>
                  <a:srgbClr val="00B050"/>
                </a:solidFill>
              </a:rPr>
              <a:t>Identifying alternative courses of action: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Once </a:t>
            </a:r>
            <a:r>
              <a:rPr lang="en-US" sz="2800" b="1" dirty="0" smtClean="0">
                <a:solidFill>
                  <a:srgbClr val="270BF3"/>
                </a:solidFill>
              </a:rPr>
              <a:t>objectives are set, assumptions are made. Then the next step would be to act upon them.</a:t>
            </a:r>
            <a:endParaRPr lang="en-IN" sz="2800" b="1" dirty="0">
              <a:solidFill>
                <a:srgbClr val="270BF3"/>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8153400" cy="6432530"/>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1. PLANNING</a:t>
            </a:r>
            <a:r>
              <a:rPr lang="en-IN" sz="1100" b="1" dirty="0" smtClean="0">
                <a:solidFill>
                  <a:srgbClr val="202124"/>
                </a:solidFill>
                <a:latin typeface="Georgia" pitchFamily="18" charset="0"/>
              </a:rPr>
              <a:t>  </a:t>
            </a:r>
          </a:p>
          <a:p>
            <a:pPr algn="just">
              <a:buFont typeface="Wingdings" pitchFamily="2" charset="2"/>
              <a:buChar char="v"/>
            </a:pPr>
            <a:r>
              <a:rPr lang="en-US" sz="2800" b="1" dirty="0" smtClean="0">
                <a:solidFill>
                  <a:srgbClr val="F939D4"/>
                </a:solidFill>
              </a:rPr>
              <a:t>PROCESS OF PLANNING:-</a:t>
            </a:r>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Evaluating </a:t>
            </a:r>
            <a:r>
              <a:rPr lang="en-US" sz="2800" b="1" dirty="0" smtClean="0">
                <a:solidFill>
                  <a:srgbClr val="00B050"/>
                </a:solidFill>
              </a:rPr>
              <a:t>alternative courses: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The </a:t>
            </a:r>
            <a:r>
              <a:rPr lang="en-US" sz="2800" b="1" dirty="0" smtClean="0">
                <a:solidFill>
                  <a:srgbClr val="270BF3"/>
                </a:solidFill>
              </a:rPr>
              <a:t>next step is to weigh the pros and cons of each alternative. </a:t>
            </a:r>
            <a:endParaRPr lang="en-US" sz="2800" b="1" dirty="0" smtClean="0">
              <a:solidFill>
                <a:srgbClr val="270BF3"/>
              </a:solidFill>
            </a:endParaRPr>
          </a:p>
          <a:p>
            <a:pPr algn="just">
              <a:buFont typeface="Wingdings" pitchFamily="2" charset="2"/>
              <a:buChar char="Ø"/>
            </a:pPr>
            <a:r>
              <a:rPr lang="en-US" sz="2800" b="1" dirty="0" smtClean="0">
                <a:solidFill>
                  <a:srgbClr val="00B050"/>
                </a:solidFill>
              </a:rPr>
              <a:t>Selecting an alternative: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This </a:t>
            </a:r>
            <a:r>
              <a:rPr lang="en-US" sz="2800" b="1" dirty="0" smtClean="0">
                <a:solidFill>
                  <a:srgbClr val="270BF3"/>
                </a:solidFill>
              </a:rPr>
              <a:t>is the real point of decision making. </a:t>
            </a:r>
            <a:endParaRPr lang="en-US" sz="2800" b="1" dirty="0" smtClean="0">
              <a:solidFill>
                <a:srgbClr val="270BF3"/>
              </a:solidFill>
            </a:endParaRPr>
          </a:p>
          <a:p>
            <a:pPr algn="just">
              <a:buFont typeface="Wingdings" pitchFamily="2" charset="2"/>
              <a:buChar char="ü"/>
            </a:pPr>
            <a:r>
              <a:rPr lang="en-US" sz="2800" b="1" dirty="0" smtClean="0">
                <a:solidFill>
                  <a:srgbClr val="270BF3"/>
                </a:solidFill>
              </a:rPr>
              <a:t>The </a:t>
            </a:r>
            <a:r>
              <a:rPr lang="en-US" sz="2800" b="1" dirty="0" smtClean="0">
                <a:solidFill>
                  <a:srgbClr val="270BF3"/>
                </a:solidFill>
              </a:rPr>
              <a:t>best plan has to be adopted and implemented. </a:t>
            </a:r>
            <a:endParaRPr lang="en-US" sz="2800" b="1" dirty="0" smtClean="0">
              <a:solidFill>
                <a:srgbClr val="270BF3"/>
              </a:solidFill>
            </a:endParaRPr>
          </a:p>
          <a:p>
            <a:pPr algn="just">
              <a:buFont typeface="Wingdings" pitchFamily="2" charset="2"/>
              <a:buChar char="Ø"/>
            </a:pPr>
            <a:r>
              <a:rPr lang="en-US" sz="2800" b="1" dirty="0" smtClean="0">
                <a:solidFill>
                  <a:srgbClr val="00B050"/>
                </a:solidFill>
              </a:rPr>
              <a:t>Implement </a:t>
            </a:r>
            <a:r>
              <a:rPr lang="en-US" sz="2800" b="1" dirty="0" smtClean="0">
                <a:solidFill>
                  <a:srgbClr val="00B050"/>
                </a:solidFill>
              </a:rPr>
              <a:t>the plan: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This </a:t>
            </a:r>
            <a:r>
              <a:rPr lang="en-US" sz="2800" b="1" dirty="0" smtClean="0">
                <a:solidFill>
                  <a:srgbClr val="270BF3"/>
                </a:solidFill>
              </a:rPr>
              <a:t>is concerned with putting the plan into action</a:t>
            </a:r>
            <a:r>
              <a:rPr lang="en-US" sz="2800" b="1" dirty="0" smtClean="0">
                <a:solidFill>
                  <a:srgbClr val="270BF3"/>
                </a:solidFill>
              </a:rPr>
              <a:t>.</a:t>
            </a:r>
          </a:p>
          <a:p>
            <a:pPr algn="just">
              <a:buFont typeface="Wingdings" pitchFamily="2" charset="2"/>
              <a:buChar char="Ø"/>
            </a:pPr>
            <a:r>
              <a:rPr lang="en-US" sz="2800" b="1" dirty="0" smtClean="0">
                <a:solidFill>
                  <a:srgbClr val="00B050"/>
                </a:solidFill>
              </a:rPr>
              <a:t>Follow-up </a:t>
            </a:r>
            <a:r>
              <a:rPr lang="en-US" sz="2800" b="1" dirty="0" smtClean="0">
                <a:solidFill>
                  <a:srgbClr val="00B050"/>
                </a:solidFill>
              </a:rPr>
              <a:t>action: </a:t>
            </a:r>
            <a:endParaRPr lang="en-US" sz="2800" b="1" dirty="0" smtClean="0">
              <a:solidFill>
                <a:srgbClr val="00B050"/>
              </a:solidFill>
            </a:endParaRPr>
          </a:p>
          <a:p>
            <a:pPr algn="just">
              <a:buFont typeface="Wingdings" pitchFamily="2" charset="2"/>
              <a:buChar char="ü"/>
            </a:pPr>
            <a:r>
              <a:rPr lang="en-US" sz="2800" b="1" dirty="0" smtClean="0">
                <a:solidFill>
                  <a:srgbClr val="270BF3"/>
                </a:solidFill>
              </a:rPr>
              <a:t>Monitoring </a:t>
            </a:r>
            <a:r>
              <a:rPr lang="en-US" sz="2800" b="1" dirty="0" smtClean="0">
                <a:solidFill>
                  <a:srgbClr val="270BF3"/>
                </a:solidFill>
              </a:rPr>
              <a:t>the plans are equally important to ensure that objectives are achieved</a:t>
            </a:r>
            <a:r>
              <a:rPr lang="en-US" sz="2800" b="1" dirty="0" smtClean="0">
                <a:solidFill>
                  <a:srgbClr val="270BF3"/>
                </a:solidFill>
              </a:rPr>
              <a:t>.</a:t>
            </a:r>
            <a:endParaRPr lang="en-IN" sz="2800" b="1" dirty="0">
              <a:solidFill>
                <a:srgbClr val="270BF3"/>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3058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Roboto" panose="02000000000000000000" pitchFamily="2" charset="0"/>
              </a:rPr>
              <a:t>1. PLANNING</a:t>
            </a:r>
            <a:r>
              <a:rPr lang="en-IN" sz="1100" b="1" dirty="0" smtClean="0">
                <a:solidFill>
                  <a:srgbClr val="202124"/>
                </a:solidFill>
                <a:latin typeface="Roboto" panose="02000000000000000000" pitchFamily="2" charset="0"/>
              </a:rPr>
              <a:t>  </a:t>
            </a:r>
          </a:p>
          <a:p>
            <a:pPr algn="just">
              <a:buFont typeface="Wingdings" pitchFamily="2" charset="2"/>
              <a:buChar char="Ø"/>
            </a:pPr>
            <a:r>
              <a:rPr lang="en-US" sz="2800" b="1" dirty="0" smtClean="0">
                <a:solidFill>
                  <a:srgbClr val="C00000"/>
                </a:solidFill>
              </a:rPr>
              <a:t>Primary function of Management :-</a:t>
            </a:r>
            <a:endParaRPr lang="en-US" sz="2800" b="1" dirty="0" smtClean="0"/>
          </a:p>
          <a:p>
            <a:pPr algn="just">
              <a:buFont typeface="Wingdings" pitchFamily="2" charset="2"/>
              <a:buChar char="Ø"/>
            </a:pPr>
            <a:r>
              <a:rPr lang="en-US" sz="2800" b="1" dirty="0" smtClean="0">
                <a:solidFill>
                  <a:srgbClr val="270BF3"/>
                </a:solidFill>
              </a:rPr>
              <a:t>Defining the organizational purpose and ways to achieve it.</a:t>
            </a:r>
          </a:p>
          <a:p>
            <a:pPr algn="just">
              <a:buFont typeface="Wingdings" pitchFamily="2" charset="2"/>
              <a:buChar char="Ø"/>
            </a:pPr>
            <a:r>
              <a:rPr lang="en-US" sz="2400" b="1" dirty="0" smtClean="0">
                <a:solidFill>
                  <a:srgbClr val="F939D4"/>
                </a:solidFill>
              </a:rPr>
              <a:t>Specifying the goals to be achieved and deciding in advance the appropriate actions taken to achieve those goals.</a:t>
            </a:r>
          </a:p>
          <a:p>
            <a:pPr algn="just">
              <a:buFont typeface="Wingdings" pitchFamily="2" charset="2"/>
              <a:buChar char="Ø"/>
            </a:pPr>
            <a:r>
              <a:rPr lang="en-US" sz="2800" b="1" dirty="0" smtClean="0">
                <a:solidFill>
                  <a:srgbClr val="C00000"/>
                </a:solidFill>
              </a:rPr>
              <a:t>delivering strategic value</a:t>
            </a:r>
          </a:p>
          <a:p>
            <a:pPr algn="just"/>
            <a:r>
              <a:rPr lang="en-US" sz="2800" b="1" dirty="0" smtClean="0">
                <a:solidFill>
                  <a:srgbClr val="C00000"/>
                </a:solidFill>
              </a:rPr>
              <a:t> </a:t>
            </a:r>
            <a:r>
              <a:rPr lang="en-US" sz="2800" b="1" dirty="0" smtClean="0"/>
              <a:t>- </a:t>
            </a:r>
            <a:r>
              <a:rPr lang="en-US" sz="2800" b="1" dirty="0" smtClean="0">
                <a:solidFill>
                  <a:srgbClr val="0070C0"/>
                </a:solidFill>
              </a:rPr>
              <a:t>planning function for the new era.</a:t>
            </a:r>
          </a:p>
          <a:p>
            <a:pPr algn="just">
              <a:buFont typeface="Wingdings" pitchFamily="2" charset="2"/>
              <a:buChar char="Ø"/>
            </a:pPr>
            <a:r>
              <a:rPr lang="en-US" sz="2800" b="1" dirty="0" smtClean="0">
                <a:solidFill>
                  <a:srgbClr val="00B050"/>
                </a:solidFill>
              </a:rPr>
              <a:t>A dynamic process in which the organization uses the brains of its members and of stakeholders to identify opportunities to maintain and increase competitive advantage.</a:t>
            </a:r>
            <a:endParaRPr lang="en-IN" sz="2800" b="1" dirty="0">
              <a:solidFill>
                <a:srgbClr val="00B050"/>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3058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a:t>
            </a:r>
            <a:r>
              <a:rPr lang="en-IN" sz="4000" b="1" dirty="0" smtClean="0">
                <a:solidFill>
                  <a:srgbClr val="FF0000"/>
                </a:solidFill>
              </a:rPr>
              <a:t>MANAGEMENT</a:t>
            </a: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1600" b="1" dirty="0" smtClean="0">
              <a:solidFill>
                <a:srgbClr val="FF0000"/>
              </a:solidFill>
            </a:endParaRPr>
          </a:p>
        </p:txBody>
      </p:sp>
      <p:pic>
        <p:nvPicPr>
          <p:cNvPr id="1026" name="Picture 2" descr="C:\Users\hp\Desktop\Capture.PNG"/>
          <p:cNvPicPr>
            <a:picLocks noChangeAspect="1" noChangeArrowheads="1"/>
          </p:cNvPicPr>
          <p:nvPr/>
        </p:nvPicPr>
        <p:blipFill>
          <a:blip r:embed="rId2"/>
          <a:srcRect/>
          <a:stretch>
            <a:fillRect/>
          </a:stretch>
        </p:blipFill>
        <p:spPr bwMode="auto">
          <a:xfrm>
            <a:off x="609600" y="1219200"/>
            <a:ext cx="8001000" cy="49530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153400" cy="557075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2</a:t>
            </a:r>
            <a:r>
              <a:rPr lang="en-IN" sz="3600" b="1" dirty="0" smtClean="0">
                <a:solidFill>
                  <a:srgbClr val="270BF3"/>
                </a:solidFill>
                <a:latin typeface="Georgia" pitchFamily="18" charset="0"/>
              </a:rPr>
              <a:t>. </a:t>
            </a:r>
            <a:r>
              <a:rPr lang="en-IN" sz="3600" b="1" dirty="0" smtClean="0">
                <a:solidFill>
                  <a:srgbClr val="270BF3"/>
                </a:solidFill>
                <a:latin typeface="Georgia" pitchFamily="18" charset="0"/>
              </a:rPr>
              <a:t>ORGANISING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endParaRPr lang="en-US" sz="2800" b="1" dirty="0" smtClean="0"/>
          </a:p>
          <a:p>
            <a:pPr algn="just">
              <a:buFont typeface="Wingdings" pitchFamily="2" charset="2"/>
              <a:buChar char="v"/>
            </a:pPr>
            <a:r>
              <a:rPr lang="en-US" sz="2800" b="1" dirty="0" smtClean="0">
                <a:solidFill>
                  <a:srgbClr val="00B050"/>
                </a:solidFill>
              </a:rPr>
              <a:t>Division </a:t>
            </a:r>
            <a:r>
              <a:rPr lang="en-US" sz="2800" b="1" dirty="0" smtClean="0">
                <a:solidFill>
                  <a:srgbClr val="00B050"/>
                </a:solidFill>
              </a:rPr>
              <a:t>of work into functions and sub-functions</a:t>
            </a:r>
            <a:r>
              <a:rPr lang="en-US" sz="2800" b="1" dirty="0" smtClean="0">
                <a:solidFill>
                  <a:srgbClr val="00B050"/>
                </a:solidFill>
              </a:rPr>
              <a:t>,</a:t>
            </a:r>
          </a:p>
          <a:p>
            <a:pPr algn="just">
              <a:buFont typeface="Wingdings" pitchFamily="2" charset="2"/>
              <a:buChar char="v"/>
            </a:pPr>
            <a:r>
              <a:rPr lang="en-US" sz="2800" b="1" dirty="0" smtClean="0">
                <a:solidFill>
                  <a:srgbClr val="0070C0"/>
                </a:solidFill>
              </a:rPr>
              <a:t> </a:t>
            </a:r>
            <a:r>
              <a:rPr lang="en-US" sz="2800" b="1" dirty="0" smtClean="0">
                <a:solidFill>
                  <a:srgbClr val="0070C0"/>
                </a:solidFill>
              </a:rPr>
              <a:t>grouping of activities that are closely related in their nature, </a:t>
            </a:r>
            <a:endParaRPr lang="en-US" sz="2800" b="1" dirty="0" smtClean="0">
              <a:solidFill>
                <a:srgbClr val="0070C0"/>
              </a:solidFill>
            </a:endParaRPr>
          </a:p>
          <a:p>
            <a:pPr algn="just">
              <a:buFont typeface="Wingdings" pitchFamily="2" charset="2"/>
              <a:buChar char="v"/>
            </a:pPr>
            <a:r>
              <a:rPr lang="en-US" sz="2800" b="1" dirty="0" smtClean="0">
                <a:solidFill>
                  <a:srgbClr val="00B050"/>
                </a:solidFill>
              </a:rPr>
              <a:t>assigning </a:t>
            </a:r>
            <a:r>
              <a:rPr lang="en-US" sz="2800" b="1" dirty="0" smtClean="0">
                <a:solidFill>
                  <a:srgbClr val="00B050"/>
                </a:solidFill>
              </a:rPr>
              <a:t>of duties and responsibilities to the employees </a:t>
            </a:r>
            <a:r>
              <a:rPr lang="en-US" sz="2800" b="1" dirty="0" smtClean="0">
                <a:solidFill>
                  <a:srgbClr val="C00000"/>
                </a:solidFill>
              </a:rPr>
              <a:t>and </a:t>
            </a:r>
            <a:endParaRPr lang="en-US" sz="2800" b="1" dirty="0" smtClean="0">
              <a:solidFill>
                <a:srgbClr val="C00000"/>
              </a:solidFill>
            </a:endParaRPr>
          </a:p>
          <a:p>
            <a:pPr algn="just">
              <a:buFont typeface="Wingdings" pitchFamily="2" charset="2"/>
              <a:buChar char="v"/>
            </a:pPr>
            <a:r>
              <a:rPr lang="en-US" sz="2800" b="1" dirty="0" smtClean="0">
                <a:solidFill>
                  <a:srgbClr val="0070C0"/>
                </a:solidFill>
              </a:rPr>
              <a:t>finally </a:t>
            </a:r>
            <a:r>
              <a:rPr lang="en-US" sz="2800" b="1" dirty="0" smtClean="0">
                <a:solidFill>
                  <a:srgbClr val="0070C0"/>
                </a:solidFill>
              </a:rPr>
              <a:t>delegation of authority </a:t>
            </a:r>
            <a:r>
              <a:rPr lang="en-US" sz="2800" b="1" dirty="0" smtClean="0">
                <a:solidFill>
                  <a:srgbClr val="C00000"/>
                </a:solidFill>
              </a:rPr>
              <a:t>and</a:t>
            </a:r>
            <a:r>
              <a:rPr lang="en-US" sz="2800" b="1" dirty="0" smtClean="0">
                <a:solidFill>
                  <a:srgbClr val="0070C0"/>
                </a:solidFill>
              </a:rPr>
              <a:t> power to each employee </a:t>
            </a:r>
            <a:r>
              <a:rPr lang="en-US" sz="2800" b="1" dirty="0" smtClean="0">
                <a:solidFill>
                  <a:srgbClr val="C00000"/>
                </a:solidFill>
              </a:rPr>
              <a:t>or</a:t>
            </a:r>
            <a:r>
              <a:rPr lang="en-US" sz="2800" b="1" dirty="0" smtClean="0">
                <a:solidFill>
                  <a:srgbClr val="0070C0"/>
                </a:solidFill>
              </a:rPr>
              <a:t> the group to discharge their duties accordingly are the processes come under the function of management </a:t>
            </a:r>
            <a:r>
              <a:rPr lang="en-US" sz="2800" b="1" dirty="0" smtClean="0">
                <a:solidFill>
                  <a:srgbClr val="FF0000"/>
                </a:solidFill>
              </a:rPr>
              <a:t>organizing</a:t>
            </a:r>
            <a:r>
              <a:rPr lang="en-US" sz="2800" b="1" dirty="0" smtClean="0">
                <a:solidFill>
                  <a:srgbClr val="0070C0"/>
                </a:solidFill>
              </a:rPr>
              <a:t>. </a:t>
            </a:r>
            <a:endParaRPr lang="en-IN" sz="2800" b="1" dirty="0">
              <a:solidFill>
                <a:srgbClr val="0070C0"/>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85800"/>
            <a:ext cx="8001000" cy="5293757"/>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DEFINITION of MANAGEMENT</a:t>
            </a:r>
          </a:p>
          <a:p>
            <a:pPr marL="285750" indent="-285750" algn="ctr"/>
            <a:endParaRPr lang="en-IN" sz="1600" b="1" dirty="0" smtClean="0">
              <a:solidFill>
                <a:srgbClr val="FF0000"/>
              </a:solidFill>
            </a:endParaRPr>
          </a:p>
          <a:p>
            <a:pPr algn="just">
              <a:buFont typeface="Wingdings" pitchFamily="2" charset="2"/>
              <a:buChar char="Ø"/>
            </a:pPr>
            <a:r>
              <a:rPr lang="en-IN" sz="2800" b="1" dirty="0" smtClean="0">
                <a:solidFill>
                  <a:srgbClr val="0070C0"/>
                </a:solidFill>
                <a:latin typeface="+mj-lt"/>
              </a:rPr>
              <a:t>Management (or managing) is the </a:t>
            </a:r>
            <a:r>
              <a:rPr lang="en-IN" sz="2800" b="1" dirty="0" smtClean="0">
                <a:solidFill>
                  <a:srgbClr val="F939D4"/>
                </a:solidFill>
                <a:latin typeface="+mj-lt"/>
              </a:rPr>
              <a:t>administration of an organization</a:t>
            </a:r>
            <a:r>
              <a:rPr lang="en-IN" sz="2800" b="1" dirty="0" smtClean="0">
                <a:solidFill>
                  <a:srgbClr val="0070C0"/>
                </a:solidFill>
                <a:latin typeface="+mj-lt"/>
              </a:rPr>
              <a:t>, whether it is a business, a non-profit organization, </a:t>
            </a:r>
            <a:r>
              <a:rPr lang="en-IN" sz="2800" b="1" dirty="0" smtClean="0">
                <a:solidFill>
                  <a:srgbClr val="FF0000"/>
                </a:solidFill>
                <a:latin typeface="+mj-lt"/>
              </a:rPr>
              <a:t>or</a:t>
            </a:r>
            <a:r>
              <a:rPr lang="en-IN" sz="2800" b="1" dirty="0" smtClean="0">
                <a:solidFill>
                  <a:srgbClr val="0070C0"/>
                </a:solidFill>
                <a:latin typeface="+mj-lt"/>
              </a:rPr>
              <a:t> a government body. </a:t>
            </a:r>
            <a:endParaRPr lang="en-IN" sz="1400" b="1" dirty="0" smtClean="0">
              <a:solidFill>
                <a:srgbClr val="0070C0"/>
              </a:solidFill>
              <a:latin typeface="+mj-lt"/>
            </a:endParaRPr>
          </a:p>
          <a:p>
            <a:pPr algn="just"/>
            <a:endParaRPr lang="en-IN" sz="1200" b="1" dirty="0" smtClean="0">
              <a:solidFill>
                <a:srgbClr val="0070C0"/>
              </a:solidFill>
              <a:latin typeface="+mj-lt"/>
            </a:endParaRPr>
          </a:p>
          <a:p>
            <a:pPr algn="just">
              <a:buFont typeface="Wingdings" pitchFamily="2" charset="2"/>
              <a:buChar char="Ø"/>
            </a:pPr>
            <a:r>
              <a:rPr lang="en-IN" sz="2800" b="1" dirty="0" smtClean="0">
                <a:solidFill>
                  <a:srgbClr val="0070C0"/>
                </a:solidFill>
                <a:latin typeface="+mj-lt"/>
              </a:rPr>
              <a:t> It is the </a:t>
            </a:r>
            <a:r>
              <a:rPr lang="en-IN" sz="2800" b="1" dirty="0" smtClean="0">
                <a:solidFill>
                  <a:srgbClr val="C00000"/>
                </a:solidFill>
                <a:latin typeface="+mj-lt"/>
              </a:rPr>
              <a:t>art and science of managing resources </a:t>
            </a:r>
            <a:r>
              <a:rPr lang="en-IN" sz="2800" b="1" dirty="0" smtClean="0">
                <a:solidFill>
                  <a:srgbClr val="0070C0"/>
                </a:solidFill>
                <a:latin typeface="+mj-lt"/>
              </a:rPr>
              <a:t>of the business.</a:t>
            </a:r>
          </a:p>
          <a:p>
            <a:pPr algn="just"/>
            <a:endParaRPr lang="en-IN" sz="1400" b="1" dirty="0" smtClean="0">
              <a:solidFill>
                <a:srgbClr val="0070C0"/>
              </a:solidFill>
              <a:latin typeface="+mj-lt"/>
            </a:endParaRPr>
          </a:p>
          <a:p>
            <a:pPr algn="just">
              <a:buFont typeface="Wingdings" pitchFamily="2" charset="2"/>
              <a:buChar char="Ø"/>
            </a:pPr>
            <a:r>
              <a:rPr lang="en-IN" sz="3200" b="1" dirty="0" smtClean="0">
                <a:solidFill>
                  <a:srgbClr val="0070C0"/>
                </a:solidFill>
                <a:latin typeface="Roboto" panose="02000000000000000000" pitchFamily="2" charset="0"/>
              </a:rPr>
              <a:t> </a:t>
            </a:r>
            <a:r>
              <a:rPr lang="en-US" sz="2800" b="1" dirty="0" smtClean="0">
                <a:solidFill>
                  <a:srgbClr val="0070C0"/>
                </a:solidFill>
              </a:rPr>
              <a:t>Management is </a:t>
            </a:r>
            <a:r>
              <a:rPr lang="en-US" sz="2800" b="1" dirty="0" smtClean="0">
                <a:solidFill>
                  <a:srgbClr val="F939D4"/>
                </a:solidFill>
              </a:rPr>
              <a:t>getting the work done through the efforts of others </a:t>
            </a:r>
            <a:r>
              <a:rPr lang="en-US" sz="2800" b="1" dirty="0" smtClean="0">
                <a:solidFill>
                  <a:srgbClr val="0070C0"/>
                </a:solidFill>
              </a:rPr>
              <a:t>and </a:t>
            </a:r>
            <a:r>
              <a:rPr lang="en-US" sz="2800" b="1" dirty="0" smtClean="0">
                <a:solidFill>
                  <a:srgbClr val="00B050"/>
                </a:solidFill>
              </a:rPr>
              <a:t>effective utilization of human and material resources </a:t>
            </a:r>
            <a:r>
              <a:rPr lang="en-US" sz="2800" b="1" dirty="0" smtClean="0">
                <a:solidFill>
                  <a:srgbClr val="0070C0"/>
                </a:solidFill>
              </a:rPr>
              <a:t>to </a:t>
            </a:r>
            <a:r>
              <a:rPr lang="en-US" sz="2800" b="1" dirty="0" smtClean="0">
                <a:solidFill>
                  <a:srgbClr val="C00000"/>
                </a:solidFill>
              </a:rPr>
              <a:t>achieve</a:t>
            </a:r>
            <a:r>
              <a:rPr lang="en-US" sz="2800" b="1" dirty="0" smtClean="0">
                <a:solidFill>
                  <a:srgbClr val="0070C0"/>
                </a:solidFill>
              </a:rPr>
              <a:t> the enterprise objectives.</a:t>
            </a:r>
            <a:endParaRPr lang="en-US" sz="3200" b="1" dirty="0" smtClean="0">
              <a:solidFill>
                <a:srgbClr val="0070C0"/>
              </a:solidFill>
            </a:endParaRPr>
          </a:p>
        </p:txBody>
      </p:sp>
    </p:spTree>
    <p:extLst>
      <p:ext uri="{BB962C8B-B14F-4D97-AF65-F5344CB8AC3E}">
        <p14:creationId xmlns:p14="http://schemas.microsoft.com/office/powerpoint/2010/main" xmlns="" val="243411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914400"/>
            <a:ext cx="8153400" cy="470898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2</a:t>
            </a:r>
            <a:r>
              <a:rPr lang="en-IN" sz="3600" b="1" dirty="0" smtClean="0">
                <a:solidFill>
                  <a:srgbClr val="270BF3"/>
                </a:solidFill>
                <a:latin typeface="Georgia" pitchFamily="18" charset="0"/>
              </a:rPr>
              <a:t>. </a:t>
            </a:r>
            <a:r>
              <a:rPr lang="en-IN" sz="3600" b="1" dirty="0" smtClean="0">
                <a:solidFill>
                  <a:srgbClr val="270BF3"/>
                </a:solidFill>
                <a:latin typeface="Georgia" pitchFamily="18" charset="0"/>
              </a:rPr>
              <a:t>ORGANISING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endParaRPr lang="en-US" sz="2800" b="1" dirty="0" smtClean="0">
              <a:solidFill>
                <a:srgbClr val="00B050"/>
              </a:solidFill>
            </a:endParaRPr>
          </a:p>
          <a:p>
            <a:pPr algn="just">
              <a:buFont typeface="Wingdings" pitchFamily="2" charset="2"/>
              <a:buChar char="v"/>
            </a:pPr>
            <a:r>
              <a:rPr lang="en-US" sz="2800" b="1" dirty="0" smtClean="0">
                <a:solidFill>
                  <a:srgbClr val="00B050"/>
                </a:solidFill>
              </a:rPr>
              <a:t>Louis </a:t>
            </a:r>
            <a:r>
              <a:rPr lang="en-US" sz="2800" b="1" dirty="0" smtClean="0">
                <a:solidFill>
                  <a:srgbClr val="00B050"/>
                </a:solidFill>
              </a:rPr>
              <a:t>A. </a:t>
            </a:r>
            <a:r>
              <a:rPr lang="en-US" sz="2800" b="1" dirty="0" smtClean="0">
                <a:solidFill>
                  <a:srgbClr val="00B050"/>
                </a:solidFill>
              </a:rPr>
              <a:t>Allen </a:t>
            </a:r>
            <a:r>
              <a:rPr lang="en-US" sz="2800" b="1" dirty="0" smtClean="0"/>
              <a:t>– </a:t>
            </a:r>
          </a:p>
          <a:p>
            <a:pPr algn="just"/>
            <a:r>
              <a:rPr lang="en-US" sz="2800" b="1" dirty="0" smtClean="0"/>
              <a:t>Definition </a:t>
            </a:r>
          </a:p>
          <a:p>
            <a:pPr algn="just"/>
            <a:r>
              <a:rPr lang="en-US" sz="2800" b="1" dirty="0" smtClean="0">
                <a:solidFill>
                  <a:srgbClr val="F939D4"/>
                </a:solidFill>
              </a:rPr>
              <a:t>"</a:t>
            </a:r>
            <a:r>
              <a:rPr lang="en-US" sz="2800" b="1" dirty="0" smtClean="0">
                <a:solidFill>
                  <a:srgbClr val="F939D4"/>
                </a:solidFill>
              </a:rPr>
              <a:t>Organization is the process of identifying and grouping of the works to be performed, defining and delegating responsibility and authority and establishing relationships for the purpose of enabling people to work most efficiently". </a:t>
            </a:r>
            <a:endParaRPr lang="en-IN" sz="2800" b="1" dirty="0">
              <a:solidFill>
                <a:srgbClr val="270BF3"/>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153400" cy="60016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2</a:t>
            </a:r>
            <a:r>
              <a:rPr lang="en-IN" sz="3600" b="1" dirty="0" smtClean="0">
                <a:solidFill>
                  <a:srgbClr val="270BF3"/>
                </a:solidFill>
                <a:latin typeface="Georgia" pitchFamily="18" charset="0"/>
              </a:rPr>
              <a:t>. </a:t>
            </a:r>
            <a:r>
              <a:rPr lang="en-IN" sz="3600" b="1" dirty="0" smtClean="0">
                <a:solidFill>
                  <a:srgbClr val="270BF3"/>
                </a:solidFill>
                <a:latin typeface="Georgia" pitchFamily="18" charset="0"/>
              </a:rPr>
              <a:t>ORGANISING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endParaRPr lang="en-US" sz="2800" b="1" dirty="0" smtClean="0">
              <a:solidFill>
                <a:srgbClr val="00B050"/>
              </a:solidFill>
            </a:endParaRPr>
          </a:p>
          <a:p>
            <a:pPr algn="just">
              <a:buFont typeface="Wingdings" pitchFamily="2" charset="2"/>
              <a:buChar char="v"/>
            </a:pPr>
            <a:r>
              <a:rPr lang="en-US" sz="2800" b="1" dirty="0" smtClean="0">
                <a:solidFill>
                  <a:srgbClr val="F939D4"/>
                </a:solidFill>
              </a:rPr>
              <a:t>Importance </a:t>
            </a:r>
            <a:r>
              <a:rPr lang="en-US" sz="2800" b="1" dirty="0" smtClean="0">
                <a:solidFill>
                  <a:srgbClr val="F939D4"/>
                </a:solidFill>
              </a:rPr>
              <a:t>of </a:t>
            </a:r>
            <a:r>
              <a:rPr lang="en-US" sz="2800" b="1" dirty="0" smtClean="0">
                <a:solidFill>
                  <a:srgbClr val="F939D4"/>
                </a:solidFill>
              </a:rPr>
              <a:t>Organizing:-</a:t>
            </a:r>
          </a:p>
          <a:p>
            <a:pPr algn="just">
              <a:buFont typeface="Wingdings" pitchFamily="2" charset="2"/>
              <a:buChar char="Ø"/>
            </a:pPr>
            <a:r>
              <a:rPr lang="en-US" sz="2800" b="1" dirty="0" smtClean="0">
                <a:solidFill>
                  <a:srgbClr val="00B050"/>
                </a:solidFill>
              </a:rPr>
              <a:t>Organizing </a:t>
            </a:r>
            <a:r>
              <a:rPr lang="en-US" sz="2800" b="1" dirty="0" smtClean="0">
                <a:solidFill>
                  <a:srgbClr val="00B050"/>
                </a:solidFill>
              </a:rPr>
              <a:t>helps Organizations to reap the benefit of specialization</a:t>
            </a:r>
            <a:r>
              <a:rPr lang="en-US" sz="2800" b="1" dirty="0" smtClean="0">
                <a:solidFill>
                  <a:srgbClr val="00B050"/>
                </a:solidFill>
              </a:rPr>
              <a:t>.</a:t>
            </a:r>
          </a:p>
          <a:p>
            <a:pPr algn="just">
              <a:buFont typeface="Wingdings" pitchFamily="2" charset="2"/>
              <a:buChar char="Ø"/>
            </a:pPr>
            <a:r>
              <a:rPr lang="en-US" sz="2800" b="1" dirty="0" smtClean="0">
                <a:solidFill>
                  <a:srgbClr val="270BF3"/>
                </a:solidFill>
              </a:rPr>
              <a:t>Organizing </a:t>
            </a:r>
            <a:r>
              <a:rPr lang="en-US" sz="2800" b="1" dirty="0" smtClean="0">
                <a:solidFill>
                  <a:srgbClr val="270BF3"/>
                </a:solidFill>
              </a:rPr>
              <a:t>provides for Optimum utilization of resources. </a:t>
            </a:r>
            <a:endParaRPr lang="en-US" sz="2800" b="1" dirty="0" smtClean="0">
              <a:solidFill>
                <a:srgbClr val="270BF3"/>
              </a:solidFill>
            </a:endParaRPr>
          </a:p>
          <a:p>
            <a:pPr algn="just">
              <a:buFont typeface="Wingdings" pitchFamily="2" charset="2"/>
              <a:buChar char="Ø"/>
            </a:pPr>
            <a:r>
              <a:rPr lang="en-US" sz="2800" b="1" dirty="0" smtClean="0">
                <a:solidFill>
                  <a:srgbClr val="00B050"/>
                </a:solidFill>
              </a:rPr>
              <a:t>Organizing </a:t>
            </a:r>
            <a:r>
              <a:rPr lang="en-US" sz="2800" b="1" dirty="0" smtClean="0">
                <a:solidFill>
                  <a:srgbClr val="00B050"/>
                </a:solidFill>
              </a:rPr>
              <a:t>helps in Effective administration</a:t>
            </a:r>
            <a:r>
              <a:rPr lang="en-US" sz="2800" b="1" dirty="0" smtClean="0">
                <a:solidFill>
                  <a:srgbClr val="00B050"/>
                </a:solidFill>
              </a:rPr>
              <a:t>.</a:t>
            </a:r>
          </a:p>
          <a:p>
            <a:pPr algn="just">
              <a:buFont typeface="Wingdings" pitchFamily="2" charset="2"/>
              <a:buChar char="Ø"/>
            </a:pPr>
            <a:r>
              <a:rPr lang="en-US" sz="2800" b="1" dirty="0" smtClean="0">
                <a:solidFill>
                  <a:srgbClr val="270BF3"/>
                </a:solidFill>
              </a:rPr>
              <a:t>Organizing </a:t>
            </a:r>
            <a:r>
              <a:rPr lang="en-US" sz="2800" b="1" dirty="0" smtClean="0">
                <a:solidFill>
                  <a:srgbClr val="270BF3"/>
                </a:solidFill>
              </a:rPr>
              <a:t>channels for Expansion and growth. </a:t>
            </a:r>
            <a:endParaRPr lang="en-US" sz="2800" b="1" dirty="0" smtClean="0">
              <a:solidFill>
                <a:srgbClr val="270BF3"/>
              </a:solidFill>
            </a:endParaRPr>
          </a:p>
          <a:p>
            <a:pPr algn="just">
              <a:buFont typeface="Wingdings" pitchFamily="2" charset="2"/>
              <a:buChar char="Ø"/>
            </a:pPr>
            <a:r>
              <a:rPr lang="en-US" sz="2800" b="1" dirty="0" smtClean="0">
                <a:solidFill>
                  <a:srgbClr val="00B050"/>
                </a:solidFill>
              </a:rPr>
              <a:t>Organizing </a:t>
            </a:r>
            <a:r>
              <a:rPr lang="en-US" sz="2800" b="1" dirty="0" smtClean="0">
                <a:solidFill>
                  <a:srgbClr val="00B050"/>
                </a:solidFill>
              </a:rPr>
              <a:t>achieves co-ordination among different departments</a:t>
            </a:r>
            <a:r>
              <a:rPr lang="en-US" sz="2800" b="1" dirty="0" smtClean="0">
                <a:solidFill>
                  <a:srgbClr val="00B050"/>
                </a:solidFill>
              </a:rPr>
              <a:t>.</a:t>
            </a:r>
          </a:p>
          <a:p>
            <a:pPr algn="just">
              <a:buFont typeface="Wingdings" pitchFamily="2" charset="2"/>
              <a:buChar char="Ø"/>
            </a:pPr>
            <a:r>
              <a:rPr lang="en-US" sz="2800" b="1" dirty="0" smtClean="0">
                <a:solidFill>
                  <a:srgbClr val="270BF3"/>
                </a:solidFill>
              </a:rPr>
              <a:t>Organizing </a:t>
            </a:r>
            <a:r>
              <a:rPr lang="en-US" sz="2800" b="1" dirty="0" smtClean="0">
                <a:solidFill>
                  <a:srgbClr val="270BF3"/>
                </a:solidFill>
              </a:rPr>
              <a:t>creates scope for new change. </a:t>
            </a:r>
            <a:endParaRPr lang="en-IN" sz="2800" b="1" dirty="0">
              <a:solidFill>
                <a:srgbClr val="270BF3"/>
              </a:solidFill>
              <a:latin typeface="Roboto" panose="02000000000000000000" pitchFamily="2" charset="0"/>
            </a:endParaRPr>
          </a:p>
        </p:txBody>
      </p:sp>
    </p:spTree>
    <p:extLst>
      <p:ext uri="{BB962C8B-B14F-4D97-AF65-F5344CB8AC3E}">
        <p14:creationId xmlns:p14="http://schemas.microsoft.com/office/powerpoint/2010/main" xmlns="" val="2434115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153400" cy="60016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2</a:t>
            </a:r>
            <a:r>
              <a:rPr lang="en-IN" sz="3600" b="1" dirty="0" smtClean="0">
                <a:solidFill>
                  <a:srgbClr val="270BF3"/>
                </a:solidFill>
                <a:latin typeface="Georgia" pitchFamily="18" charset="0"/>
              </a:rPr>
              <a:t>. </a:t>
            </a:r>
            <a:r>
              <a:rPr lang="en-IN" sz="3600" b="1" dirty="0" smtClean="0">
                <a:solidFill>
                  <a:srgbClr val="270BF3"/>
                </a:solidFill>
                <a:latin typeface="Georgia" pitchFamily="18" charset="0"/>
              </a:rPr>
              <a:t>ORGANISING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r>
              <a:rPr lang="en-US" sz="2800" b="1" dirty="0" smtClean="0">
                <a:solidFill>
                  <a:srgbClr val="F939D4"/>
                </a:solidFill>
              </a:rPr>
              <a:t>Organizing </a:t>
            </a:r>
            <a:r>
              <a:rPr lang="en-US" sz="2800" b="1" dirty="0" smtClean="0">
                <a:solidFill>
                  <a:srgbClr val="F939D4"/>
                </a:solidFill>
              </a:rPr>
              <a:t>Process Division of work: </a:t>
            </a:r>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The </a:t>
            </a:r>
            <a:r>
              <a:rPr lang="en-US" sz="2800" b="1" dirty="0" smtClean="0">
                <a:solidFill>
                  <a:srgbClr val="00B050"/>
                </a:solidFill>
              </a:rPr>
              <a:t>first process of Organizing includes identification and division of work which shall be done in accordance with the plans that are determined previously</a:t>
            </a:r>
            <a:r>
              <a:rPr lang="en-US" sz="2800" b="1" dirty="0" smtClean="0">
                <a:solidFill>
                  <a:srgbClr val="00B050"/>
                </a:solidFill>
              </a:rPr>
              <a:t>.</a:t>
            </a:r>
          </a:p>
          <a:p>
            <a:pPr algn="just">
              <a:buFont typeface="Wingdings" pitchFamily="2" charset="2"/>
              <a:buChar char="v"/>
            </a:pPr>
            <a:r>
              <a:rPr lang="en-US" sz="2800" b="1" dirty="0" smtClean="0">
                <a:solidFill>
                  <a:srgbClr val="F939D4"/>
                </a:solidFill>
              </a:rPr>
              <a:t>Linking </a:t>
            </a:r>
            <a:r>
              <a:rPr lang="en-US" sz="2800" b="1" dirty="0" smtClean="0">
                <a:solidFill>
                  <a:srgbClr val="F939D4"/>
                </a:solidFill>
              </a:rPr>
              <a:t>departments: </a:t>
            </a:r>
            <a:endParaRPr lang="en-US" sz="2800" b="1" dirty="0" smtClean="0">
              <a:solidFill>
                <a:srgbClr val="F939D4"/>
              </a:solidFill>
            </a:endParaRPr>
          </a:p>
          <a:p>
            <a:pPr algn="just">
              <a:buFont typeface="Wingdings" pitchFamily="2" charset="2"/>
              <a:buChar char="Ø"/>
            </a:pPr>
            <a:r>
              <a:rPr lang="en-US" sz="2800" b="1" dirty="0" smtClean="0">
                <a:solidFill>
                  <a:srgbClr val="002060"/>
                </a:solidFill>
              </a:rPr>
              <a:t>When </a:t>
            </a:r>
            <a:r>
              <a:rPr lang="en-US" sz="2800" b="1" dirty="0" smtClean="0">
                <a:solidFill>
                  <a:srgbClr val="002060"/>
                </a:solidFill>
              </a:rPr>
              <a:t>the process of </a:t>
            </a:r>
            <a:r>
              <a:rPr lang="en-US" sz="2800" b="1" dirty="0" err="1" smtClean="0">
                <a:solidFill>
                  <a:srgbClr val="002060"/>
                </a:solidFill>
              </a:rPr>
              <a:t>departmentation</a:t>
            </a:r>
            <a:r>
              <a:rPr lang="en-US" sz="2800" b="1" dirty="0" smtClean="0">
                <a:solidFill>
                  <a:srgbClr val="002060"/>
                </a:solidFill>
              </a:rPr>
              <a:t> was completed, linking of departments has to be done so that those departments operate in a co-</a:t>
            </a:r>
            <a:r>
              <a:rPr lang="en-US" sz="2800" b="1" dirty="0" err="1" smtClean="0">
                <a:solidFill>
                  <a:srgbClr val="002060"/>
                </a:solidFill>
              </a:rPr>
              <a:t>ordinated</a:t>
            </a:r>
            <a:r>
              <a:rPr lang="en-US" sz="2800" b="1" dirty="0" smtClean="0">
                <a:solidFill>
                  <a:srgbClr val="002060"/>
                </a:solidFill>
              </a:rPr>
              <a:t> manner which gives a shape to overall organization structure.</a:t>
            </a:r>
            <a:endParaRPr lang="en-US" sz="2800" b="1" dirty="0" smtClean="0">
              <a:solidFill>
                <a:srgbClr val="002060"/>
              </a:solidFill>
            </a:endParaRPr>
          </a:p>
        </p:txBody>
      </p:sp>
    </p:spTree>
    <p:extLst>
      <p:ext uri="{BB962C8B-B14F-4D97-AF65-F5344CB8AC3E}">
        <p14:creationId xmlns:p14="http://schemas.microsoft.com/office/powerpoint/2010/main" xmlns="" val="2434115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534400" cy="6432530"/>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2</a:t>
            </a:r>
            <a:r>
              <a:rPr lang="en-IN" sz="3600" b="1" dirty="0" smtClean="0">
                <a:solidFill>
                  <a:srgbClr val="270BF3"/>
                </a:solidFill>
                <a:latin typeface="Georgia" pitchFamily="18" charset="0"/>
              </a:rPr>
              <a:t>. </a:t>
            </a:r>
            <a:r>
              <a:rPr lang="en-IN" sz="3600" b="1" dirty="0" smtClean="0">
                <a:solidFill>
                  <a:srgbClr val="270BF3"/>
                </a:solidFill>
                <a:latin typeface="Georgia" pitchFamily="18" charset="0"/>
              </a:rPr>
              <a:t>ORGANISING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r>
              <a:rPr lang="en-US" sz="2800" b="1" dirty="0" err="1" smtClean="0">
                <a:solidFill>
                  <a:srgbClr val="F939D4"/>
                </a:solidFill>
              </a:rPr>
              <a:t>Departmentation</a:t>
            </a:r>
            <a:r>
              <a:rPr lang="en-US" sz="2800" b="1" dirty="0" smtClean="0">
                <a:solidFill>
                  <a:srgbClr val="F939D4"/>
                </a:solidFill>
              </a:rPr>
              <a:t>:</a:t>
            </a:r>
          </a:p>
          <a:p>
            <a:pPr algn="just">
              <a:buFont typeface="Wingdings" pitchFamily="2" charset="2"/>
              <a:buChar char="Ø"/>
            </a:pPr>
            <a:r>
              <a:rPr lang="en-US" sz="2800" b="1" dirty="0" smtClean="0"/>
              <a:t> </a:t>
            </a:r>
            <a:r>
              <a:rPr lang="en-US" sz="2800" b="1" dirty="0" smtClean="0">
                <a:solidFill>
                  <a:srgbClr val="00B050"/>
                </a:solidFill>
              </a:rPr>
              <a:t>Once </a:t>
            </a:r>
            <a:r>
              <a:rPr lang="en-US" sz="2800" b="1" dirty="0" smtClean="0">
                <a:solidFill>
                  <a:srgbClr val="00B050"/>
                </a:solidFill>
              </a:rPr>
              <a:t>the work of identifying and dividing the work has been done those are similar are to be grouped. </a:t>
            </a:r>
          </a:p>
          <a:p>
            <a:pPr algn="just">
              <a:buFont typeface="Wingdings" pitchFamily="2" charset="2"/>
              <a:buChar char="v"/>
            </a:pPr>
            <a:r>
              <a:rPr lang="en-US" sz="2800" b="1" dirty="0" smtClean="0">
                <a:solidFill>
                  <a:srgbClr val="F939D4"/>
                </a:solidFill>
              </a:rPr>
              <a:t>Assigning </a:t>
            </a:r>
            <a:r>
              <a:rPr lang="en-US" sz="2800" b="1" dirty="0" smtClean="0">
                <a:solidFill>
                  <a:srgbClr val="F939D4"/>
                </a:solidFill>
              </a:rPr>
              <a:t>Duties</a:t>
            </a:r>
            <a:r>
              <a:rPr lang="en-US" sz="2800" b="1" dirty="0" smtClean="0">
                <a:solidFill>
                  <a:srgbClr val="F939D4"/>
                </a:solidFill>
              </a:rPr>
              <a:t>:</a:t>
            </a:r>
          </a:p>
          <a:p>
            <a:pPr algn="just">
              <a:buFont typeface="Wingdings" pitchFamily="2" charset="2"/>
              <a:buChar char="Ø"/>
            </a:pPr>
            <a:r>
              <a:rPr lang="en-US" sz="2800" b="1" dirty="0" smtClean="0"/>
              <a:t> </a:t>
            </a:r>
            <a:r>
              <a:rPr lang="en-US" sz="2800" b="1" dirty="0" smtClean="0">
                <a:solidFill>
                  <a:srgbClr val="002060"/>
                </a:solidFill>
              </a:rPr>
              <a:t>On completion of </a:t>
            </a:r>
            <a:r>
              <a:rPr lang="en-US" sz="2800" b="1" dirty="0" smtClean="0">
                <a:solidFill>
                  <a:srgbClr val="002060"/>
                </a:solidFill>
              </a:rPr>
              <a:t>departmentation</a:t>
            </a:r>
            <a:r>
              <a:rPr lang="en-US" sz="2800" b="1" dirty="0" smtClean="0">
                <a:solidFill>
                  <a:srgbClr val="002060"/>
                </a:solidFill>
              </a:rPr>
              <a:t> process assigning duties i.e. defining authority and responsibility to the employees on the basis of their skills and capabilities has to be done, which in consequence magnifies efficiency with regard to their work. </a:t>
            </a:r>
            <a:endParaRPr lang="en-US" sz="2800" b="1" dirty="0" smtClean="0">
              <a:solidFill>
                <a:srgbClr val="002060"/>
              </a:solidFill>
            </a:endParaRPr>
          </a:p>
          <a:p>
            <a:pPr algn="just">
              <a:buFont typeface="Wingdings" pitchFamily="2" charset="2"/>
              <a:buChar char="v"/>
            </a:pPr>
            <a:r>
              <a:rPr lang="en-US" sz="2800" b="1" dirty="0" smtClean="0">
                <a:solidFill>
                  <a:srgbClr val="F939D4"/>
                </a:solidFill>
              </a:rPr>
              <a:t>Defining </a:t>
            </a:r>
            <a:r>
              <a:rPr lang="en-US" sz="2800" b="1" dirty="0" smtClean="0">
                <a:solidFill>
                  <a:srgbClr val="F939D4"/>
                </a:solidFill>
              </a:rPr>
              <a:t>hierarchal structure</a:t>
            </a:r>
            <a:r>
              <a:rPr lang="en-US" sz="2800" b="1" dirty="0" smtClean="0">
                <a:solidFill>
                  <a:srgbClr val="F939D4"/>
                </a:solidFill>
              </a:rPr>
              <a:t>:</a:t>
            </a:r>
          </a:p>
          <a:p>
            <a:pPr algn="just">
              <a:buFont typeface="Wingdings" pitchFamily="2" charset="2"/>
              <a:buChar char="Ø"/>
            </a:pPr>
            <a:r>
              <a:rPr lang="en-US" sz="2800" b="1" dirty="0" smtClean="0">
                <a:solidFill>
                  <a:srgbClr val="0070C0"/>
                </a:solidFill>
              </a:rPr>
              <a:t> </a:t>
            </a:r>
            <a:r>
              <a:rPr lang="en-US" sz="2800" dirty="0" smtClean="0">
                <a:solidFill>
                  <a:srgbClr val="270BF3"/>
                </a:solidFill>
              </a:rPr>
              <a:t>Each employee should also know from whom he has to take orders and to whom he is </a:t>
            </a:r>
            <a:r>
              <a:rPr lang="en-US" sz="2800" dirty="0" smtClean="0">
                <a:solidFill>
                  <a:srgbClr val="270BF3"/>
                </a:solidFill>
              </a:rPr>
              <a:t>accountable /</a:t>
            </a:r>
            <a:r>
              <a:rPr lang="en-US" sz="2800" dirty="0" smtClean="0">
                <a:solidFill>
                  <a:srgbClr val="270BF3"/>
                </a:solidFill>
              </a:rPr>
              <a:t>responsible</a:t>
            </a:r>
            <a:r>
              <a:rPr lang="en-US" sz="2800" dirty="0" smtClean="0">
                <a:solidFill>
                  <a:srgbClr val="270BF3"/>
                </a:solidFill>
              </a:rPr>
              <a:t>.</a:t>
            </a:r>
          </a:p>
        </p:txBody>
      </p:sp>
    </p:spTree>
    <p:extLst>
      <p:ext uri="{BB962C8B-B14F-4D97-AF65-F5344CB8AC3E}">
        <p14:creationId xmlns:p14="http://schemas.microsoft.com/office/powerpoint/2010/main" xmlns="" val="2434115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3058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a:t>
            </a:r>
            <a:r>
              <a:rPr lang="en-IN" sz="4000" b="1" dirty="0" smtClean="0">
                <a:solidFill>
                  <a:srgbClr val="FF0000"/>
                </a:solidFill>
              </a:rPr>
              <a:t>MANAGEMENT</a:t>
            </a: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1600" b="1" dirty="0" smtClean="0">
              <a:solidFill>
                <a:srgbClr val="FF0000"/>
              </a:solidFill>
            </a:endParaRPr>
          </a:p>
        </p:txBody>
      </p:sp>
      <p:pic>
        <p:nvPicPr>
          <p:cNvPr id="2050" name="Picture 2" descr="C:\Users\hp\Desktop\Capture.PNG"/>
          <p:cNvPicPr>
            <a:picLocks noChangeAspect="1" noChangeArrowheads="1"/>
          </p:cNvPicPr>
          <p:nvPr/>
        </p:nvPicPr>
        <p:blipFill>
          <a:blip r:embed="rId2"/>
          <a:srcRect/>
          <a:stretch>
            <a:fillRect/>
          </a:stretch>
        </p:blipFill>
        <p:spPr bwMode="auto">
          <a:xfrm>
            <a:off x="609600" y="1100138"/>
            <a:ext cx="8001000" cy="5148262"/>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09600"/>
            <a:ext cx="8382000" cy="535531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3</a:t>
            </a:r>
            <a:r>
              <a:rPr lang="en-IN" sz="3600" b="1" dirty="0" smtClean="0">
                <a:solidFill>
                  <a:srgbClr val="270BF3"/>
                </a:solidFill>
                <a:latin typeface="Georgia" pitchFamily="18" charset="0"/>
              </a:rPr>
              <a:t>. DIRECTING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endParaRPr lang="en-US" sz="1400" dirty="0" smtClean="0"/>
          </a:p>
          <a:p>
            <a:pPr algn="just">
              <a:buFont typeface="Wingdings" pitchFamily="2" charset="2"/>
              <a:buChar char="Ø"/>
            </a:pPr>
            <a:r>
              <a:rPr lang="en-US" sz="2800" b="1" dirty="0" smtClean="0">
                <a:solidFill>
                  <a:srgbClr val="F939D4"/>
                </a:solidFill>
              </a:rPr>
              <a:t>Directing </a:t>
            </a:r>
            <a:r>
              <a:rPr lang="en-US" sz="2800" b="1" dirty="0" smtClean="0">
                <a:solidFill>
                  <a:srgbClr val="F939D4"/>
                </a:solidFill>
              </a:rPr>
              <a:t>is nothing but guiding and leading the people in an organization. </a:t>
            </a:r>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It </a:t>
            </a:r>
            <a:r>
              <a:rPr lang="en-US" sz="2800" b="1" dirty="0" smtClean="0">
                <a:solidFill>
                  <a:srgbClr val="00B050"/>
                </a:solidFill>
              </a:rPr>
              <a:t>is not just giving instructions by a superior to the sub-ordinates but also is a process of supervising, guiding and motivating the latter to achieve the organizational goals</a:t>
            </a:r>
            <a:r>
              <a:rPr lang="en-US" sz="2800" b="1" dirty="0" smtClean="0">
                <a:solidFill>
                  <a:srgbClr val="00B050"/>
                </a:solidFill>
              </a:rPr>
              <a:t>.</a:t>
            </a:r>
          </a:p>
          <a:p>
            <a:pPr algn="just">
              <a:buFont typeface="Wingdings" pitchFamily="2" charset="2"/>
              <a:buChar char="Ø"/>
            </a:pPr>
            <a:r>
              <a:rPr lang="en-US" sz="2800" b="1" dirty="0" smtClean="0"/>
              <a:t> </a:t>
            </a:r>
            <a:r>
              <a:rPr lang="en-US" sz="2800" b="1" dirty="0" smtClean="0">
                <a:solidFill>
                  <a:srgbClr val="C00000"/>
                </a:solidFill>
              </a:rPr>
              <a:t>"Activating deals with the steps a manager takes to get sub- ordinates and others to carry out plans". </a:t>
            </a:r>
            <a:r>
              <a:rPr lang="en-US" sz="2800" b="1" dirty="0" smtClean="0"/>
              <a:t>- </a:t>
            </a:r>
            <a:r>
              <a:rPr lang="en-US" sz="2800" b="1" dirty="0" smtClean="0">
                <a:solidFill>
                  <a:srgbClr val="270BF3"/>
                </a:solidFill>
              </a:rPr>
              <a:t>Newman and Warren</a:t>
            </a:r>
            <a:r>
              <a:rPr lang="en-US" sz="2800" b="1" dirty="0" smtClean="0"/>
              <a:t>. </a:t>
            </a:r>
            <a:r>
              <a:rPr lang="en-US" sz="2800" b="1" dirty="0" smtClean="0"/>
              <a:t>Definition</a:t>
            </a:r>
            <a:endParaRPr lang="en-US" sz="2800" dirty="0" smtClean="0">
              <a:solidFill>
                <a:srgbClr val="270BF3"/>
              </a:solidFill>
            </a:endParaRPr>
          </a:p>
        </p:txBody>
      </p:sp>
    </p:spTree>
    <p:extLst>
      <p:ext uri="{BB962C8B-B14F-4D97-AF65-F5344CB8AC3E}">
        <p14:creationId xmlns:p14="http://schemas.microsoft.com/office/powerpoint/2010/main" xmlns="" val="2434115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33400"/>
            <a:ext cx="8001000" cy="575542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3</a:t>
            </a:r>
            <a:r>
              <a:rPr lang="en-IN" sz="3600" b="1" dirty="0" smtClean="0">
                <a:solidFill>
                  <a:srgbClr val="270BF3"/>
                </a:solidFill>
                <a:latin typeface="Georgia" pitchFamily="18" charset="0"/>
              </a:rPr>
              <a:t>. DIRECTING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r>
              <a:rPr lang="en-US" sz="2800" b="1" dirty="0" smtClean="0">
                <a:solidFill>
                  <a:srgbClr val="F939D4"/>
                </a:solidFill>
              </a:rPr>
              <a:t>Importance of </a:t>
            </a:r>
            <a:r>
              <a:rPr lang="en-US" sz="2800" b="1" dirty="0" smtClean="0">
                <a:solidFill>
                  <a:srgbClr val="F939D4"/>
                </a:solidFill>
              </a:rPr>
              <a:t>Directing:</a:t>
            </a:r>
          </a:p>
          <a:p>
            <a:pPr algn="just">
              <a:buFont typeface="Wingdings" pitchFamily="2" charset="2"/>
              <a:buChar char="Ø"/>
            </a:pPr>
            <a:r>
              <a:rPr lang="en-US" sz="2400" b="1" dirty="0" smtClean="0">
                <a:solidFill>
                  <a:srgbClr val="00B050"/>
                </a:solidFill>
              </a:rPr>
              <a:t>Direction </a:t>
            </a:r>
            <a:r>
              <a:rPr lang="en-US" sz="2400" b="1" dirty="0" smtClean="0">
                <a:solidFill>
                  <a:srgbClr val="00B050"/>
                </a:solidFill>
              </a:rPr>
              <a:t>initiates actions to get the desired results in an </a:t>
            </a:r>
            <a:r>
              <a:rPr lang="en-US" sz="2400" b="1" dirty="0" err="1" smtClean="0">
                <a:solidFill>
                  <a:srgbClr val="00B050"/>
                </a:solidFill>
              </a:rPr>
              <a:t>organisation</a:t>
            </a:r>
            <a:r>
              <a:rPr lang="en-US" sz="2400" b="1" dirty="0" smtClean="0">
                <a:solidFill>
                  <a:srgbClr val="00B050"/>
                </a:solidFill>
              </a:rPr>
              <a:t>.</a:t>
            </a:r>
          </a:p>
          <a:p>
            <a:pPr algn="just">
              <a:buFont typeface="Wingdings" pitchFamily="2" charset="2"/>
              <a:buChar char="Ø"/>
            </a:pPr>
            <a:r>
              <a:rPr lang="en-US" sz="2400" b="1" dirty="0" smtClean="0">
                <a:solidFill>
                  <a:srgbClr val="270BF3"/>
                </a:solidFill>
              </a:rPr>
              <a:t>Direction </a:t>
            </a:r>
            <a:r>
              <a:rPr lang="en-US" sz="2400" b="1" dirty="0" smtClean="0">
                <a:solidFill>
                  <a:srgbClr val="270BF3"/>
                </a:solidFill>
              </a:rPr>
              <a:t>attempts to get maximum out of employees by identifying their capabilities</a:t>
            </a:r>
            <a:r>
              <a:rPr lang="en-US" sz="2400" b="1" dirty="0" smtClean="0">
                <a:solidFill>
                  <a:srgbClr val="270BF3"/>
                </a:solidFill>
              </a:rPr>
              <a:t>.</a:t>
            </a:r>
          </a:p>
          <a:p>
            <a:pPr algn="just">
              <a:buFont typeface="Wingdings" pitchFamily="2" charset="2"/>
              <a:buChar char="Ø"/>
            </a:pPr>
            <a:r>
              <a:rPr lang="en-US" sz="2400" b="1" dirty="0" smtClean="0">
                <a:solidFill>
                  <a:srgbClr val="00B050"/>
                </a:solidFill>
              </a:rPr>
              <a:t>Direction </a:t>
            </a:r>
            <a:r>
              <a:rPr lang="en-US" sz="2400" b="1" dirty="0" smtClean="0">
                <a:solidFill>
                  <a:srgbClr val="00B050"/>
                </a:solidFill>
              </a:rPr>
              <a:t>is essential to keep the elements like Supervision, Motivation, Leadership and Communication effective</a:t>
            </a:r>
            <a:r>
              <a:rPr lang="en-US" sz="2400" b="1" dirty="0" smtClean="0">
                <a:solidFill>
                  <a:srgbClr val="00B050"/>
                </a:solidFill>
              </a:rPr>
              <a:t>.</a:t>
            </a:r>
          </a:p>
          <a:p>
            <a:pPr algn="just">
              <a:buFont typeface="Wingdings" pitchFamily="2" charset="2"/>
              <a:buChar char="Ø"/>
            </a:pPr>
            <a:r>
              <a:rPr lang="en-US" sz="2400" b="1" dirty="0" smtClean="0">
                <a:solidFill>
                  <a:srgbClr val="270BF3"/>
                </a:solidFill>
              </a:rPr>
              <a:t>It </a:t>
            </a:r>
            <a:r>
              <a:rPr lang="en-US" sz="2400" b="1" dirty="0" smtClean="0">
                <a:solidFill>
                  <a:srgbClr val="270BF3"/>
                </a:solidFill>
              </a:rPr>
              <a:t>ensures that every employee work for </a:t>
            </a:r>
            <a:r>
              <a:rPr lang="en-US" sz="2400" b="1" dirty="0" err="1" smtClean="0">
                <a:solidFill>
                  <a:srgbClr val="270BF3"/>
                </a:solidFill>
              </a:rPr>
              <a:t>organisational</a:t>
            </a:r>
            <a:r>
              <a:rPr lang="en-US" sz="2400" b="1" dirty="0" smtClean="0">
                <a:solidFill>
                  <a:srgbClr val="270BF3"/>
                </a:solidFill>
              </a:rPr>
              <a:t> goals</a:t>
            </a:r>
            <a:r>
              <a:rPr lang="en-US" sz="2400" b="1" dirty="0" smtClean="0">
                <a:solidFill>
                  <a:srgbClr val="270BF3"/>
                </a:solidFill>
              </a:rPr>
              <a:t>.</a:t>
            </a:r>
          </a:p>
          <a:p>
            <a:pPr algn="just">
              <a:buFont typeface="Wingdings" pitchFamily="2" charset="2"/>
              <a:buChar char="Ø"/>
            </a:pPr>
            <a:r>
              <a:rPr lang="en-US" sz="2400" b="1" dirty="0" smtClean="0">
                <a:solidFill>
                  <a:srgbClr val="00B050"/>
                </a:solidFill>
              </a:rPr>
              <a:t>Coping </a:t>
            </a:r>
            <a:r>
              <a:rPr lang="en-US" sz="2400" b="1" dirty="0" smtClean="0">
                <a:solidFill>
                  <a:srgbClr val="00B050"/>
                </a:solidFill>
              </a:rPr>
              <a:t>up with the changes in the Organisation is possible through effective direction</a:t>
            </a:r>
            <a:r>
              <a:rPr lang="en-US" sz="2400" b="1" dirty="0" smtClean="0">
                <a:solidFill>
                  <a:srgbClr val="00B050"/>
                </a:solidFill>
              </a:rPr>
              <a:t>.</a:t>
            </a:r>
          </a:p>
          <a:p>
            <a:pPr algn="just">
              <a:buFont typeface="Wingdings" pitchFamily="2" charset="2"/>
              <a:buChar char="Ø"/>
            </a:pPr>
            <a:r>
              <a:rPr lang="en-US" sz="2400" b="1" dirty="0" smtClean="0">
                <a:solidFill>
                  <a:srgbClr val="270BF3"/>
                </a:solidFill>
              </a:rPr>
              <a:t>Stability </a:t>
            </a:r>
            <a:r>
              <a:rPr lang="en-US" sz="2400" b="1" dirty="0" smtClean="0">
                <a:solidFill>
                  <a:srgbClr val="270BF3"/>
                </a:solidFill>
              </a:rPr>
              <a:t>and balance can be achieved through directing.</a:t>
            </a:r>
            <a:endParaRPr lang="en-US" sz="2400" b="1" dirty="0" smtClean="0">
              <a:solidFill>
                <a:srgbClr val="270BF3"/>
              </a:solidFill>
            </a:endParaRPr>
          </a:p>
        </p:txBody>
      </p:sp>
    </p:spTree>
    <p:extLst>
      <p:ext uri="{BB962C8B-B14F-4D97-AF65-F5344CB8AC3E}">
        <p14:creationId xmlns:p14="http://schemas.microsoft.com/office/powerpoint/2010/main" xmlns="" val="2434115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3058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a:t>
            </a:r>
            <a:r>
              <a:rPr lang="en-IN" sz="4000" b="1" dirty="0" smtClean="0">
                <a:solidFill>
                  <a:srgbClr val="FF0000"/>
                </a:solidFill>
              </a:rPr>
              <a:t>MANAGEMENT</a:t>
            </a: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1600" b="1" dirty="0" smtClean="0">
              <a:solidFill>
                <a:srgbClr val="FF0000"/>
              </a:solidFill>
            </a:endParaRPr>
          </a:p>
        </p:txBody>
      </p:sp>
      <p:pic>
        <p:nvPicPr>
          <p:cNvPr id="3074" name="Picture 2" descr="C:\Users\hp\Desktop\Capture.PNG"/>
          <p:cNvPicPr>
            <a:picLocks noChangeAspect="1" noChangeArrowheads="1"/>
          </p:cNvPicPr>
          <p:nvPr/>
        </p:nvPicPr>
        <p:blipFill>
          <a:blip r:embed="rId2"/>
          <a:srcRect/>
          <a:stretch>
            <a:fillRect/>
          </a:stretch>
        </p:blipFill>
        <p:spPr bwMode="auto">
          <a:xfrm>
            <a:off x="685800" y="1219200"/>
            <a:ext cx="7848599" cy="4952999"/>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8001000" cy="4493538"/>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4</a:t>
            </a:r>
            <a:r>
              <a:rPr lang="en-IN" sz="3600" b="1" dirty="0" smtClean="0">
                <a:solidFill>
                  <a:srgbClr val="270BF3"/>
                </a:solidFill>
                <a:latin typeface="Georgia" pitchFamily="18" charset="0"/>
              </a:rPr>
              <a:t>. STAFFING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endParaRPr lang="en-US" sz="1400" dirty="0" smtClean="0"/>
          </a:p>
          <a:p>
            <a:pPr algn="just">
              <a:buFont typeface="Wingdings" pitchFamily="2" charset="2"/>
              <a:buChar char="v"/>
            </a:pPr>
            <a:r>
              <a:rPr lang="en-US" sz="2800" b="1" dirty="0" smtClean="0">
                <a:solidFill>
                  <a:srgbClr val="A81893"/>
                </a:solidFill>
              </a:rPr>
              <a:t>In </a:t>
            </a:r>
            <a:r>
              <a:rPr lang="en-US" sz="2800" b="1" dirty="0" smtClean="0">
                <a:solidFill>
                  <a:srgbClr val="A81893"/>
                </a:solidFill>
              </a:rPr>
              <a:t>the simplest terms, staffing in management is ‘putting people to jobs’. </a:t>
            </a:r>
            <a:endParaRPr lang="en-US" sz="2800" b="1" dirty="0" smtClean="0">
              <a:solidFill>
                <a:srgbClr val="A81893"/>
              </a:solidFill>
            </a:endParaRPr>
          </a:p>
          <a:p>
            <a:pPr algn="just">
              <a:buFont typeface="Wingdings" pitchFamily="2" charset="2"/>
              <a:buChar char="v"/>
            </a:pPr>
            <a:endParaRPr lang="en-US" sz="2800" b="1" dirty="0" smtClean="0"/>
          </a:p>
          <a:p>
            <a:pPr algn="just">
              <a:buFont typeface="Wingdings" pitchFamily="2" charset="2"/>
              <a:buChar char="v"/>
            </a:pPr>
            <a:r>
              <a:rPr lang="en-US" sz="2800" b="1" dirty="0" smtClean="0">
                <a:solidFill>
                  <a:srgbClr val="0070C0"/>
                </a:solidFill>
              </a:rPr>
              <a:t>"</a:t>
            </a:r>
            <a:r>
              <a:rPr lang="en-US" sz="2800" b="1" dirty="0" smtClean="0">
                <a:solidFill>
                  <a:srgbClr val="0070C0"/>
                </a:solidFill>
              </a:rPr>
              <a:t>Staffing is the function by which managers build an </a:t>
            </a:r>
            <a:r>
              <a:rPr lang="en-US" sz="2800" b="1" dirty="0" err="1" smtClean="0">
                <a:solidFill>
                  <a:srgbClr val="0070C0"/>
                </a:solidFill>
              </a:rPr>
              <a:t>organisation</a:t>
            </a:r>
            <a:r>
              <a:rPr lang="en-US" sz="2800" b="1" dirty="0" smtClean="0">
                <a:solidFill>
                  <a:srgbClr val="0070C0"/>
                </a:solidFill>
              </a:rPr>
              <a:t> through the recruitment, selection, and development of individuals as capable employees" </a:t>
            </a:r>
            <a:r>
              <a:rPr lang="en-US" sz="2800" b="1" dirty="0" smtClean="0"/>
              <a:t>- McFarland Definition </a:t>
            </a:r>
            <a:endParaRPr lang="en-US" sz="2800" b="1" dirty="0" smtClean="0"/>
          </a:p>
        </p:txBody>
      </p:sp>
    </p:spTree>
    <p:extLst>
      <p:ext uri="{BB962C8B-B14F-4D97-AF65-F5344CB8AC3E}">
        <p14:creationId xmlns:p14="http://schemas.microsoft.com/office/powerpoint/2010/main" xmlns="" val="2434115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33400"/>
            <a:ext cx="8001000" cy="557075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4</a:t>
            </a:r>
            <a:r>
              <a:rPr lang="en-IN" sz="3600" b="1" dirty="0" smtClean="0">
                <a:solidFill>
                  <a:srgbClr val="270BF3"/>
                </a:solidFill>
                <a:latin typeface="Georgia" pitchFamily="18" charset="0"/>
              </a:rPr>
              <a:t>. STAFFING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endParaRPr lang="en-US" sz="2800" dirty="0" smtClean="0"/>
          </a:p>
          <a:p>
            <a:pPr algn="just">
              <a:buFont typeface="Wingdings" pitchFamily="2" charset="2"/>
              <a:buChar char="v"/>
            </a:pPr>
            <a:r>
              <a:rPr lang="en-US" sz="2800" b="1" dirty="0" smtClean="0">
                <a:solidFill>
                  <a:srgbClr val="F939D4"/>
                </a:solidFill>
              </a:rPr>
              <a:t>Importance </a:t>
            </a:r>
            <a:r>
              <a:rPr lang="en-US" sz="2800" b="1" dirty="0" smtClean="0">
                <a:solidFill>
                  <a:srgbClr val="F939D4"/>
                </a:solidFill>
              </a:rPr>
              <a:t>of </a:t>
            </a:r>
            <a:r>
              <a:rPr lang="en-US" sz="2800" b="1" dirty="0" smtClean="0">
                <a:solidFill>
                  <a:srgbClr val="F939D4"/>
                </a:solidFill>
              </a:rPr>
              <a:t>Staffing: </a:t>
            </a:r>
          </a:p>
          <a:p>
            <a:pPr algn="just">
              <a:buFont typeface="Wingdings" pitchFamily="2" charset="2"/>
              <a:buChar char="Ø"/>
            </a:pPr>
            <a:endParaRPr lang="en-US" sz="2800" b="1" dirty="0" smtClean="0"/>
          </a:p>
          <a:p>
            <a:pPr algn="just">
              <a:buFont typeface="Wingdings" pitchFamily="2" charset="2"/>
              <a:buChar char="Ø"/>
            </a:pPr>
            <a:r>
              <a:rPr lang="en-US" sz="2800" b="1" dirty="0" smtClean="0">
                <a:solidFill>
                  <a:srgbClr val="00B050"/>
                </a:solidFill>
              </a:rPr>
              <a:t>Filling </a:t>
            </a:r>
            <a:r>
              <a:rPr lang="en-US" sz="2800" b="1" dirty="0" smtClean="0">
                <a:solidFill>
                  <a:srgbClr val="00B050"/>
                </a:solidFill>
              </a:rPr>
              <a:t>the </a:t>
            </a:r>
            <a:r>
              <a:rPr lang="en-US" sz="2800" b="1" dirty="0" err="1" smtClean="0">
                <a:solidFill>
                  <a:srgbClr val="00B050"/>
                </a:solidFill>
              </a:rPr>
              <a:t>Organisational</a:t>
            </a:r>
            <a:r>
              <a:rPr lang="en-US" sz="2800" b="1" dirty="0" smtClean="0">
                <a:solidFill>
                  <a:srgbClr val="00B050"/>
                </a:solidFill>
              </a:rPr>
              <a:t> positions </a:t>
            </a:r>
            <a:endParaRPr lang="en-US" sz="2800" b="1" dirty="0" smtClean="0">
              <a:solidFill>
                <a:srgbClr val="00B050"/>
              </a:solidFill>
            </a:endParaRPr>
          </a:p>
          <a:p>
            <a:pPr algn="just">
              <a:buFont typeface="Wingdings" pitchFamily="2" charset="2"/>
              <a:buChar char="Ø"/>
            </a:pPr>
            <a:endParaRPr lang="en-US" sz="2800" b="1" dirty="0" smtClean="0"/>
          </a:p>
          <a:p>
            <a:pPr algn="just">
              <a:buFont typeface="Wingdings" pitchFamily="2" charset="2"/>
              <a:buChar char="Ø"/>
            </a:pPr>
            <a:r>
              <a:rPr lang="en-US" sz="2800" b="1" dirty="0" smtClean="0">
                <a:solidFill>
                  <a:srgbClr val="A81893"/>
                </a:solidFill>
              </a:rPr>
              <a:t>Developing </a:t>
            </a:r>
            <a:r>
              <a:rPr lang="en-US" sz="2800" b="1" dirty="0" smtClean="0">
                <a:solidFill>
                  <a:srgbClr val="A81893"/>
                </a:solidFill>
              </a:rPr>
              <a:t>competencies to challenges </a:t>
            </a:r>
            <a:endParaRPr lang="en-US" sz="2800" b="1" dirty="0" smtClean="0">
              <a:solidFill>
                <a:srgbClr val="A81893"/>
              </a:solidFill>
            </a:endParaRPr>
          </a:p>
          <a:p>
            <a:pPr algn="just">
              <a:buFont typeface="Wingdings" pitchFamily="2" charset="2"/>
              <a:buChar char="Ø"/>
            </a:pPr>
            <a:endParaRPr lang="en-US" sz="2800" b="1" dirty="0" smtClean="0"/>
          </a:p>
          <a:p>
            <a:pPr algn="just">
              <a:buFont typeface="Wingdings" pitchFamily="2" charset="2"/>
              <a:buChar char="Ø"/>
            </a:pPr>
            <a:r>
              <a:rPr lang="en-US" sz="2800" b="1" dirty="0" smtClean="0">
                <a:solidFill>
                  <a:srgbClr val="00B050"/>
                </a:solidFill>
              </a:rPr>
              <a:t>Retaining </a:t>
            </a:r>
            <a:r>
              <a:rPr lang="en-US" sz="2800" b="1" dirty="0" smtClean="0">
                <a:solidFill>
                  <a:srgbClr val="00B050"/>
                </a:solidFill>
              </a:rPr>
              <a:t>personnel - professionalism </a:t>
            </a:r>
            <a:endParaRPr lang="en-US" sz="2800" b="1" dirty="0" smtClean="0">
              <a:solidFill>
                <a:srgbClr val="00B050"/>
              </a:solidFill>
            </a:endParaRPr>
          </a:p>
          <a:p>
            <a:pPr algn="just">
              <a:buFont typeface="Wingdings" pitchFamily="2" charset="2"/>
              <a:buChar char="Ø"/>
            </a:pPr>
            <a:endParaRPr lang="en-US" sz="2800" b="1" dirty="0" smtClean="0"/>
          </a:p>
          <a:p>
            <a:pPr algn="just">
              <a:buFont typeface="Wingdings" pitchFamily="2" charset="2"/>
              <a:buChar char="Ø"/>
            </a:pPr>
            <a:r>
              <a:rPr lang="en-US" sz="2800" b="1" dirty="0" smtClean="0">
                <a:solidFill>
                  <a:srgbClr val="A81893"/>
                </a:solidFill>
              </a:rPr>
              <a:t>Optimum </a:t>
            </a:r>
            <a:r>
              <a:rPr lang="en-US" sz="2800" b="1" dirty="0" err="1" smtClean="0">
                <a:solidFill>
                  <a:srgbClr val="A81893"/>
                </a:solidFill>
              </a:rPr>
              <a:t>utilisation</a:t>
            </a:r>
            <a:r>
              <a:rPr lang="en-US" sz="2800" b="1" dirty="0" smtClean="0">
                <a:solidFill>
                  <a:srgbClr val="A81893"/>
                </a:solidFill>
              </a:rPr>
              <a:t> of the human resources</a:t>
            </a:r>
            <a:endParaRPr lang="en-US" sz="2400" b="1" dirty="0" smtClean="0">
              <a:solidFill>
                <a:srgbClr val="A81893"/>
              </a:solidFill>
            </a:endParaRPr>
          </a:p>
        </p:txBody>
      </p:sp>
    </p:spTree>
    <p:extLst>
      <p:ext uri="{BB962C8B-B14F-4D97-AF65-F5344CB8AC3E}">
        <p14:creationId xmlns:p14="http://schemas.microsoft.com/office/powerpoint/2010/main" xmlns="" val="243411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85800"/>
            <a:ext cx="8001000" cy="5663089"/>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DEFINITION of MANAGEMENT</a:t>
            </a:r>
          </a:p>
          <a:p>
            <a:pPr marL="285750" indent="-285750" algn="ctr"/>
            <a:endParaRPr lang="en-IN" sz="1600" b="1" dirty="0" smtClean="0">
              <a:solidFill>
                <a:srgbClr val="FF0000"/>
              </a:solidFill>
            </a:endParaRPr>
          </a:p>
          <a:p>
            <a:pPr algn="just">
              <a:buFont typeface="Wingdings" pitchFamily="2" charset="2"/>
              <a:buChar char="Ø"/>
            </a:pPr>
            <a:r>
              <a:rPr lang="en-US" sz="2800" b="1" dirty="0" smtClean="0">
                <a:solidFill>
                  <a:srgbClr val="A81893"/>
                </a:solidFill>
              </a:rPr>
              <a:t>Management if the art of getting things done by a group of people with the effective utilization of available resources. </a:t>
            </a:r>
            <a:r>
              <a:rPr lang="en-US" sz="2800" b="1" dirty="0" smtClean="0">
                <a:solidFill>
                  <a:srgbClr val="0070C0"/>
                </a:solidFill>
              </a:rPr>
              <a:t>(Definitions of Management: – According to various experts like Peter F. </a:t>
            </a:r>
            <a:r>
              <a:rPr lang="en-US" sz="2800" b="1" dirty="0" err="1" smtClean="0">
                <a:solidFill>
                  <a:srgbClr val="0070C0"/>
                </a:solidFill>
              </a:rPr>
              <a:t>Drucker</a:t>
            </a:r>
            <a:r>
              <a:rPr lang="en-US" sz="2800" b="1" dirty="0" smtClean="0">
                <a:solidFill>
                  <a:srgbClr val="0070C0"/>
                </a:solidFill>
              </a:rPr>
              <a:t>, Ralph C. Davis etc.)</a:t>
            </a:r>
            <a:endParaRPr lang="en-IN" sz="1400" b="1" dirty="0" smtClean="0">
              <a:solidFill>
                <a:srgbClr val="0070C0"/>
              </a:solidFill>
              <a:latin typeface="+mj-lt"/>
            </a:endParaRPr>
          </a:p>
          <a:p>
            <a:pPr algn="just"/>
            <a:endParaRPr lang="en-IN" sz="1200" b="1" dirty="0" smtClean="0">
              <a:solidFill>
                <a:srgbClr val="0070C0"/>
              </a:solidFill>
              <a:latin typeface="+mj-lt"/>
            </a:endParaRPr>
          </a:p>
          <a:p>
            <a:pPr algn="just">
              <a:buFont typeface="Wingdings" pitchFamily="2" charset="2"/>
              <a:buChar char="Ø"/>
            </a:pPr>
            <a:r>
              <a:rPr lang="en-IN" sz="2800" b="1" dirty="0" smtClean="0">
                <a:solidFill>
                  <a:srgbClr val="0070C0"/>
                </a:solidFill>
                <a:latin typeface="+mj-lt"/>
              </a:rPr>
              <a:t> </a:t>
            </a:r>
            <a:r>
              <a:rPr lang="en-US" sz="2800" b="1" dirty="0" smtClean="0">
                <a:solidFill>
                  <a:srgbClr val="0070C0"/>
                </a:solidFill>
              </a:rPr>
              <a:t>Joseph L. Massie: </a:t>
            </a:r>
            <a:r>
              <a:rPr lang="en-US" sz="2800" b="1" dirty="0" smtClean="0">
                <a:solidFill>
                  <a:srgbClr val="00B050"/>
                </a:solidFill>
              </a:rPr>
              <a:t>Management is the process by which a cooperative group directs actions towards common goal. </a:t>
            </a:r>
          </a:p>
          <a:p>
            <a:pPr algn="just">
              <a:buFont typeface="Wingdings" pitchFamily="2" charset="2"/>
              <a:buChar char="Ø"/>
            </a:pPr>
            <a:r>
              <a:rPr lang="en-US" sz="2800" b="1" dirty="0" smtClean="0">
                <a:solidFill>
                  <a:srgbClr val="0070C0"/>
                </a:solidFill>
              </a:rPr>
              <a:t>James D. </a:t>
            </a:r>
            <a:r>
              <a:rPr lang="en-US" sz="2800" b="1" dirty="0" err="1" smtClean="0">
                <a:solidFill>
                  <a:srgbClr val="0070C0"/>
                </a:solidFill>
              </a:rPr>
              <a:t>Monny</a:t>
            </a:r>
            <a:r>
              <a:rPr lang="en-US" sz="2800" b="1" dirty="0" smtClean="0">
                <a:solidFill>
                  <a:srgbClr val="0070C0"/>
                </a:solidFill>
              </a:rPr>
              <a:t>: </a:t>
            </a:r>
            <a:r>
              <a:rPr lang="en-US" sz="2800" b="1" dirty="0" smtClean="0">
                <a:solidFill>
                  <a:srgbClr val="F939D4"/>
                </a:solidFill>
              </a:rPr>
              <a:t>Management is the art of directing and inspiring the people</a:t>
            </a:r>
            <a:r>
              <a:rPr lang="en-IN" sz="1400" b="1" dirty="0" smtClean="0">
                <a:solidFill>
                  <a:srgbClr val="F939D4"/>
                </a:solidFill>
                <a:latin typeface="+mj-lt"/>
              </a:rPr>
              <a:t>.</a:t>
            </a:r>
            <a:endParaRPr lang="en-IN" sz="2800" b="1" dirty="0" smtClean="0">
              <a:solidFill>
                <a:srgbClr val="F939D4"/>
              </a:solidFill>
              <a:latin typeface="+mj-lt"/>
            </a:endParaRPr>
          </a:p>
        </p:txBody>
      </p:sp>
    </p:spTree>
    <p:extLst>
      <p:ext uri="{BB962C8B-B14F-4D97-AF65-F5344CB8AC3E}">
        <p14:creationId xmlns:p14="http://schemas.microsoft.com/office/powerpoint/2010/main" xmlns="" val="2434115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001000" cy="600164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4</a:t>
            </a:r>
            <a:r>
              <a:rPr lang="en-IN" sz="3600" b="1" dirty="0" smtClean="0">
                <a:solidFill>
                  <a:srgbClr val="270BF3"/>
                </a:solidFill>
                <a:latin typeface="Georgia" pitchFamily="18" charset="0"/>
              </a:rPr>
              <a:t>. STAFFING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r>
              <a:rPr lang="en-US" sz="2800" b="1" dirty="0" smtClean="0">
                <a:solidFill>
                  <a:srgbClr val="C00000"/>
                </a:solidFill>
              </a:rPr>
              <a:t>Staffing Process</a:t>
            </a:r>
          </a:p>
          <a:p>
            <a:pPr algn="just">
              <a:buFont typeface="Wingdings" pitchFamily="2" charset="2"/>
              <a:buChar char="Ø"/>
            </a:pPr>
            <a:r>
              <a:rPr lang="en-US" sz="2800" b="1" dirty="0" smtClean="0"/>
              <a:t> </a:t>
            </a:r>
            <a:r>
              <a:rPr lang="en-US" sz="2800" b="1" dirty="0" smtClean="0">
                <a:solidFill>
                  <a:srgbClr val="F939D4"/>
                </a:solidFill>
              </a:rPr>
              <a:t>Analyzing Manpower requirements</a:t>
            </a:r>
            <a:r>
              <a:rPr lang="en-US" sz="2800" b="1" dirty="0" smtClean="0">
                <a:solidFill>
                  <a:srgbClr val="F939D4"/>
                </a:solidFill>
              </a:rPr>
              <a:t>:</a:t>
            </a:r>
          </a:p>
          <a:p>
            <a:pPr algn="just">
              <a:buFont typeface="Wingdings" pitchFamily="2" charset="2"/>
              <a:buChar char="ü"/>
            </a:pPr>
            <a:r>
              <a:rPr lang="en-US" sz="2800" b="1" dirty="0" smtClean="0"/>
              <a:t>It </a:t>
            </a:r>
            <a:r>
              <a:rPr lang="en-US" sz="2800" b="1" dirty="0" smtClean="0"/>
              <a:t>is making an analysis of work and estimating the manpower requirement to accomplish the same</a:t>
            </a:r>
            <a:r>
              <a:rPr lang="en-US" sz="2800" b="1" dirty="0" smtClean="0"/>
              <a:t>.</a:t>
            </a:r>
          </a:p>
          <a:p>
            <a:pPr algn="just">
              <a:buFont typeface="Wingdings" pitchFamily="2" charset="2"/>
              <a:buChar char="Ø"/>
            </a:pPr>
            <a:r>
              <a:rPr lang="en-US" sz="2800" b="1" dirty="0" smtClean="0"/>
              <a:t> </a:t>
            </a:r>
            <a:r>
              <a:rPr lang="en-US" sz="2800" b="1" dirty="0" smtClean="0">
                <a:solidFill>
                  <a:srgbClr val="F939D4"/>
                </a:solidFill>
              </a:rPr>
              <a:t>Recruitment: </a:t>
            </a:r>
            <a:endParaRPr lang="en-US" sz="2800" b="1" dirty="0" smtClean="0">
              <a:solidFill>
                <a:srgbClr val="F939D4"/>
              </a:solidFill>
            </a:endParaRPr>
          </a:p>
          <a:p>
            <a:pPr algn="just">
              <a:buFont typeface="Wingdings" pitchFamily="2" charset="2"/>
              <a:buChar char="ü"/>
            </a:pPr>
            <a:r>
              <a:rPr lang="en-US" sz="2800" b="1" dirty="0" smtClean="0"/>
              <a:t>It </a:t>
            </a:r>
            <a:r>
              <a:rPr lang="en-US" sz="2800" b="1" dirty="0" smtClean="0"/>
              <a:t>is identifying and attracting capable applicants for employment. it ends with the submission of applications by the aspirants. </a:t>
            </a:r>
            <a:endParaRPr lang="en-US" sz="2800" b="1" dirty="0" smtClean="0"/>
          </a:p>
          <a:p>
            <a:pPr algn="just">
              <a:buFont typeface="Wingdings" pitchFamily="2" charset="2"/>
              <a:buChar char="Ø"/>
            </a:pPr>
            <a:r>
              <a:rPr lang="en-US" sz="2800" b="1" dirty="0" smtClean="0">
                <a:solidFill>
                  <a:srgbClr val="F939D4"/>
                </a:solidFill>
              </a:rPr>
              <a:t>Selection: </a:t>
            </a:r>
            <a:endParaRPr lang="en-US" sz="2800" b="1" dirty="0" smtClean="0">
              <a:solidFill>
                <a:srgbClr val="F939D4"/>
              </a:solidFill>
            </a:endParaRPr>
          </a:p>
          <a:p>
            <a:pPr algn="just">
              <a:buFont typeface="Wingdings" pitchFamily="2" charset="2"/>
              <a:buChar char="ü"/>
            </a:pPr>
            <a:r>
              <a:rPr lang="en-US" sz="2800" b="1" dirty="0" smtClean="0"/>
              <a:t>It </a:t>
            </a:r>
            <a:r>
              <a:rPr lang="en-US" sz="2800" b="1" dirty="0" smtClean="0"/>
              <a:t>is choosing the fit candidates from the applications received in the process of recruitment</a:t>
            </a:r>
            <a:r>
              <a:rPr lang="en-US" sz="2800" b="1" dirty="0" smtClean="0"/>
              <a:t>.</a:t>
            </a:r>
            <a:endParaRPr lang="en-US" sz="2400" b="1" dirty="0" smtClean="0">
              <a:solidFill>
                <a:srgbClr val="A81893"/>
              </a:solidFill>
            </a:endParaRPr>
          </a:p>
        </p:txBody>
      </p:sp>
    </p:spTree>
    <p:extLst>
      <p:ext uri="{BB962C8B-B14F-4D97-AF65-F5344CB8AC3E}">
        <p14:creationId xmlns:p14="http://schemas.microsoft.com/office/powerpoint/2010/main" xmlns="" val="2434115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534400" cy="6432530"/>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4</a:t>
            </a:r>
            <a:r>
              <a:rPr lang="en-IN" sz="3600" b="1" dirty="0" smtClean="0">
                <a:solidFill>
                  <a:srgbClr val="270BF3"/>
                </a:solidFill>
                <a:latin typeface="Georgia" pitchFamily="18" charset="0"/>
              </a:rPr>
              <a:t>. STAFFING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r>
              <a:rPr lang="en-US" sz="2800" b="1" dirty="0" smtClean="0">
                <a:solidFill>
                  <a:srgbClr val="C00000"/>
                </a:solidFill>
              </a:rPr>
              <a:t>Staffing Process</a:t>
            </a:r>
          </a:p>
          <a:p>
            <a:pPr>
              <a:buFont typeface="Wingdings" pitchFamily="2" charset="2"/>
              <a:buChar char="Ø"/>
            </a:pPr>
            <a:r>
              <a:rPr lang="en-US" sz="2800" b="1" dirty="0" smtClean="0"/>
              <a:t> </a:t>
            </a:r>
            <a:r>
              <a:rPr lang="en-US" sz="2800" b="1" dirty="0" smtClean="0">
                <a:solidFill>
                  <a:srgbClr val="F939D4"/>
                </a:solidFill>
              </a:rPr>
              <a:t>Placement: </a:t>
            </a:r>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This </a:t>
            </a:r>
            <a:r>
              <a:rPr lang="en-US" sz="2800" b="1" dirty="0" smtClean="0">
                <a:solidFill>
                  <a:srgbClr val="00B050"/>
                </a:solidFill>
              </a:rPr>
              <a:t>may be on probation and on successfully completion of the same the candidate may be offered permanent employment. </a:t>
            </a:r>
            <a:endParaRPr lang="en-US" sz="2800" b="1" dirty="0" smtClean="0">
              <a:solidFill>
                <a:srgbClr val="00B050"/>
              </a:solidFill>
            </a:endParaRPr>
          </a:p>
          <a:p>
            <a:pPr>
              <a:buFont typeface="Wingdings" pitchFamily="2" charset="2"/>
              <a:buChar char="Ø"/>
            </a:pPr>
            <a:r>
              <a:rPr lang="en-US" sz="2800" b="1" dirty="0" smtClean="0">
                <a:solidFill>
                  <a:srgbClr val="F939D4"/>
                </a:solidFill>
              </a:rPr>
              <a:t>Training </a:t>
            </a:r>
            <a:r>
              <a:rPr lang="en-US" sz="2800" b="1" dirty="0" smtClean="0">
                <a:solidFill>
                  <a:srgbClr val="F939D4"/>
                </a:solidFill>
              </a:rPr>
              <a:t>and Development: </a:t>
            </a:r>
            <a:endParaRPr lang="en-US" sz="2800" b="1" dirty="0" smtClean="0">
              <a:solidFill>
                <a:srgbClr val="F939D4"/>
              </a:solidFill>
            </a:endParaRPr>
          </a:p>
          <a:p>
            <a:pPr>
              <a:buFont typeface="Wingdings" pitchFamily="2" charset="2"/>
              <a:buChar char="Ø"/>
            </a:pPr>
            <a:r>
              <a:rPr lang="en-US" sz="2800" b="1" dirty="0" smtClean="0">
                <a:solidFill>
                  <a:srgbClr val="270BF3"/>
                </a:solidFill>
              </a:rPr>
              <a:t>It </a:t>
            </a:r>
            <a:r>
              <a:rPr lang="en-US" sz="2800" b="1" dirty="0" smtClean="0">
                <a:solidFill>
                  <a:srgbClr val="270BF3"/>
                </a:solidFill>
              </a:rPr>
              <a:t>is concerned with imparting and developing specific skills for a particular purpose. </a:t>
            </a:r>
            <a:endParaRPr lang="en-US" sz="2800" b="1" dirty="0" smtClean="0">
              <a:solidFill>
                <a:srgbClr val="270BF3"/>
              </a:solidFill>
            </a:endParaRPr>
          </a:p>
          <a:p>
            <a:pPr>
              <a:buFont typeface="Wingdings" pitchFamily="2" charset="2"/>
              <a:buChar char="Ø"/>
            </a:pPr>
            <a:r>
              <a:rPr lang="en-US" sz="2800" b="1" dirty="0" smtClean="0">
                <a:solidFill>
                  <a:srgbClr val="F939D4"/>
                </a:solidFill>
              </a:rPr>
              <a:t>Performance </a:t>
            </a:r>
            <a:r>
              <a:rPr lang="en-US" sz="2800" b="1" dirty="0" smtClean="0">
                <a:solidFill>
                  <a:srgbClr val="F939D4"/>
                </a:solidFill>
              </a:rPr>
              <a:t>Appraisal: </a:t>
            </a:r>
            <a:endParaRPr lang="en-US" sz="2800" b="1" dirty="0" smtClean="0">
              <a:solidFill>
                <a:srgbClr val="F939D4"/>
              </a:solidFill>
            </a:endParaRPr>
          </a:p>
          <a:p>
            <a:pPr>
              <a:buFont typeface="Wingdings" pitchFamily="2" charset="2"/>
              <a:buChar char="Ø"/>
            </a:pPr>
            <a:r>
              <a:rPr lang="en-US" sz="2800" b="1" dirty="0" smtClean="0">
                <a:solidFill>
                  <a:srgbClr val="00B050"/>
                </a:solidFill>
              </a:rPr>
              <a:t>Systematic </a:t>
            </a:r>
            <a:r>
              <a:rPr lang="en-US" sz="2800" b="1" dirty="0" smtClean="0">
                <a:solidFill>
                  <a:srgbClr val="00B050"/>
                </a:solidFill>
              </a:rPr>
              <a:t>evaluation of personnel by superiors or others familiar with their performance so as to rank employees to ascertain their eligibility for promotions</a:t>
            </a:r>
            <a:r>
              <a:rPr lang="en-US" sz="2800" b="1" dirty="0" smtClean="0">
                <a:solidFill>
                  <a:srgbClr val="00B050"/>
                </a:solidFill>
              </a:rPr>
              <a:t>.</a:t>
            </a:r>
            <a:endParaRPr lang="en-US" sz="2800" b="1" dirty="0" smtClean="0">
              <a:solidFill>
                <a:srgbClr val="00B050"/>
              </a:solidFill>
            </a:endParaRPr>
          </a:p>
        </p:txBody>
      </p:sp>
    </p:spTree>
    <p:extLst>
      <p:ext uri="{BB962C8B-B14F-4D97-AF65-F5344CB8AC3E}">
        <p14:creationId xmlns:p14="http://schemas.microsoft.com/office/powerpoint/2010/main" xmlns="" val="2434115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3058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a:t>
            </a:r>
            <a:r>
              <a:rPr lang="en-IN" sz="4000" b="1" dirty="0" smtClean="0">
                <a:solidFill>
                  <a:srgbClr val="FF0000"/>
                </a:solidFill>
              </a:rPr>
              <a:t>MANAGEMENT</a:t>
            </a: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4000" b="1" dirty="0" smtClean="0">
              <a:solidFill>
                <a:srgbClr val="FF0000"/>
              </a:solidFill>
            </a:endParaRPr>
          </a:p>
          <a:p>
            <a:pPr marL="285750" indent="-285750" algn="ctr"/>
            <a:endParaRPr lang="en-IN" sz="1600" b="1" dirty="0" smtClean="0">
              <a:solidFill>
                <a:srgbClr val="FF0000"/>
              </a:solidFill>
            </a:endParaRPr>
          </a:p>
        </p:txBody>
      </p:sp>
      <p:pic>
        <p:nvPicPr>
          <p:cNvPr id="4098" name="Picture 2" descr="C:\Users\hp\Desktop\Capture.PNG"/>
          <p:cNvPicPr>
            <a:picLocks noChangeAspect="1" noChangeArrowheads="1"/>
          </p:cNvPicPr>
          <p:nvPr/>
        </p:nvPicPr>
        <p:blipFill>
          <a:blip r:embed="rId2"/>
          <a:srcRect/>
          <a:stretch>
            <a:fillRect/>
          </a:stretch>
        </p:blipFill>
        <p:spPr bwMode="auto">
          <a:xfrm>
            <a:off x="609600" y="1143000"/>
            <a:ext cx="8001000" cy="50292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33400"/>
            <a:ext cx="8077200" cy="5570756"/>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FUNCTIONS of MANAGEMENT</a:t>
            </a:r>
            <a:endParaRPr lang="en-IN" sz="1600" b="1" dirty="0" smtClean="0">
              <a:solidFill>
                <a:srgbClr val="FF0000"/>
              </a:solidFill>
            </a:endParaRPr>
          </a:p>
          <a:p>
            <a:pPr algn="ctr"/>
            <a:r>
              <a:rPr lang="en-IN" sz="3600" b="1" dirty="0" smtClean="0">
                <a:solidFill>
                  <a:srgbClr val="270BF3"/>
                </a:solidFill>
                <a:latin typeface="Georgia" pitchFamily="18" charset="0"/>
              </a:rPr>
              <a:t>5</a:t>
            </a:r>
            <a:r>
              <a:rPr lang="en-IN" sz="3600" b="1" dirty="0" smtClean="0">
                <a:solidFill>
                  <a:srgbClr val="270BF3"/>
                </a:solidFill>
                <a:latin typeface="Georgia" pitchFamily="18" charset="0"/>
              </a:rPr>
              <a:t>. CONTROLLING</a:t>
            </a:r>
            <a:r>
              <a:rPr lang="en-IN" sz="1100" b="1" dirty="0" smtClean="0">
                <a:solidFill>
                  <a:srgbClr val="202124"/>
                </a:solidFill>
                <a:latin typeface="Georgia" pitchFamily="18" charset="0"/>
              </a:rPr>
              <a:t>  </a:t>
            </a:r>
            <a:endParaRPr lang="en-IN" sz="1100" b="1" dirty="0" smtClean="0">
              <a:solidFill>
                <a:srgbClr val="202124"/>
              </a:solidFill>
              <a:latin typeface="Georgia" pitchFamily="18" charset="0"/>
            </a:endParaRPr>
          </a:p>
          <a:p>
            <a:pPr algn="just">
              <a:buFont typeface="Wingdings" pitchFamily="2" charset="2"/>
              <a:buChar char="v"/>
            </a:pPr>
            <a:endParaRPr lang="en-US" sz="2800" dirty="0" smtClean="0"/>
          </a:p>
          <a:p>
            <a:pPr algn="just">
              <a:buFont typeface="Wingdings" pitchFamily="2" charset="2"/>
              <a:buChar char="v"/>
            </a:pPr>
            <a:r>
              <a:rPr lang="en-US" sz="2800" b="1" dirty="0" smtClean="0">
                <a:solidFill>
                  <a:srgbClr val="00B050"/>
                </a:solidFill>
              </a:rPr>
              <a:t>It </a:t>
            </a:r>
            <a:r>
              <a:rPr lang="en-US" sz="2800" b="1" dirty="0" smtClean="0">
                <a:solidFill>
                  <a:srgbClr val="00B050"/>
                </a:solidFill>
              </a:rPr>
              <a:t>is the process that ensures whether the resources are obtained and used efficiently in achieving the organizational </a:t>
            </a:r>
            <a:r>
              <a:rPr lang="en-US" sz="2800" b="1" dirty="0" smtClean="0">
                <a:solidFill>
                  <a:srgbClr val="00B050"/>
                </a:solidFill>
              </a:rPr>
              <a:t>objectives</a:t>
            </a:r>
          </a:p>
          <a:p>
            <a:pPr algn="just"/>
            <a:endParaRPr lang="en-US" sz="2800" b="1" dirty="0" smtClean="0"/>
          </a:p>
          <a:p>
            <a:pPr algn="just">
              <a:buFont typeface="Wingdings" pitchFamily="2" charset="2"/>
              <a:buChar char="Ø"/>
            </a:pPr>
            <a:r>
              <a:rPr lang="en-US" sz="2800" b="1" dirty="0" smtClean="0"/>
              <a:t> </a:t>
            </a:r>
            <a:r>
              <a:rPr lang="en-US" sz="2800" b="1" dirty="0" smtClean="0">
                <a:solidFill>
                  <a:srgbClr val="F939D4"/>
                </a:solidFill>
              </a:rPr>
              <a:t>"Controlling is determining what is being accomplished - that is, evaluating performance and, if necessary, applying corrective measures so that performance takes place according to plans". </a:t>
            </a:r>
            <a:endParaRPr lang="en-US" sz="2800" b="1" dirty="0" smtClean="0">
              <a:solidFill>
                <a:srgbClr val="F939D4"/>
              </a:solidFill>
            </a:endParaRPr>
          </a:p>
          <a:p>
            <a:pPr algn="just"/>
            <a:r>
              <a:rPr lang="en-US" sz="2800" b="1" dirty="0" smtClean="0"/>
              <a:t>- </a:t>
            </a:r>
            <a:r>
              <a:rPr lang="en-US" sz="2800" b="1" dirty="0" smtClean="0">
                <a:solidFill>
                  <a:srgbClr val="270BF3"/>
                </a:solidFill>
              </a:rPr>
              <a:t>Terry and Franklin</a:t>
            </a:r>
            <a:r>
              <a:rPr lang="en-US" sz="2800" b="1" dirty="0" smtClean="0"/>
              <a:t>. Definition</a:t>
            </a:r>
            <a:endParaRPr lang="en-US" sz="2800" b="1" dirty="0" smtClean="0">
              <a:solidFill>
                <a:srgbClr val="00B050"/>
              </a:solidFill>
            </a:endParaRPr>
          </a:p>
        </p:txBody>
      </p:sp>
    </p:spTree>
    <p:extLst>
      <p:ext uri="{BB962C8B-B14F-4D97-AF65-F5344CB8AC3E}">
        <p14:creationId xmlns:p14="http://schemas.microsoft.com/office/powerpoint/2010/main" xmlns="" val="2434115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Capture.PNG"/>
          <p:cNvPicPr>
            <a:picLocks noChangeAspect="1" noChangeArrowheads="1"/>
          </p:cNvPicPr>
          <p:nvPr/>
        </p:nvPicPr>
        <p:blipFill>
          <a:blip r:embed="rId2"/>
          <a:srcRect/>
          <a:stretch>
            <a:fillRect/>
          </a:stretch>
        </p:blipFill>
        <p:spPr bwMode="auto">
          <a:xfrm>
            <a:off x="1093788" y="1023938"/>
            <a:ext cx="6954837" cy="4810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066800"/>
            <a:ext cx="7696200" cy="3754874"/>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DEFINITION of MANAGEMENT</a:t>
            </a:r>
          </a:p>
          <a:p>
            <a:pPr marL="285750" indent="-285750" algn="ctr"/>
            <a:endParaRPr lang="en-IN" sz="1600" b="1" dirty="0" smtClean="0">
              <a:solidFill>
                <a:srgbClr val="FF0000"/>
              </a:solidFill>
            </a:endParaRPr>
          </a:p>
          <a:p>
            <a:pPr algn="just">
              <a:buFont typeface="Wingdings" pitchFamily="2" charset="2"/>
              <a:buChar char="Ø"/>
            </a:pPr>
            <a:r>
              <a:rPr lang="en-US" sz="2800" b="1" dirty="0" smtClean="0">
                <a:solidFill>
                  <a:srgbClr val="0070C0"/>
                </a:solidFill>
              </a:rPr>
              <a:t>G.E. </a:t>
            </a:r>
            <a:r>
              <a:rPr lang="en-US" sz="2800" b="1" dirty="0" err="1" smtClean="0">
                <a:solidFill>
                  <a:srgbClr val="0070C0"/>
                </a:solidFill>
              </a:rPr>
              <a:t>Millward</a:t>
            </a:r>
            <a:r>
              <a:rPr lang="en-US" sz="2800" b="1" dirty="0" smtClean="0">
                <a:solidFill>
                  <a:srgbClr val="0070C0"/>
                </a:solidFill>
              </a:rPr>
              <a:t>: </a:t>
            </a:r>
            <a:r>
              <a:rPr lang="en-US" sz="2800" b="1" dirty="0" smtClean="0">
                <a:solidFill>
                  <a:srgbClr val="F939D4"/>
                </a:solidFill>
              </a:rPr>
              <a:t>Management is the process and the agency through which execution of policy is planed and supervised.</a:t>
            </a:r>
          </a:p>
          <a:p>
            <a:pPr algn="just"/>
            <a:endParaRPr lang="en-US" sz="2800" b="1" dirty="0" smtClean="0">
              <a:solidFill>
                <a:srgbClr val="F939D4"/>
              </a:solidFill>
            </a:endParaRPr>
          </a:p>
          <a:p>
            <a:pPr algn="just">
              <a:buFont typeface="Wingdings" pitchFamily="2" charset="2"/>
              <a:buChar char="Ø"/>
            </a:pPr>
            <a:r>
              <a:rPr lang="en-US" sz="2800" b="1" dirty="0" smtClean="0">
                <a:solidFill>
                  <a:srgbClr val="00B050"/>
                </a:solidFill>
              </a:rPr>
              <a:t>Management is the process consisting the </a:t>
            </a:r>
          </a:p>
          <a:p>
            <a:pPr algn="just"/>
            <a:endParaRPr lang="en-US" sz="1400" b="1" dirty="0" smtClean="0">
              <a:solidFill>
                <a:srgbClr val="00B050"/>
              </a:solidFill>
            </a:endParaRPr>
          </a:p>
          <a:p>
            <a:pPr algn="just"/>
            <a:r>
              <a:rPr lang="en-US" sz="2800" b="1" dirty="0" smtClean="0">
                <a:solidFill>
                  <a:srgbClr val="00B050"/>
                </a:solidFill>
              </a:rPr>
              <a:t>functions of : – Planning – Organizing.</a:t>
            </a:r>
            <a:endParaRPr lang="en-IN" sz="2800" b="1" dirty="0" smtClean="0">
              <a:solidFill>
                <a:srgbClr val="00B050"/>
              </a:solidFill>
              <a:latin typeface="+mj-lt"/>
            </a:endParaRPr>
          </a:p>
        </p:txBody>
      </p:sp>
    </p:spTree>
    <p:extLst>
      <p:ext uri="{BB962C8B-B14F-4D97-AF65-F5344CB8AC3E}">
        <p14:creationId xmlns:p14="http://schemas.microsoft.com/office/powerpoint/2010/main" xmlns="" val="243411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7696200" cy="587853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IN" sz="4000" b="1" dirty="0" smtClean="0">
                <a:solidFill>
                  <a:srgbClr val="FF0000"/>
                </a:solidFill>
              </a:rPr>
              <a:t>DEFINITION of MANAGEMENT</a:t>
            </a:r>
          </a:p>
          <a:p>
            <a:pPr marL="285750" indent="-285750" algn="ctr"/>
            <a:endParaRPr lang="en-IN" sz="1600" b="1" dirty="0" smtClean="0">
              <a:solidFill>
                <a:srgbClr val="FF0000"/>
              </a:solidFill>
            </a:endParaRPr>
          </a:p>
          <a:p>
            <a:pPr algn="just">
              <a:buFont typeface="Wingdings" pitchFamily="2" charset="2"/>
              <a:buChar char="Ø"/>
            </a:pPr>
            <a:r>
              <a:rPr lang="en-US" sz="2800" b="1" dirty="0" smtClean="0">
                <a:solidFill>
                  <a:srgbClr val="0070C0"/>
                </a:solidFill>
              </a:rPr>
              <a:t>G.R. Terry: </a:t>
            </a:r>
            <a:r>
              <a:rPr lang="en-US" sz="2800" b="1" dirty="0" smtClean="0">
                <a:solidFill>
                  <a:srgbClr val="F939D4"/>
                </a:solidFill>
              </a:rPr>
              <a:t>"Management is a distinct process consisting of planning, organizing, activating and controlling to determine and accomplish the objectives by the use of people and resources.”</a:t>
            </a:r>
          </a:p>
          <a:p>
            <a:pPr algn="just"/>
            <a:endParaRPr lang="en-US" sz="1200" b="1" dirty="0" smtClean="0">
              <a:solidFill>
                <a:srgbClr val="F939D4"/>
              </a:solidFill>
            </a:endParaRPr>
          </a:p>
          <a:p>
            <a:pPr algn="just">
              <a:buFont typeface="Wingdings" pitchFamily="2" charset="2"/>
              <a:buChar char="Ø"/>
            </a:pPr>
            <a:r>
              <a:rPr lang="en-US" sz="2800" b="1" dirty="0" smtClean="0">
                <a:solidFill>
                  <a:srgbClr val="0070C0"/>
                </a:solidFill>
              </a:rPr>
              <a:t> Henry </a:t>
            </a:r>
            <a:r>
              <a:rPr lang="en-US" sz="2800" b="1" dirty="0" err="1" smtClean="0">
                <a:solidFill>
                  <a:srgbClr val="0070C0"/>
                </a:solidFill>
              </a:rPr>
              <a:t>Fayol</a:t>
            </a:r>
            <a:r>
              <a:rPr lang="en-US" sz="2800" b="1" dirty="0" smtClean="0">
                <a:solidFill>
                  <a:srgbClr val="0070C0"/>
                </a:solidFill>
              </a:rPr>
              <a:t>: </a:t>
            </a:r>
            <a:r>
              <a:rPr lang="en-US" sz="2800" b="1" dirty="0" smtClean="0">
                <a:solidFill>
                  <a:srgbClr val="00B050"/>
                </a:solidFill>
              </a:rPr>
              <a:t>"To manage is to forecast and plan, to </a:t>
            </a:r>
            <a:r>
              <a:rPr lang="en-US" sz="2800" b="1" dirty="0" err="1" smtClean="0">
                <a:solidFill>
                  <a:srgbClr val="00B050"/>
                </a:solidFill>
              </a:rPr>
              <a:t>organise</a:t>
            </a:r>
            <a:r>
              <a:rPr lang="en-US" sz="2800" b="1" dirty="0" smtClean="0">
                <a:solidFill>
                  <a:srgbClr val="00B050"/>
                </a:solidFill>
              </a:rPr>
              <a:t>, to command, to co-ordinate and to control.”</a:t>
            </a:r>
          </a:p>
          <a:p>
            <a:pPr algn="just">
              <a:buFont typeface="Wingdings" pitchFamily="2" charset="2"/>
              <a:buChar char="Ø"/>
            </a:pPr>
            <a:r>
              <a:rPr lang="en-US" sz="2800" b="1" dirty="0" smtClean="0">
                <a:solidFill>
                  <a:srgbClr val="0070C0"/>
                </a:solidFill>
              </a:rPr>
              <a:t> Stanley Vance: </a:t>
            </a:r>
            <a:r>
              <a:rPr lang="en-US" sz="2800" b="1" dirty="0" smtClean="0">
                <a:solidFill>
                  <a:srgbClr val="F939D4"/>
                </a:solidFill>
              </a:rPr>
              <a:t>"Management is simply the process of decision making and control over the action of human beings for the express purpose of attaining pre-determined goals.”</a:t>
            </a:r>
            <a:endParaRPr lang="en-IN" sz="2800" b="1" dirty="0" smtClean="0">
              <a:solidFill>
                <a:srgbClr val="F939D4"/>
              </a:solidFill>
              <a:latin typeface="+mj-lt"/>
            </a:endParaRPr>
          </a:p>
        </p:txBody>
      </p:sp>
    </p:spTree>
    <p:extLst>
      <p:ext uri="{BB962C8B-B14F-4D97-AF65-F5344CB8AC3E}">
        <p14:creationId xmlns:p14="http://schemas.microsoft.com/office/powerpoint/2010/main" xmlns="" val="24341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143000"/>
            <a:ext cx="6934200" cy="4832092"/>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The 4 M’s of Management</a:t>
            </a:r>
          </a:p>
          <a:p>
            <a:pPr marL="285750" indent="-285750" algn="ctr"/>
            <a:endParaRPr lang="en-IN" sz="1600" b="1" dirty="0" smtClean="0">
              <a:solidFill>
                <a:srgbClr val="FF0000"/>
              </a:solidFill>
            </a:endParaRPr>
          </a:p>
          <a:p>
            <a:pPr>
              <a:buFont typeface="Wingdings" pitchFamily="2" charset="2"/>
              <a:buChar char="Ø"/>
            </a:pPr>
            <a:r>
              <a:rPr lang="en-US" sz="3600" b="1" dirty="0" smtClean="0">
                <a:solidFill>
                  <a:srgbClr val="A81893"/>
                </a:solidFill>
              </a:rPr>
              <a:t>Manpower</a:t>
            </a:r>
          </a:p>
          <a:p>
            <a:endParaRPr lang="en-US" sz="3600" b="1" dirty="0" smtClean="0">
              <a:solidFill>
                <a:srgbClr val="0070C0"/>
              </a:solidFill>
            </a:endParaRPr>
          </a:p>
          <a:p>
            <a:pPr>
              <a:buFont typeface="Wingdings" pitchFamily="2" charset="2"/>
              <a:buChar char="Ø"/>
            </a:pPr>
            <a:r>
              <a:rPr lang="en-US" sz="3600" b="1" dirty="0" smtClean="0">
                <a:solidFill>
                  <a:srgbClr val="F939D4"/>
                </a:solidFill>
              </a:rPr>
              <a:t>Machinery</a:t>
            </a:r>
          </a:p>
          <a:p>
            <a:endParaRPr lang="en-US" sz="3600" b="1" dirty="0" smtClean="0">
              <a:solidFill>
                <a:srgbClr val="0070C0"/>
              </a:solidFill>
            </a:endParaRPr>
          </a:p>
          <a:p>
            <a:pPr>
              <a:buFont typeface="Wingdings" pitchFamily="2" charset="2"/>
              <a:buChar char="Ø"/>
            </a:pPr>
            <a:r>
              <a:rPr lang="en-US" sz="3600" b="1" dirty="0" smtClean="0">
                <a:solidFill>
                  <a:srgbClr val="A81893"/>
                </a:solidFill>
              </a:rPr>
              <a:t>Materials</a:t>
            </a:r>
          </a:p>
          <a:p>
            <a:endParaRPr lang="en-US" sz="3600" b="1" dirty="0" smtClean="0">
              <a:solidFill>
                <a:srgbClr val="0070C0"/>
              </a:solidFill>
            </a:endParaRPr>
          </a:p>
          <a:p>
            <a:pPr>
              <a:buFont typeface="Wingdings" pitchFamily="2" charset="2"/>
              <a:buChar char="Ø"/>
            </a:pPr>
            <a:r>
              <a:rPr lang="en-US" sz="3600" b="1" dirty="0" smtClean="0">
                <a:solidFill>
                  <a:srgbClr val="F939D4"/>
                </a:solidFill>
              </a:rPr>
              <a:t>Money</a:t>
            </a:r>
            <a:endParaRPr lang="en-US" sz="3600" b="1" dirty="0">
              <a:solidFill>
                <a:srgbClr val="F939D4"/>
              </a:solidFill>
            </a:endParaRPr>
          </a:p>
        </p:txBody>
      </p:sp>
    </p:spTree>
    <p:extLst>
      <p:ext uri="{BB962C8B-B14F-4D97-AF65-F5344CB8AC3E}">
        <p14:creationId xmlns:p14="http://schemas.microsoft.com/office/powerpoint/2010/main" xmlns="" val="243411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85800"/>
            <a:ext cx="7239000" cy="5632311"/>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endParaRPr lang="en-IN" sz="1600" b="1" dirty="0" smtClean="0">
              <a:solidFill>
                <a:srgbClr val="FF0000"/>
              </a:solidFill>
            </a:endParaRPr>
          </a:p>
          <a:p>
            <a:pPr marL="285750" indent="-285750" algn="ctr"/>
            <a:endParaRPr lang="en-IN" sz="1600" b="1" dirty="0" smtClean="0">
              <a:solidFill>
                <a:srgbClr val="FF0000"/>
              </a:solidFill>
            </a:endParaRPr>
          </a:p>
          <a:p>
            <a:pPr marL="285750" indent="-285750" algn="ctr"/>
            <a:endParaRPr lang="en-IN" sz="1600" b="1" dirty="0" smtClean="0">
              <a:solidFill>
                <a:srgbClr val="FF0000"/>
              </a:solidFill>
            </a:endParaRPr>
          </a:p>
          <a:p>
            <a:pPr marL="285750" indent="-285750" algn="ctr"/>
            <a:endParaRPr lang="en-IN" sz="1600" b="1" dirty="0" smtClean="0">
              <a:solidFill>
                <a:srgbClr val="FF0000"/>
              </a:solidFill>
            </a:endParaRPr>
          </a:p>
          <a:p>
            <a:pPr marL="285750" indent="-285750" algn="ctr"/>
            <a:endParaRPr lang="en-IN" sz="1600" b="1" dirty="0" smtClean="0">
              <a:solidFill>
                <a:srgbClr val="FF0000"/>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smtClean="0">
              <a:solidFill>
                <a:srgbClr val="A81893"/>
              </a:solidFill>
            </a:endParaRPr>
          </a:p>
          <a:p>
            <a:endParaRPr lang="en-US" sz="2800" b="1" dirty="0">
              <a:solidFill>
                <a:srgbClr val="A81893"/>
              </a:solidFill>
            </a:endParaRPr>
          </a:p>
        </p:txBody>
      </p:sp>
      <p:pic>
        <p:nvPicPr>
          <p:cNvPr id="2050" name="Picture 2" descr="C:\Users\hp\Desktop\1.Capture.PNG"/>
          <p:cNvPicPr>
            <a:picLocks noChangeAspect="1" noChangeArrowheads="1"/>
          </p:cNvPicPr>
          <p:nvPr/>
        </p:nvPicPr>
        <p:blipFill>
          <a:blip r:embed="rId2"/>
          <a:srcRect/>
          <a:stretch>
            <a:fillRect/>
          </a:stretch>
        </p:blipFill>
        <p:spPr bwMode="auto">
          <a:xfrm>
            <a:off x="1295400" y="914400"/>
            <a:ext cx="6716713" cy="5105400"/>
          </a:xfrm>
          <a:prstGeom prst="rect">
            <a:avLst/>
          </a:prstGeom>
          <a:noFill/>
        </p:spPr>
      </p:pic>
    </p:spTree>
    <p:extLst>
      <p:ext uri="{BB962C8B-B14F-4D97-AF65-F5344CB8AC3E}">
        <p14:creationId xmlns:p14="http://schemas.microsoft.com/office/powerpoint/2010/main" xmlns="" val="243411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1"/>
            <a:ext cx="8382000" cy="6263253"/>
          </a:xfrm>
          <a:prstGeom prst="rect">
            <a:avLst/>
          </a:prstGeom>
          <a:gradFill>
            <a:gsLst>
              <a:gs pos="73000">
                <a:schemeClr val="accent1">
                  <a:tint val="44500"/>
                  <a:satMod val="160000"/>
                </a:schemeClr>
              </a:gs>
              <a:gs pos="100000">
                <a:schemeClr val="accent1">
                  <a:tint val="23500"/>
                  <a:satMod val="160000"/>
                </a:schemeClr>
              </a:gs>
            </a:gsLst>
            <a:lin ang="5400000" scaled="0"/>
          </a:gradFill>
          <a:ln>
            <a:solidFill>
              <a:srgbClr val="FF0000"/>
            </a:solidFill>
          </a:ln>
        </p:spPr>
        <p:txBody>
          <a:bodyPr wrap="square" rtlCol="0">
            <a:spAutoFit/>
          </a:bodyPr>
          <a:lstStyle/>
          <a:p>
            <a:pPr marL="285750" indent="-285750" algn="ctr"/>
            <a:r>
              <a:rPr lang="en-US" sz="4000" b="1" dirty="0" smtClean="0">
                <a:solidFill>
                  <a:srgbClr val="FF0000"/>
                </a:solidFill>
              </a:rPr>
              <a:t>MANAGEMENT SKILLS</a:t>
            </a:r>
          </a:p>
          <a:p>
            <a:pPr marL="285750" indent="-285750" algn="ctr"/>
            <a:endParaRPr lang="en-IN" sz="500" b="1" dirty="0" smtClean="0">
              <a:solidFill>
                <a:srgbClr val="FF0000"/>
              </a:solidFill>
            </a:endParaRPr>
          </a:p>
          <a:p>
            <a:pPr algn="ctr"/>
            <a:r>
              <a:rPr lang="en-US" sz="3600" b="1" dirty="0" smtClean="0">
                <a:solidFill>
                  <a:srgbClr val="270BF3"/>
                </a:solidFill>
              </a:rPr>
              <a:t>Three basic kinds of skills</a:t>
            </a:r>
          </a:p>
          <a:p>
            <a:pPr marL="742950" indent="-742950" algn="just">
              <a:buFont typeface="+mj-lt"/>
              <a:buAutoNum type="arabicPeriod"/>
            </a:pPr>
            <a:r>
              <a:rPr lang="en-US" sz="3200" dirty="0" smtClean="0">
                <a:solidFill>
                  <a:srgbClr val="C00000"/>
                </a:solidFill>
              </a:rPr>
              <a:t>Technical Skill - </a:t>
            </a:r>
            <a:r>
              <a:rPr lang="en-US" sz="3200" dirty="0" smtClean="0">
                <a:solidFill>
                  <a:srgbClr val="0070C0"/>
                </a:solidFill>
              </a:rPr>
              <a:t>is the ability to use procedures, </a:t>
            </a:r>
            <a:r>
              <a:rPr lang="en-US" sz="3200" dirty="0" smtClean="0">
                <a:solidFill>
                  <a:srgbClr val="00B050"/>
                </a:solidFill>
              </a:rPr>
              <a:t>techniques and knowledge </a:t>
            </a:r>
            <a:r>
              <a:rPr lang="en-US" sz="3200" dirty="0" smtClean="0">
                <a:solidFill>
                  <a:srgbClr val="0070C0"/>
                </a:solidFill>
              </a:rPr>
              <a:t>of a </a:t>
            </a:r>
            <a:r>
              <a:rPr lang="en-US" sz="3200" dirty="0" smtClean="0">
                <a:solidFill>
                  <a:srgbClr val="00B050"/>
                </a:solidFill>
              </a:rPr>
              <a:t>specialized field. </a:t>
            </a:r>
            <a:r>
              <a:rPr lang="en-US" sz="3200" dirty="0" smtClean="0">
                <a:solidFill>
                  <a:srgbClr val="0070C0"/>
                </a:solidFill>
              </a:rPr>
              <a:t>E.g. surgeon, engineers, accountants.</a:t>
            </a:r>
          </a:p>
          <a:p>
            <a:pPr marL="742950" indent="-742950" algn="just">
              <a:buFont typeface="+mj-lt"/>
              <a:buAutoNum type="arabicPeriod"/>
            </a:pPr>
            <a:r>
              <a:rPr lang="en-US" sz="3200" dirty="0" smtClean="0">
                <a:solidFill>
                  <a:srgbClr val="C00000"/>
                </a:solidFill>
              </a:rPr>
              <a:t>Human Skill – </a:t>
            </a:r>
            <a:r>
              <a:rPr lang="en-US" sz="3200" dirty="0" smtClean="0">
                <a:solidFill>
                  <a:srgbClr val="0070C0"/>
                </a:solidFill>
              </a:rPr>
              <a:t>is the ability to </a:t>
            </a:r>
            <a:r>
              <a:rPr lang="en-US" sz="3200" dirty="0" smtClean="0">
                <a:solidFill>
                  <a:srgbClr val="00B050"/>
                </a:solidFill>
              </a:rPr>
              <a:t>work with, understand</a:t>
            </a:r>
            <a:r>
              <a:rPr lang="en-US" sz="3200" dirty="0" smtClean="0">
                <a:solidFill>
                  <a:srgbClr val="0070C0"/>
                </a:solidFill>
              </a:rPr>
              <a:t>, and motivate other people as individuals or in groups.</a:t>
            </a:r>
          </a:p>
          <a:p>
            <a:pPr marL="742950" indent="-742950" algn="just">
              <a:buFont typeface="+mj-lt"/>
              <a:buAutoNum type="arabicPeriod"/>
            </a:pPr>
            <a:r>
              <a:rPr lang="en-US" sz="3200" dirty="0" smtClean="0">
                <a:solidFill>
                  <a:srgbClr val="C00000"/>
                </a:solidFill>
              </a:rPr>
              <a:t>Conceptual Skill – </a:t>
            </a:r>
            <a:r>
              <a:rPr lang="en-US" sz="3200" dirty="0" smtClean="0">
                <a:solidFill>
                  <a:srgbClr val="0070C0"/>
                </a:solidFill>
              </a:rPr>
              <a:t>is the ability to </a:t>
            </a:r>
            <a:r>
              <a:rPr lang="en-US" sz="3200" dirty="0" smtClean="0">
                <a:solidFill>
                  <a:srgbClr val="00B050"/>
                </a:solidFill>
              </a:rPr>
              <a:t>coordinate and integrate</a:t>
            </a:r>
            <a:r>
              <a:rPr lang="en-US" sz="3200" dirty="0" smtClean="0">
                <a:solidFill>
                  <a:srgbClr val="0070C0"/>
                </a:solidFill>
              </a:rPr>
              <a:t> the organization goals and activities.</a:t>
            </a:r>
            <a:endParaRPr lang="en-US" sz="3200" b="1" dirty="0">
              <a:solidFill>
                <a:srgbClr val="0070C0"/>
              </a:solidFill>
            </a:endParaRPr>
          </a:p>
        </p:txBody>
      </p:sp>
    </p:spTree>
    <p:extLst>
      <p:ext uri="{BB962C8B-B14F-4D97-AF65-F5344CB8AC3E}">
        <p14:creationId xmlns:p14="http://schemas.microsoft.com/office/powerpoint/2010/main" xmlns="" val="2434115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1702</Words>
  <Application>Microsoft Office PowerPoint</Application>
  <PresentationFormat>On-screen Show (4:3)</PresentationFormat>
  <Paragraphs>401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Chapter – 4 MANAGEMENT PRINCIPLES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108</cp:revision>
  <dcterms:created xsi:type="dcterms:W3CDTF">2006-08-16T00:00:00Z</dcterms:created>
  <dcterms:modified xsi:type="dcterms:W3CDTF">2022-12-06T09:43:31Z</dcterms:modified>
</cp:coreProperties>
</file>