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2" r:id="rId5"/>
    <p:sldId id="261" r:id="rId6"/>
    <p:sldId id="268" r:id="rId7"/>
    <p:sldId id="267" r:id="rId8"/>
    <p:sldId id="265" r:id="rId9"/>
    <p:sldId id="266" r:id="rId10"/>
    <p:sldId id="269" r:id="rId11"/>
    <p:sldId id="270" r:id="rId12"/>
    <p:sldId id="278" r:id="rId13"/>
    <p:sldId id="272" r:id="rId14"/>
    <p:sldId id="279" r:id="rId15"/>
    <p:sldId id="273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301" r:id="rId26"/>
    <p:sldId id="303" r:id="rId27"/>
    <p:sldId id="302" r:id="rId28"/>
    <p:sldId id="304" r:id="rId29"/>
    <p:sldId id="294" r:id="rId30"/>
    <p:sldId id="292" r:id="rId31"/>
    <p:sldId id="299" r:id="rId32"/>
    <p:sldId id="300" r:id="rId33"/>
    <p:sldId id="297" r:id="rId34"/>
    <p:sldId id="321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22" r:id="rId45"/>
    <p:sldId id="298" r:id="rId46"/>
    <p:sldId id="293" r:id="rId47"/>
    <p:sldId id="305" r:id="rId48"/>
    <p:sldId id="306" r:id="rId49"/>
    <p:sldId id="307" r:id="rId50"/>
    <p:sldId id="324" r:id="rId51"/>
    <p:sldId id="317" r:id="rId52"/>
    <p:sldId id="318" r:id="rId53"/>
    <p:sldId id="329" r:id="rId54"/>
    <p:sldId id="330" r:id="rId55"/>
    <p:sldId id="331" r:id="rId56"/>
    <p:sldId id="341" r:id="rId57"/>
    <p:sldId id="343" r:id="rId58"/>
    <p:sldId id="342" r:id="rId59"/>
    <p:sldId id="332" r:id="rId60"/>
    <p:sldId id="334" r:id="rId61"/>
    <p:sldId id="339" r:id="rId62"/>
    <p:sldId id="340" r:id="rId63"/>
    <p:sldId id="335" r:id="rId64"/>
    <p:sldId id="336" r:id="rId65"/>
    <p:sldId id="337" r:id="rId66"/>
    <p:sldId id="338" r:id="rId67"/>
    <p:sldId id="345" r:id="rId68"/>
    <p:sldId id="319" r:id="rId69"/>
    <p:sldId id="348" r:id="rId70"/>
    <p:sldId id="347" r:id="rId71"/>
    <p:sldId id="349" r:id="rId72"/>
    <p:sldId id="355" r:id="rId73"/>
    <p:sldId id="346" r:id="rId74"/>
    <p:sldId id="356" r:id="rId75"/>
    <p:sldId id="357" r:id="rId76"/>
    <p:sldId id="358" r:id="rId77"/>
    <p:sldId id="359" r:id="rId78"/>
    <p:sldId id="360" r:id="rId79"/>
    <p:sldId id="354" r:id="rId80"/>
    <p:sldId id="350" r:id="rId81"/>
    <p:sldId id="351" r:id="rId82"/>
    <p:sldId id="352" r:id="rId83"/>
    <p:sldId id="361" r:id="rId84"/>
    <p:sldId id="362" r:id="rId85"/>
    <p:sldId id="363" r:id="rId86"/>
    <p:sldId id="364" r:id="rId87"/>
    <p:sldId id="365" r:id="rId88"/>
    <p:sldId id="366" r:id="rId89"/>
    <p:sldId id="367" r:id="rId90"/>
    <p:sldId id="372" r:id="rId91"/>
    <p:sldId id="368" r:id="rId92"/>
    <p:sldId id="369" r:id="rId93"/>
    <p:sldId id="370" r:id="rId94"/>
    <p:sldId id="344" r:id="rId95"/>
    <p:sldId id="371" r:id="rId96"/>
    <p:sldId id="381" r:id="rId97"/>
    <p:sldId id="391" r:id="rId98"/>
    <p:sldId id="382" r:id="rId99"/>
    <p:sldId id="392" r:id="rId100"/>
    <p:sldId id="393" r:id="rId101"/>
    <p:sldId id="376" r:id="rId102"/>
    <p:sldId id="385" r:id="rId103"/>
    <p:sldId id="398" r:id="rId104"/>
    <p:sldId id="388" r:id="rId105"/>
    <p:sldId id="389" r:id="rId106"/>
    <p:sldId id="397" r:id="rId107"/>
    <p:sldId id="375" r:id="rId108"/>
    <p:sldId id="395" r:id="rId109"/>
    <p:sldId id="396" r:id="rId110"/>
    <p:sldId id="387" r:id="rId111"/>
    <p:sldId id="401" r:id="rId112"/>
    <p:sldId id="373" r:id="rId113"/>
    <p:sldId id="277" r:id="rId114"/>
    <p:sldId id="403" r:id="rId115"/>
    <p:sldId id="399" r:id="rId116"/>
    <p:sldId id="402" r:id="rId117"/>
    <p:sldId id="404" r:id="rId118"/>
    <p:sldId id="408" r:id="rId119"/>
    <p:sldId id="409" r:id="rId120"/>
    <p:sldId id="405" r:id="rId121"/>
    <p:sldId id="413" r:id="rId122"/>
    <p:sldId id="414" r:id="rId123"/>
    <p:sldId id="422" r:id="rId124"/>
    <p:sldId id="410" r:id="rId125"/>
    <p:sldId id="411" r:id="rId126"/>
    <p:sldId id="406" r:id="rId127"/>
    <p:sldId id="412" r:id="rId128"/>
    <p:sldId id="407" r:id="rId129"/>
    <p:sldId id="415" r:id="rId130"/>
    <p:sldId id="424" r:id="rId131"/>
    <p:sldId id="465" r:id="rId132"/>
    <p:sldId id="466" r:id="rId133"/>
    <p:sldId id="464" r:id="rId134"/>
    <p:sldId id="416" r:id="rId135"/>
    <p:sldId id="425" r:id="rId136"/>
    <p:sldId id="467" r:id="rId137"/>
    <p:sldId id="468" r:id="rId138"/>
    <p:sldId id="473" r:id="rId139"/>
    <p:sldId id="469" r:id="rId140"/>
    <p:sldId id="470" r:id="rId141"/>
    <p:sldId id="472" r:id="rId142"/>
    <p:sldId id="475" r:id="rId143"/>
    <p:sldId id="477" r:id="rId144"/>
    <p:sldId id="479" r:id="rId145"/>
    <p:sldId id="478" r:id="rId146"/>
    <p:sldId id="474" r:id="rId147"/>
    <p:sldId id="476" r:id="rId148"/>
    <p:sldId id="471" r:id="rId149"/>
    <p:sldId id="417" r:id="rId150"/>
    <p:sldId id="426" r:id="rId151"/>
    <p:sldId id="418" r:id="rId152"/>
    <p:sldId id="429" r:id="rId153"/>
    <p:sldId id="427" r:id="rId154"/>
    <p:sldId id="428" r:id="rId155"/>
    <p:sldId id="419" r:id="rId156"/>
    <p:sldId id="431" r:id="rId157"/>
    <p:sldId id="430" r:id="rId158"/>
    <p:sldId id="420" r:id="rId159"/>
    <p:sldId id="421" r:id="rId160"/>
    <p:sldId id="432" r:id="rId161"/>
    <p:sldId id="433" r:id="rId162"/>
    <p:sldId id="434" r:id="rId163"/>
    <p:sldId id="435" r:id="rId164"/>
    <p:sldId id="423" r:id="rId165"/>
    <p:sldId id="436" r:id="rId166"/>
    <p:sldId id="446" r:id="rId167"/>
    <p:sldId id="447" r:id="rId168"/>
    <p:sldId id="437" r:id="rId169"/>
    <p:sldId id="438" r:id="rId170"/>
    <p:sldId id="439" r:id="rId171"/>
    <p:sldId id="276" r:id="rId172"/>
    <p:sldId id="462" r:id="rId173"/>
    <p:sldId id="441" r:id="rId174"/>
    <p:sldId id="440" r:id="rId175"/>
    <p:sldId id="442" r:id="rId176"/>
    <p:sldId id="443" r:id="rId177"/>
    <p:sldId id="444" r:id="rId178"/>
    <p:sldId id="445" r:id="rId179"/>
    <p:sldId id="448" r:id="rId180"/>
    <p:sldId id="449" r:id="rId181"/>
    <p:sldId id="451" r:id="rId182"/>
    <p:sldId id="450" r:id="rId183"/>
    <p:sldId id="454" r:id="rId184"/>
    <p:sldId id="452" r:id="rId185"/>
    <p:sldId id="453" r:id="rId186"/>
    <p:sldId id="455" r:id="rId187"/>
    <p:sldId id="456" r:id="rId188"/>
    <p:sldId id="457" r:id="rId189"/>
    <p:sldId id="460" r:id="rId190"/>
    <p:sldId id="461" r:id="rId191"/>
    <p:sldId id="458" r:id="rId192"/>
    <p:sldId id="459" r:id="rId193"/>
    <p:sldId id="463" r:id="rId1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1BF7"/>
    <a:srgbClr val="BA3106"/>
    <a:srgbClr val="1109B7"/>
    <a:srgbClr val="A81893"/>
    <a:srgbClr val="0CA43F"/>
    <a:srgbClr val="EF23D7"/>
    <a:srgbClr val="C0006E"/>
    <a:srgbClr val="07035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91" autoAdjust="0"/>
    <p:restoredTop sz="96339" autoAdjust="0"/>
  </p:normalViewPr>
  <p:slideViewPr>
    <p:cSldViewPr>
      <p:cViewPr>
        <p:scale>
          <a:sx n="100" d="100"/>
          <a:sy n="100" d="100"/>
        </p:scale>
        <p:origin x="-117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ableStyles" Target="tableStyle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presProps" Target="pres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25447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3A1BF7"/>
                </a:solidFill>
              </a:rPr>
              <a:t>THEORY – 5 </a:t>
            </a:r>
            <a:r>
              <a:rPr lang="en-US" sz="5400" b="1" dirty="0" smtClean="0">
                <a:solidFill>
                  <a:srgbClr val="3A1BF7"/>
                </a:solidFill>
              </a:rPr>
              <a:t/>
            </a:r>
            <a:br>
              <a:rPr lang="en-US" sz="5400" b="1" dirty="0" smtClean="0">
                <a:solidFill>
                  <a:srgbClr val="3A1BF7"/>
                </a:solidFill>
              </a:rPr>
            </a:br>
            <a:r>
              <a:rPr lang="en-US" sz="5400" b="1" dirty="0" smtClean="0">
                <a:solidFill>
                  <a:srgbClr val="FF0000"/>
                </a:solidFill>
              </a:rPr>
              <a:t>ENVIRONMENTAL STUDIES</a:t>
            </a:r>
            <a:endParaRPr lang="en-IN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276600"/>
            <a:ext cx="8153400" cy="284956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3</a:t>
            </a:r>
            <a:r>
              <a:rPr lang="en-US" b="1" baseline="30000" dirty="0" smtClean="0">
                <a:solidFill>
                  <a:srgbClr val="7030A0"/>
                </a:solidFill>
              </a:rPr>
              <a:t>RD</a:t>
            </a:r>
            <a:r>
              <a:rPr lang="en-US" b="1" dirty="0" smtClean="0">
                <a:solidFill>
                  <a:srgbClr val="7030A0"/>
                </a:solidFill>
              </a:rPr>
              <a:t> SEMESTER,  MECHANICAL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Prepared by -  </a:t>
            </a:r>
          </a:p>
          <a:p>
            <a:pPr algn="ctr"/>
            <a:r>
              <a:rPr lang="en-US" b="1" dirty="0" smtClean="0">
                <a:solidFill>
                  <a:srgbClr val="3A1BF7"/>
                </a:solidFill>
              </a:rPr>
              <a:t>SAROJ KUMAR SAHU,</a:t>
            </a:r>
          </a:p>
          <a:p>
            <a:pPr algn="ctr"/>
            <a:r>
              <a:rPr lang="en-US" b="1" dirty="0" smtClean="0">
                <a:solidFill>
                  <a:srgbClr val="BA3106"/>
                </a:solidFill>
              </a:rPr>
              <a:t> Lecturer in Mechanical Engineering, </a:t>
            </a:r>
          </a:p>
          <a:p>
            <a:pPr algn="ctr"/>
            <a:r>
              <a:rPr lang="en-US" b="1" dirty="0" smtClean="0">
                <a:solidFill>
                  <a:srgbClr val="BA3106"/>
                </a:solidFill>
              </a:rPr>
              <a:t>UGMIT, Rayagada</a:t>
            </a:r>
            <a:endParaRPr lang="en-IN" b="1" dirty="0" smtClean="0">
              <a:solidFill>
                <a:srgbClr val="BA3106"/>
              </a:solidFill>
            </a:endParaRP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85728"/>
            <a:ext cx="8572560" cy="62170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 NON RENEWABLE RESOURCES are </a:t>
            </a:r>
            <a:r>
              <a:rPr lang="en-US" sz="2200" b="1" dirty="0" smtClean="0">
                <a:solidFill>
                  <a:srgbClr val="3A1BF7"/>
                </a:solidFill>
              </a:rPr>
              <a:t>not replenishable </a:t>
            </a:r>
            <a:r>
              <a:rPr lang="en-US" sz="2200" b="1" dirty="0" smtClean="0">
                <a:solidFill>
                  <a:srgbClr val="0070C0"/>
                </a:solidFill>
              </a:rPr>
              <a:t>or we </a:t>
            </a:r>
            <a:r>
              <a:rPr lang="en-US" sz="2200" b="1" dirty="0" smtClean="0">
                <a:solidFill>
                  <a:srgbClr val="FF0000"/>
                </a:solidFill>
              </a:rPr>
              <a:t>can not get back</a:t>
            </a:r>
            <a:r>
              <a:rPr lang="en-US" sz="2200" b="1" dirty="0" smtClean="0">
                <a:solidFill>
                  <a:srgbClr val="EF23D7"/>
                </a:solidFill>
              </a:rPr>
              <a:t> </a:t>
            </a:r>
            <a:r>
              <a:rPr lang="en-US" sz="2200" b="1" dirty="0" smtClean="0">
                <a:solidFill>
                  <a:srgbClr val="0070C0"/>
                </a:solidFill>
              </a:rPr>
              <a:t>our </a:t>
            </a:r>
            <a:r>
              <a:rPr lang="en-US" sz="2200" b="1" dirty="0" smtClean="0">
                <a:solidFill>
                  <a:srgbClr val="EF23D7"/>
                </a:solidFill>
              </a:rPr>
              <a:t>coal</a:t>
            </a:r>
            <a:r>
              <a:rPr lang="en-US" sz="2200" b="1" dirty="0" smtClean="0">
                <a:solidFill>
                  <a:srgbClr val="0070C0"/>
                </a:solidFill>
              </a:rPr>
              <a:t> and </a:t>
            </a:r>
            <a:r>
              <a:rPr lang="en-US" sz="2200" b="1" dirty="0" smtClean="0">
                <a:solidFill>
                  <a:srgbClr val="EF23D7"/>
                </a:solidFill>
              </a:rPr>
              <a:t>petroleum</a:t>
            </a:r>
            <a:r>
              <a:rPr lang="en-US" sz="2200" b="1" dirty="0" smtClean="0">
                <a:solidFill>
                  <a:srgbClr val="0070C0"/>
                </a:solidFill>
              </a:rPr>
              <a:t> reserves in our </a:t>
            </a:r>
            <a:r>
              <a:rPr lang="en-US" sz="2200" b="1" dirty="0" smtClean="0">
                <a:solidFill>
                  <a:srgbClr val="FF0000"/>
                </a:solidFill>
              </a:rPr>
              <a:t>life time</a:t>
            </a:r>
            <a:r>
              <a:rPr lang="en-US" sz="2200" b="1" dirty="0" smtClean="0">
                <a:solidFill>
                  <a:srgbClr val="0070C0"/>
                </a:solidFill>
              </a:rPr>
              <a:t>, if once they are consumed/exhausted completely.</a:t>
            </a:r>
          </a:p>
          <a:p>
            <a:pPr algn="just"/>
            <a:endParaRPr lang="en-US" sz="22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 NON RENEWABLE RESOURCES are </a:t>
            </a:r>
            <a:r>
              <a:rPr lang="en-US" sz="2200" b="1" dirty="0" smtClean="0">
                <a:solidFill>
                  <a:srgbClr val="EF23D7"/>
                </a:solidFill>
              </a:rPr>
              <a:t>metals</a:t>
            </a:r>
            <a:r>
              <a:rPr lang="en-US" sz="2200" b="1" dirty="0" smtClean="0">
                <a:solidFill>
                  <a:srgbClr val="0070C0"/>
                </a:solidFill>
              </a:rPr>
              <a:t> (</a:t>
            </a:r>
            <a:r>
              <a:rPr lang="en-US" sz="2200" b="1" dirty="0" smtClean="0">
                <a:solidFill>
                  <a:srgbClr val="3A1BF7"/>
                </a:solidFill>
              </a:rPr>
              <a:t>iron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3A1BF7"/>
                </a:solidFill>
              </a:rPr>
              <a:t>copper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3A1BF7"/>
                </a:solidFill>
              </a:rPr>
              <a:t>zinc</a:t>
            </a:r>
            <a:r>
              <a:rPr lang="en-US" sz="2200" b="1" dirty="0" smtClean="0">
                <a:solidFill>
                  <a:srgbClr val="0070C0"/>
                </a:solidFill>
              </a:rPr>
              <a:t> etc.), </a:t>
            </a:r>
            <a:r>
              <a:rPr lang="en-US" sz="2200" b="1" dirty="0" smtClean="0">
                <a:solidFill>
                  <a:srgbClr val="EF23D7"/>
                </a:solidFill>
              </a:rPr>
              <a:t>coal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EF23D7"/>
                </a:solidFill>
              </a:rPr>
              <a:t>oil deposits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EF23D7"/>
                </a:solidFill>
              </a:rPr>
              <a:t>minerals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EF23D7"/>
                </a:solidFill>
              </a:rPr>
              <a:t>stone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EF23D7"/>
                </a:solidFill>
              </a:rPr>
              <a:t>salts</a:t>
            </a:r>
            <a:r>
              <a:rPr lang="en-US" sz="2200" b="1" dirty="0" smtClean="0">
                <a:solidFill>
                  <a:srgbClr val="0070C0"/>
                </a:solidFill>
              </a:rPr>
              <a:t> (</a:t>
            </a:r>
            <a:r>
              <a:rPr lang="en-US" sz="2200" b="1" dirty="0" smtClean="0">
                <a:solidFill>
                  <a:srgbClr val="3A1BF7"/>
                </a:solidFill>
              </a:rPr>
              <a:t>phosphate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3A1BF7"/>
                </a:solidFill>
              </a:rPr>
              <a:t>nitrates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 smtClean="0">
                <a:solidFill>
                  <a:srgbClr val="3A1BF7"/>
                </a:solidFill>
              </a:rPr>
              <a:t>carbonates</a:t>
            </a:r>
            <a:r>
              <a:rPr lang="en-US" sz="2200" b="1" dirty="0" smtClean="0">
                <a:solidFill>
                  <a:srgbClr val="0070C0"/>
                </a:solidFill>
              </a:rPr>
              <a:t> etc.) etc.</a:t>
            </a:r>
          </a:p>
          <a:p>
            <a:pPr algn="just"/>
            <a:endParaRPr lang="en-US" sz="22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Minerals are often called as ‘</a:t>
            </a:r>
            <a:r>
              <a:rPr lang="en-US" sz="2000" b="1" dirty="0" smtClean="0">
                <a:solidFill>
                  <a:srgbClr val="FF0000"/>
                </a:solidFill>
              </a:rPr>
              <a:t>STOCK</a:t>
            </a:r>
            <a:r>
              <a:rPr lang="en-US" sz="2000" b="1" dirty="0" smtClean="0">
                <a:solidFill>
                  <a:srgbClr val="0070C0"/>
                </a:solidFill>
              </a:rPr>
              <a:t>’ resources, because they can be only extracted from earth’s crust once but never be duplicated.</a:t>
            </a: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3A1BF7"/>
                </a:solidFill>
              </a:rPr>
              <a:t>Minerals</a:t>
            </a:r>
            <a:r>
              <a:rPr lang="en-US" sz="2000" b="1" dirty="0" smtClean="0">
                <a:solidFill>
                  <a:srgbClr val="0070C0"/>
                </a:solidFill>
              </a:rPr>
              <a:t>/ </a:t>
            </a:r>
            <a:r>
              <a:rPr lang="en-US" sz="2000" b="1" dirty="0" smtClean="0">
                <a:solidFill>
                  <a:srgbClr val="3A1BF7"/>
                </a:solidFill>
              </a:rPr>
              <a:t>Metals</a:t>
            </a:r>
            <a:r>
              <a:rPr lang="en-US" sz="2000" b="1" dirty="0" smtClean="0">
                <a:solidFill>
                  <a:srgbClr val="0070C0"/>
                </a:solidFill>
              </a:rPr>
              <a:t> come from a </a:t>
            </a:r>
            <a:r>
              <a:rPr lang="en-US" sz="2000" b="1" dirty="0" smtClean="0">
                <a:solidFill>
                  <a:srgbClr val="7030A0"/>
                </a:solidFill>
              </a:rPr>
              <a:t>very slow process </a:t>
            </a:r>
            <a:r>
              <a:rPr lang="en-US" sz="2000" b="1" dirty="0" smtClean="0">
                <a:solidFill>
                  <a:srgbClr val="0070C0"/>
                </a:solidFill>
              </a:rPr>
              <a:t>of </a:t>
            </a:r>
            <a:r>
              <a:rPr lang="en-US" sz="2000" b="1" dirty="0" smtClean="0">
                <a:solidFill>
                  <a:srgbClr val="00B050"/>
                </a:solidFill>
              </a:rPr>
              <a:t>geo-thermal concentration</a:t>
            </a:r>
            <a:r>
              <a:rPr lang="en-US" sz="2000" b="1" dirty="0" smtClean="0">
                <a:solidFill>
                  <a:srgbClr val="0070C0"/>
                </a:solidFill>
              </a:rPr>
              <a:t>, which took </a:t>
            </a:r>
            <a:r>
              <a:rPr lang="en-US" sz="2000" b="1" dirty="0" smtClean="0">
                <a:solidFill>
                  <a:srgbClr val="C00000"/>
                </a:solidFill>
              </a:rPr>
              <a:t>millions of years to form</a:t>
            </a:r>
            <a:r>
              <a:rPr lang="en-US" sz="2000" b="1" dirty="0" smtClean="0">
                <a:solidFill>
                  <a:srgbClr val="0070C0"/>
                </a:solidFill>
              </a:rPr>
              <a:t>. Hence these deposits which occur today can disappear at some point of time in future.</a:t>
            </a: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3A1BF7"/>
                </a:solidFill>
              </a:rPr>
              <a:t>Coal</a:t>
            </a:r>
            <a:r>
              <a:rPr lang="en-US" sz="2000" b="1" dirty="0" smtClean="0">
                <a:solidFill>
                  <a:srgbClr val="0070C0"/>
                </a:solidFill>
              </a:rPr>
              <a:t>, </a:t>
            </a:r>
            <a:r>
              <a:rPr lang="en-US" sz="2000" b="1" dirty="0" smtClean="0">
                <a:solidFill>
                  <a:srgbClr val="3A1BF7"/>
                </a:solidFill>
              </a:rPr>
              <a:t>petroleum</a:t>
            </a:r>
            <a:r>
              <a:rPr lang="en-US" sz="2000" b="1" dirty="0" smtClean="0">
                <a:solidFill>
                  <a:srgbClr val="0070C0"/>
                </a:solidFill>
              </a:rPr>
              <a:t> and </a:t>
            </a:r>
            <a:r>
              <a:rPr lang="en-US" sz="2000" b="1" dirty="0" smtClean="0">
                <a:solidFill>
                  <a:srgbClr val="3A1BF7"/>
                </a:solidFill>
              </a:rPr>
              <a:t>natural gas </a:t>
            </a:r>
            <a:r>
              <a:rPr lang="en-US" sz="2000" b="1" dirty="0" smtClean="0">
                <a:solidFill>
                  <a:srgbClr val="0070C0"/>
                </a:solidFill>
              </a:rPr>
              <a:t>are called as ‘</a:t>
            </a:r>
            <a:r>
              <a:rPr lang="en-US" sz="2000" b="1" dirty="0" smtClean="0">
                <a:solidFill>
                  <a:srgbClr val="FF0000"/>
                </a:solidFill>
              </a:rPr>
              <a:t>FOSSIL FUELS</a:t>
            </a:r>
            <a:r>
              <a:rPr lang="en-US" sz="2000" b="1" dirty="0" smtClean="0">
                <a:solidFill>
                  <a:srgbClr val="0070C0"/>
                </a:solidFill>
              </a:rPr>
              <a:t>’ because they are formed from dead remains of plants and animals buried in the earth long </a:t>
            </a:r>
            <a:r>
              <a:rPr lang="en-US" sz="2000" b="1" dirty="0" err="1" smtClean="0">
                <a:solidFill>
                  <a:srgbClr val="0070C0"/>
                </a:solidFill>
              </a:rPr>
              <a:t>long</a:t>
            </a:r>
            <a:r>
              <a:rPr lang="en-US" sz="2000" b="1" dirty="0" smtClean="0">
                <a:solidFill>
                  <a:srgbClr val="0070C0"/>
                </a:solidFill>
              </a:rPr>
              <a:t> ago.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 They are called </a:t>
            </a:r>
            <a:r>
              <a:rPr lang="en-US" sz="2000" b="1" dirty="0" smtClean="0">
                <a:solidFill>
                  <a:srgbClr val="EF23D7"/>
                </a:solidFill>
              </a:rPr>
              <a:t>fuel</a:t>
            </a:r>
            <a:r>
              <a:rPr lang="en-US" sz="2000" b="1" dirty="0" smtClean="0">
                <a:solidFill>
                  <a:srgbClr val="0070C0"/>
                </a:solidFill>
              </a:rPr>
              <a:t> because they are </a:t>
            </a:r>
            <a:r>
              <a:rPr lang="en-US" sz="2000" b="1" dirty="0" smtClean="0">
                <a:solidFill>
                  <a:srgbClr val="7030A0"/>
                </a:solidFill>
              </a:rPr>
              <a:t>burnt to give energy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  <a:endParaRPr lang="en-IN" sz="2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9405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4098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7" y="836712"/>
            <a:ext cx="7704857" cy="4893647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An </a:t>
            </a:r>
            <a:r>
              <a:rPr lang="en-US" sz="2400" b="1" dirty="0">
                <a:solidFill>
                  <a:srgbClr val="EF23D7"/>
                </a:solidFill>
              </a:rPr>
              <a:t>ore</a:t>
            </a:r>
            <a:r>
              <a:rPr lang="en-US" sz="2400" b="1" dirty="0">
                <a:solidFill>
                  <a:srgbClr val="0070C0"/>
                </a:solidFill>
              </a:rPr>
              <a:t> is a </a:t>
            </a:r>
            <a:r>
              <a:rPr lang="en-US" sz="2400" b="1" dirty="0">
                <a:solidFill>
                  <a:srgbClr val="3A1BF7"/>
                </a:solidFill>
              </a:rPr>
              <a:t>mineral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combination of minerals </a:t>
            </a:r>
            <a:r>
              <a:rPr lang="en-US" sz="2400" b="1" dirty="0">
                <a:solidFill>
                  <a:srgbClr val="C00000"/>
                </a:solidFill>
              </a:rPr>
              <a:t>from which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 useful substance, such as a </a:t>
            </a:r>
            <a:r>
              <a:rPr lang="en-US" sz="2400" b="1" dirty="0">
                <a:solidFill>
                  <a:srgbClr val="EF23D7"/>
                </a:solidFill>
              </a:rPr>
              <a:t>metal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00B050"/>
                </a:solidFill>
              </a:rPr>
              <a:t>can be extracted and used to manufacture a useful product</a:t>
            </a:r>
            <a:r>
              <a:rPr lang="en-US" sz="2400" b="1" dirty="0">
                <a:solidFill>
                  <a:srgbClr val="0070C0"/>
                </a:solidFill>
              </a:rPr>
              <a:t>. Ex - gold ore, iron ore etc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Based </a:t>
            </a:r>
            <a:r>
              <a:rPr lang="en-US" sz="2400" b="1" dirty="0">
                <a:solidFill>
                  <a:srgbClr val="0070C0"/>
                </a:solidFill>
              </a:rPr>
              <a:t>on their </a:t>
            </a:r>
            <a:r>
              <a:rPr lang="en-US" sz="2400" b="1" dirty="0">
                <a:solidFill>
                  <a:srgbClr val="C00000"/>
                </a:solidFill>
              </a:rPr>
              <a:t>properties</a:t>
            </a:r>
            <a:r>
              <a:rPr lang="en-US" sz="2400" b="1" dirty="0">
                <a:solidFill>
                  <a:srgbClr val="0070C0"/>
                </a:solidFill>
              </a:rPr>
              <a:t>, minerals are basically of </a:t>
            </a:r>
            <a:r>
              <a:rPr lang="en-US" sz="2400" b="1" dirty="0">
                <a:solidFill>
                  <a:srgbClr val="FF0000"/>
                </a:solidFill>
              </a:rPr>
              <a:t>two types: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>
                <a:solidFill>
                  <a:srgbClr val="0070C0"/>
                </a:solidFill>
              </a:rPr>
              <a:t>i) </a:t>
            </a:r>
            <a:r>
              <a:rPr lang="en-US" sz="2400" b="1" dirty="0">
                <a:solidFill>
                  <a:srgbClr val="EF23D7"/>
                </a:solidFill>
              </a:rPr>
              <a:t>Non metallic minerals </a:t>
            </a:r>
            <a:r>
              <a:rPr lang="en-US" sz="2400" b="1" dirty="0">
                <a:solidFill>
                  <a:srgbClr val="0070C0"/>
                </a:solidFill>
              </a:rPr>
              <a:t>e.g. graphite, diamond, quartz, feldspar.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>
                <a:solidFill>
                  <a:srgbClr val="0070C0"/>
                </a:solidFill>
              </a:rPr>
              <a:t>ii) </a:t>
            </a:r>
            <a:r>
              <a:rPr lang="en-US" sz="2400" b="1" dirty="0">
                <a:solidFill>
                  <a:srgbClr val="EF23D7"/>
                </a:solidFill>
              </a:rPr>
              <a:t>Metallic minerals </a:t>
            </a:r>
            <a:r>
              <a:rPr lang="en-US" sz="2400" b="1" dirty="0">
                <a:solidFill>
                  <a:srgbClr val="0070C0"/>
                </a:solidFill>
              </a:rPr>
              <a:t>e.g. Bauxite, laterite, </a:t>
            </a:r>
            <a:r>
              <a:rPr lang="en-US" sz="2400" b="1" dirty="0" smtClean="0">
                <a:solidFill>
                  <a:srgbClr val="0070C0"/>
                </a:solidFill>
              </a:rPr>
              <a:t>hematite </a:t>
            </a:r>
            <a:r>
              <a:rPr lang="en-US" sz="2400" b="1" dirty="0">
                <a:solidFill>
                  <a:srgbClr val="0070C0"/>
                </a:solidFill>
              </a:rPr>
              <a:t>etc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8498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288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167251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136904" cy="5878532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v"/>
            </a:pPr>
            <a:r>
              <a:rPr lang="en-IN" sz="3200" b="1" dirty="0" smtClean="0">
                <a:solidFill>
                  <a:srgbClr val="FF0000"/>
                </a:solidFill>
              </a:rPr>
              <a:t>METALLIC MINERALS </a:t>
            </a:r>
          </a:p>
          <a:p>
            <a:pPr algn="just"/>
            <a:endParaRPr lang="en-IN" sz="1200" b="1" dirty="0">
              <a:solidFill>
                <a:srgbClr val="00B0F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Metallic </a:t>
            </a:r>
            <a:r>
              <a:rPr lang="en-IN" sz="2400" b="1" dirty="0">
                <a:solidFill>
                  <a:srgbClr val="EF23D7"/>
                </a:solidFill>
              </a:rPr>
              <a:t>minerals </a:t>
            </a:r>
            <a:r>
              <a:rPr lang="en-IN" sz="2400" b="1" dirty="0">
                <a:solidFill>
                  <a:srgbClr val="00B0F0"/>
                </a:solidFill>
              </a:rPr>
              <a:t>are extracted from mineral deposits and produced by </a:t>
            </a:r>
            <a:r>
              <a:rPr lang="en-IN" sz="2400" b="1" dirty="0">
                <a:solidFill>
                  <a:srgbClr val="BA3106"/>
                </a:solidFill>
              </a:rPr>
              <a:t>geological processes</a:t>
            </a:r>
            <a:r>
              <a:rPr lang="en-IN" sz="2400" b="1" dirty="0">
                <a:solidFill>
                  <a:srgbClr val="00B0F0"/>
                </a:solidFill>
              </a:rPr>
              <a:t>. </a:t>
            </a:r>
            <a:endParaRPr lang="en-IN" sz="2400" b="1" dirty="0" smtClean="0">
              <a:solidFill>
                <a:srgbClr val="00B0F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B0F0"/>
                </a:solidFill>
              </a:rPr>
              <a:t>Some </a:t>
            </a:r>
            <a:r>
              <a:rPr lang="en-IN" sz="2400" b="1" dirty="0">
                <a:solidFill>
                  <a:srgbClr val="00B0F0"/>
                </a:solidFill>
              </a:rPr>
              <a:t>metallic minerals contain valuable metals, such as </a:t>
            </a:r>
            <a:r>
              <a:rPr lang="en-IN" sz="2400" b="1" dirty="0">
                <a:solidFill>
                  <a:srgbClr val="3A1BF7"/>
                </a:solidFill>
              </a:rPr>
              <a:t>copper, gold, nickel, lead, zinc or platinum</a:t>
            </a:r>
            <a:r>
              <a:rPr lang="en-IN" sz="2400" b="1" dirty="0">
                <a:solidFill>
                  <a:srgbClr val="00B0F0"/>
                </a:solidFill>
              </a:rPr>
              <a:t>.</a:t>
            </a:r>
          </a:p>
          <a:p>
            <a:pPr algn="just"/>
            <a:endParaRPr lang="en-IN" sz="1200" b="1" dirty="0">
              <a:solidFill>
                <a:srgbClr val="00B0F0"/>
              </a:solidFill>
            </a:endParaRPr>
          </a:p>
          <a:p>
            <a:pPr marL="457200" indent="-457200" algn="ctr">
              <a:buFont typeface="Wingdings" pitchFamily="2" charset="2"/>
              <a:buChar char="v"/>
            </a:pPr>
            <a:r>
              <a:rPr lang="en-IN" sz="3200" b="1" dirty="0" smtClean="0">
                <a:solidFill>
                  <a:srgbClr val="FF0000"/>
                </a:solidFill>
              </a:rPr>
              <a:t>NON-METALLIC MINERALS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Non-metallic </a:t>
            </a:r>
            <a:r>
              <a:rPr lang="en-IN" sz="2400" b="1" dirty="0">
                <a:solidFill>
                  <a:srgbClr val="EF23D7"/>
                </a:solidFill>
              </a:rPr>
              <a:t>minerals </a:t>
            </a:r>
            <a:r>
              <a:rPr lang="en-IN" sz="2400" b="1" dirty="0">
                <a:solidFill>
                  <a:srgbClr val="00B0F0"/>
                </a:solidFill>
              </a:rPr>
              <a:t>are minerals that </a:t>
            </a:r>
            <a:r>
              <a:rPr lang="en-IN" sz="2400" b="1" dirty="0">
                <a:solidFill>
                  <a:srgbClr val="3A1BF7"/>
                </a:solidFill>
              </a:rPr>
              <a:t>do not contain metal. </a:t>
            </a:r>
            <a:endParaRPr lang="en-IN" sz="2400" b="1" dirty="0" smtClean="0">
              <a:solidFill>
                <a:srgbClr val="3A1BF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IN" sz="1200" b="1" dirty="0">
              <a:solidFill>
                <a:srgbClr val="00B0F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B0F0"/>
                </a:solidFill>
              </a:rPr>
              <a:t>Physically</a:t>
            </a:r>
            <a:r>
              <a:rPr lang="en-IN" sz="2400" b="1" dirty="0">
                <a:solidFill>
                  <a:srgbClr val="00B0F0"/>
                </a:solidFill>
              </a:rPr>
              <a:t>, they are very </a:t>
            </a:r>
            <a:r>
              <a:rPr lang="en-IN" sz="2400" b="1" dirty="0">
                <a:solidFill>
                  <a:srgbClr val="EF23D7"/>
                </a:solidFill>
              </a:rPr>
              <a:t>volatile</a:t>
            </a:r>
            <a:r>
              <a:rPr lang="en-IN" sz="2400" b="1" dirty="0">
                <a:solidFill>
                  <a:srgbClr val="00B0F0"/>
                </a:solidFill>
              </a:rPr>
              <a:t> and have </a:t>
            </a:r>
            <a:r>
              <a:rPr lang="en-IN" sz="2400" b="1" dirty="0">
                <a:solidFill>
                  <a:srgbClr val="EF23D7"/>
                </a:solidFill>
              </a:rPr>
              <a:t>low elasticity. </a:t>
            </a:r>
            <a:endParaRPr lang="en-IN" sz="2400" b="1" dirty="0" smtClean="0">
              <a:solidFill>
                <a:srgbClr val="EF23D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IN" sz="1200" b="1" dirty="0">
              <a:solidFill>
                <a:srgbClr val="EF23D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B0F0"/>
                </a:solidFill>
              </a:rPr>
              <a:t>Chemically</a:t>
            </a:r>
            <a:r>
              <a:rPr lang="en-IN" sz="2400" b="1" dirty="0">
                <a:solidFill>
                  <a:srgbClr val="00B0F0"/>
                </a:solidFill>
              </a:rPr>
              <a:t>, they have </a:t>
            </a:r>
            <a:r>
              <a:rPr lang="en-IN" sz="2400" b="1" dirty="0">
                <a:solidFill>
                  <a:srgbClr val="00B050"/>
                </a:solidFill>
              </a:rPr>
              <a:t>high ionization energy</a:t>
            </a:r>
            <a:r>
              <a:rPr lang="en-IN" sz="2400" b="1" dirty="0">
                <a:solidFill>
                  <a:srgbClr val="00B0F0"/>
                </a:solidFill>
              </a:rPr>
              <a:t>. </a:t>
            </a:r>
            <a:endParaRPr lang="en-IN" sz="2400" b="1" dirty="0" smtClean="0">
              <a:solidFill>
                <a:srgbClr val="00B0F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B0F0"/>
                </a:solidFill>
              </a:rPr>
              <a:t>Examples </a:t>
            </a:r>
            <a:r>
              <a:rPr lang="en-IN" sz="2400" b="1" dirty="0">
                <a:solidFill>
                  <a:srgbClr val="00B0F0"/>
                </a:solidFill>
              </a:rPr>
              <a:t>of </a:t>
            </a:r>
            <a:r>
              <a:rPr lang="en-IN" sz="2400" b="1" dirty="0" smtClean="0">
                <a:solidFill>
                  <a:srgbClr val="00B0F0"/>
                </a:solidFill>
              </a:rPr>
              <a:t>non-metallic </a:t>
            </a:r>
            <a:r>
              <a:rPr lang="en-IN" sz="2400" b="1" dirty="0">
                <a:solidFill>
                  <a:srgbClr val="00B0F0"/>
                </a:solidFill>
              </a:rPr>
              <a:t>minerals include </a:t>
            </a:r>
            <a:r>
              <a:rPr lang="en-IN" sz="2400" b="1" dirty="0" smtClean="0">
                <a:solidFill>
                  <a:srgbClr val="3A1BF7"/>
                </a:solidFill>
              </a:rPr>
              <a:t>sulphur</a:t>
            </a:r>
            <a:r>
              <a:rPr lang="en-IN" sz="2400" b="1" dirty="0">
                <a:solidFill>
                  <a:srgbClr val="3A1BF7"/>
                </a:solidFill>
              </a:rPr>
              <a:t>, phosphorus, iodine, carbon, selenium, limestone, dolomite, gemstones, clay and mica</a:t>
            </a:r>
            <a:r>
              <a:rPr lang="en-IN" sz="2400" b="1" dirty="0" smtClean="0">
                <a:solidFill>
                  <a:srgbClr val="3A1BF7"/>
                </a:solidFill>
              </a:rPr>
              <a:t>.</a:t>
            </a:r>
            <a:endParaRPr lang="en-US" sz="24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78947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0784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556318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6" y="620688"/>
            <a:ext cx="805847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20447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04664"/>
            <a:ext cx="8424936" cy="6186309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ASSOCIATED PROBLEMS, USE AND EXPLOITATION</a:t>
            </a:r>
          </a:p>
          <a:p>
            <a:pPr algn="just"/>
            <a:endParaRPr lang="en-US" sz="32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Environmental </a:t>
            </a:r>
            <a:r>
              <a:rPr lang="en-US" sz="2400" b="1" dirty="0">
                <a:solidFill>
                  <a:srgbClr val="3A1BF7"/>
                </a:solidFill>
              </a:rPr>
              <a:t>effects </a:t>
            </a:r>
            <a:r>
              <a:rPr lang="en-US" sz="2400" b="1" dirty="0">
                <a:solidFill>
                  <a:srgbClr val="00B0F0"/>
                </a:solidFill>
              </a:rPr>
              <a:t>of extracting and using minerals</a:t>
            </a:r>
            <a:r>
              <a:rPr lang="en-US" sz="2400" b="1" dirty="0" smtClean="0">
                <a:solidFill>
                  <a:srgbClr val="00B0F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F0"/>
                </a:solidFill>
              </a:rPr>
              <a:t>Conservation </a:t>
            </a:r>
            <a:r>
              <a:rPr lang="en-US" sz="2400" b="1" dirty="0" smtClean="0">
                <a:solidFill>
                  <a:srgbClr val="EF23D7"/>
                </a:solidFill>
              </a:rPr>
              <a:t>Strong dependence of industry and agriculture </a:t>
            </a:r>
            <a:r>
              <a:rPr lang="en-US" sz="2400" b="1" dirty="0" smtClean="0">
                <a:solidFill>
                  <a:srgbClr val="00B0F0"/>
                </a:solidFill>
              </a:rPr>
              <a:t>upon mineral deposits and the substances manufactured from them e.g. metallurgical industries, cement industries , pharmaceutical industries. Fertilizers, pesticides, etc.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</a:rPr>
              <a:t>The </a:t>
            </a:r>
            <a:r>
              <a:rPr lang="en-US" sz="2400" b="1" dirty="0">
                <a:solidFill>
                  <a:srgbClr val="EF23D7"/>
                </a:solidFill>
              </a:rPr>
              <a:t>total volume </a:t>
            </a:r>
            <a:r>
              <a:rPr lang="en-US" sz="2400" b="1" dirty="0">
                <a:solidFill>
                  <a:srgbClr val="00B0F0"/>
                </a:solidFill>
              </a:rPr>
              <a:t>of workable </a:t>
            </a:r>
            <a:r>
              <a:rPr lang="en-US" sz="2400" b="1" dirty="0">
                <a:solidFill>
                  <a:srgbClr val="EF23D7"/>
                </a:solidFill>
              </a:rPr>
              <a:t>mineral deposits </a:t>
            </a:r>
            <a:r>
              <a:rPr lang="en-US" sz="2400" b="1" dirty="0">
                <a:solidFill>
                  <a:srgbClr val="00B0F0"/>
                </a:solidFill>
              </a:rPr>
              <a:t>is an insignificant fraction i.e. </a:t>
            </a:r>
            <a:r>
              <a:rPr lang="en-US" sz="2400" b="1" dirty="0">
                <a:solidFill>
                  <a:srgbClr val="EF23D7"/>
                </a:solidFill>
              </a:rPr>
              <a:t>1%</a:t>
            </a:r>
            <a:r>
              <a:rPr lang="en-US" sz="2400" b="1" dirty="0">
                <a:solidFill>
                  <a:srgbClr val="00B0F0"/>
                </a:solidFill>
              </a:rPr>
              <a:t> of the earth’s crust.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Recycling </a:t>
            </a:r>
            <a:r>
              <a:rPr lang="en-US" sz="2400" b="1" dirty="0">
                <a:solidFill>
                  <a:srgbClr val="3A1BF7"/>
                </a:solidFill>
              </a:rPr>
              <a:t>of metals</a:t>
            </a:r>
            <a:r>
              <a:rPr lang="en-US" sz="2400" b="1" dirty="0">
                <a:solidFill>
                  <a:srgbClr val="00B0F0"/>
                </a:solidFill>
              </a:rPr>
              <a:t> using </a:t>
            </a:r>
            <a:r>
              <a:rPr lang="en-US" sz="2400" b="1" dirty="0">
                <a:solidFill>
                  <a:srgbClr val="3A1BF7"/>
                </a:solidFill>
              </a:rPr>
              <a:t>scrap metals </a:t>
            </a:r>
            <a:r>
              <a:rPr lang="en-US" sz="2400" b="1" dirty="0">
                <a:solidFill>
                  <a:srgbClr val="00B0F0"/>
                </a:solidFill>
              </a:rPr>
              <a:t>and other substitutes are steps in conserving our mineral resources for the future.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Improved </a:t>
            </a:r>
            <a:r>
              <a:rPr lang="en-US" sz="2400" b="1" dirty="0">
                <a:solidFill>
                  <a:srgbClr val="3A1BF7"/>
                </a:solidFill>
              </a:rPr>
              <a:t>technologies </a:t>
            </a:r>
            <a:r>
              <a:rPr lang="en-US" sz="2400" b="1" dirty="0">
                <a:solidFill>
                  <a:srgbClr val="00B0F0"/>
                </a:solidFill>
              </a:rPr>
              <a:t>need to be constantly </a:t>
            </a:r>
            <a:r>
              <a:rPr lang="en-US" sz="2400" b="1" dirty="0" smtClean="0">
                <a:solidFill>
                  <a:srgbClr val="00B0F0"/>
                </a:solidFill>
              </a:rPr>
              <a:t>evolved.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0258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06052"/>
            <a:ext cx="8352928" cy="6463308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USES AND EXPLOITATION OF MINERALS</a:t>
            </a:r>
          </a:p>
          <a:p>
            <a:pPr algn="just"/>
            <a:endParaRPr lang="en-US" dirty="0" smtClean="0"/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1</a:t>
            </a:r>
            <a:r>
              <a:rPr lang="en-US" sz="2400" b="1" dirty="0">
                <a:solidFill>
                  <a:srgbClr val="3A1BF7"/>
                </a:solidFill>
              </a:rPr>
              <a:t>. </a:t>
            </a:r>
            <a:r>
              <a:rPr lang="en-US" sz="2400" b="1" dirty="0" smtClean="0">
                <a:solidFill>
                  <a:srgbClr val="3A1BF7"/>
                </a:solidFill>
              </a:rPr>
              <a:t>Development </a:t>
            </a:r>
            <a:r>
              <a:rPr lang="en-US" sz="2400" b="1" dirty="0">
                <a:solidFill>
                  <a:srgbClr val="3A1BF7"/>
                </a:solidFill>
              </a:rPr>
              <a:t>of industrial plants and </a:t>
            </a:r>
            <a:r>
              <a:rPr lang="en-US" sz="2400" b="1" dirty="0" smtClean="0">
                <a:solidFill>
                  <a:srgbClr val="3A1BF7"/>
                </a:solidFill>
              </a:rPr>
              <a:t>machinery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- Fe, Al &amp; Cu</a:t>
            </a:r>
          </a:p>
          <a:p>
            <a:pPr algn="just"/>
            <a:endParaRPr lang="en-US" sz="1200" b="1" dirty="0" smtClean="0">
              <a:solidFill>
                <a:srgbClr val="C0000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2</a:t>
            </a:r>
            <a:r>
              <a:rPr lang="en-US" sz="2400" b="1" dirty="0">
                <a:solidFill>
                  <a:srgbClr val="C00000"/>
                </a:solidFill>
              </a:rPr>
              <a:t>. </a:t>
            </a:r>
            <a:r>
              <a:rPr lang="en-US" sz="2400" b="1" dirty="0">
                <a:solidFill>
                  <a:srgbClr val="BA3106"/>
                </a:solidFill>
              </a:rPr>
              <a:t>Construction work </a:t>
            </a:r>
            <a:r>
              <a:rPr lang="en-US" sz="2400" b="1" dirty="0">
                <a:solidFill>
                  <a:srgbClr val="00B0F0"/>
                </a:solidFill>
              </a:rPr>
              <a:t>– </a:t>
            </a:r>
            <a:r>
              <a:rPr lang="en-US" sz="2400" b="1" dirty="0" smtClean="0">
                <a:solidFill>
                  <a:srgbClr val="00B0F0"/>
                </a:solidFill>
              </a:rPr>
              <a:t>Iron(Fe), Aluminum (Al) &amp; Nickel (Ni)</a:t>
            </a:r>
            <a:endParaRPr lang="en-US" sz="2400" b="1" dirty="0">
              <a:solidFill>
                <a:srgbClr val="00B0F0"/>
              </a:solidFill>
            </a:endParaRPr>
          </a:p>
          <a:p>
            <a:pPr algn="just"/>
            <a:endParaRPr lang="en-US" sz="12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3</a:t>
            </a:r>
            <a:r>
              <a:rPr lang="en-US" sz="2400" b="1" dirty="0">
                <a:solidFill>
                  <a:srgbClr val="EF23D7"/>
                </a:solidFill>
              </a:rPr>
              <a:t>. Generation of energy </a:t>
            </a:r>
            <a:r>
              <a:rPr lang="en-US" sz="2400" b="1" dirty="0">
                <a:solidFill>
                  <a:srgbClr val="00B0F0"/>
                </a:solidFill>
              </a:rPr>
              <a:t>- coal, lignite, uranium</a:t>
            </a:r>
          </a:p>
          <a:p>
            <a:pPr algn="just"/>
            <a:endParaRPr lang="en-US" sz="1200" b="1" dirty="0" smtClean="0">
              <a:solidFill>
                <a:srgbClr val="00B05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B050"/>
                </a:solidFill>
              </a:rPr>
              <a:t>4</a:t>
            </a:r>
            <a:r>
              <a:rPr lang="en-US" sz="2400" b="1" dirty="0">
                <a:solidFill>
                  <a:srgbClr val="00B050"/>
                </a:solidFill>
              </a:rPr>
              <a:t>. Designing defense </a:t>
            </a:r>
            <a:r>
              <a:rPr lang="en-US" sz="2400" b="1" dirty="0" smtClean="0">
                <a:solidFill>
                  <a:srgbClr val="00B050"/>
                </a:solidFill>
              </a:rPr>
              <a:t>equipment's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like weapons and ornaments</a:t>
            </a:r>
          </a:p>
          <a:p>
            <a:pPr algn="just"/>
            <a:endParaRPr lang="en-US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. Agricultural purposes </a:t>
            </a:r>
            <a:r>
              <a:rPr lang="en-US" sz="2400" b="1" dirty="0">
                <a:solidFill>
                  <a:srgbClr val="00B0F0"/>
                </a:solidFill>
              </a:rPr>
              <a:t>– fertilizers and fungicides </a:t>
            </a:r>
            <a:r>
              <a:rPr lang="en-US" sz="2400" b="1" dirty="0" smtClean="0">
                <a:solidFill>
                  <a:srgbClr val="00B0F0"/>
                </a:solidFill>
              </a:rPr>
              <a:t>– i.e. </a:t>
            </a:r>
            <a:r>
              <a:rPr lang="en-US" sz="2400" b="1" dirty="0" err="1" smtClean="0">
                <a:solidFill>
                  <a:srgbClr val="3A1BF7"/>
                </a:solidFill>
              </a:rPr>
              <a:t>Zineb</a:t>
            </a:r>
            <a:r>
              <a:rPr lang="en-US" sz="2400" b="1" dirty="0" smtClean="0">
                <a:solidFill>
                  <a:srgbClr val="00B0F0"/>
                </a:solidFill>
              </a:rPr>
              <a:t> -containing Zinc(Zn) &amp; </a:t>
            </a:r>
            <a:r>
              <a:rPr lang="en-US" sz="2400" b="1" dirty="0" err="1" smtClean="0">
                <a:solidFill>
                  <a:srgbClr val="3A1BF7"/>
                </a:solidFill>
              </a:rPr>
              <a:t>Maneb</a:t>
            </a:r>
            <a:r>
              <a:rPr lang="en-US" sz="2400" b="1" dirty="0" smtClean="0">
                <a:solidFill>
                  <a:srgbClr val="00B0F0"/>
                </a:solidFill>
              </a:rPr>
              <a:t> - containing Manganese (</a:t>
            </a:r>
            <a:r>
              <a:rPr lang="en-US" sz="2400" b="1" dirty="0" err="1" smtClean="0">
                <a:solidFill>
                  <a:srgbClr val="00B0F0"/>
                </a:solidFill>
              </a:rPr>
              <a:t>Mn</a:t>
            </a:r>
            <a:r>
              <a:rPr lang="en-US" sz="2400" b="1" dirty="0" smtClean="0">
                <a:solidFill>
                  <a:srgbClr val="00B0F0"/>
                </a:solidFill>
              </a:rPr>
              <a:t>)</a:t>
            </a:r>
            <a:endParaRPr lang="en-US" sz="2400" b="1" dirty="0">
              <a:solidFill>
                <a:srgbClr val="00B0F0"/>
              </a:solidFill>
            </a:endParaRPr>
          </a:p>
          <a:p>
            <a:pPr algn="just"/>
            <a:endParaRPr lang="en-US" sz="12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6</a:t>
            </a:r>
            <a:r>
              <a:rPr lang="en-US" sz="2400" b="1" dirty="0">
                <a:solidFill>
                  <a:srgbClr val="EF23D7"/>
                </a:solidFill>
              </a:rPr>
              <a:t>. Jewellery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</a:rPr>
              <a:t>– Gold (Au), Silver (Ag), Diamond (C) &amp; Platinum (</a:t>
            </a:r>
            <a:r>
              <a:rPr lang="en-US" sz="2400" b="1" dirty="0" err="1" smtClean="0">
                <a:solidFill>
                  <a:srgbClr val="00B0F0"/>
                </a:solidFill>
              </a:rPr>
              <a:t>Pt</a:t>
            </a:r>
            <a:r>
              <a:rPr lang="en-US" sz="2400" b="1" dirty="0" smtClean="0">
                <a:solidFill>
                  <a:srgbClr val="00B0F0"/>
                </a:solidFill>
              </a:rPr>
              <a:t>)</a:t>
            </a:r>
            <a:endParaRPr lang="en-US" sz="2400" b="1" dirty="0">
              <a:solidFill>
                <a:srgbClr val="00B0F0"/>
              </a:solidFill>
            </a:endParaRPr>
          </a:p>
          <a:p>
            <a:pPr algn="just"/>
            <a:endParaRPr lang="en-US" sz="1200" b="1" dirty="0" smtClean="0">
              <a:solidFill>
                <a:srgbClr val="00B0F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B0F0"/>
                </a:solidFill>
              </a:rPr>
              <a:t>7</a:t>
            </a:r>
            <a:r>
              <a:rPr lang="en-US" sz="2400" b="1" dirty="0">
                <a:solidFill>
                  <a:srgbClr val="00B0F0"/>
                </a:solidFill>
              </a:rPr>
              <a:t>. </a:t>
            </a:r>
            <a:r>
              <a:rPr lang="en-US" sz="2400" b="1" dirty="0">
                <a:solidFill>
                  <a:srgbClr val="00B050"/>
                </a:solidFill>
              </a:rPr>
              <a:t>Making alloys </a:t>
            </a:r>
            <a:r>
              <a:rPr lang="en-US" sz="2400" b="1" dirty="0">
                <a:solidFill>
                  <a:srgbClr val="00B0F0"/>
                </a:solidFill>
              </a:rPr>
              <a:t>for various </a:t>
            </a:r>
            <a:r>
              <a:rPr lang="en-US" sz="2400" b="1" dirty="0" smtClean="0">
                <a:solidFill>
                  <a:srgbClr val="00B0F0"/>
                </a:solidFill>
              </a:rPr>
              <a:t>purposes – Steel, Bronze, Brass</a:t>
            </a:r>
            <a:endParaRPr lang="en-US" sz="2400" b="1" dirty="0">
              <a:solidFill>
                <a:srgbClr val="00B0F0"/>
              </a:solidFill>
            </a:endParaRPr>
          </a:p>
          <a:p>
            <a:pPr algn="just"/>
            <a:endParaRPr lang="en-US" sz="1200" b="1" dirty="0" smtClean="0">
              <a:solidFill>
                <a:srgbClr val="C0000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8</a:t>
            </a:r>
            <a:r>
              <a:rPr lang="en-US" sz="2400" b="1" dirty="0">
                <a:solidFill>
                  <a:srgbClr val="C00000"/>
                </a:solidFill>
              </a:rPr>
              <a:t>. Communication purposes</a:t>
            </a:r>
            <a:r>
              <a:rPr lang="en-US" sz="2400" b="1" dirty="0">
                <a:solidFill>
                  <a:srgbClr val="00B0F0"/>
                </a:solidFill>
              </a:rPr>
              <a:t> – telephone, wires, cables and electronic devices</a:t>
            </a:r>
          </a:p>
          <a:p>
            <a:pPr algn="just"/>
            <a:endParaRPr lang="en-US" sz="1200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9</a:t>
            </a:r>
            <a:r>
              <a:rPr lang="en-US" sz="2400" b="1" dirty="0">
                <a:solidFill>
                  <a:srgbClr val="3A1BF7"/>
                </a:solidFill>
              </a:rPr>
              <a:t>. Medicinal </a:t>
            </a:r>
            <a:r>
              <a:rPr lang="en-US" sz="2400" b="1" dirty="0" smtClean="0">
                <a:solidFill>
                  <a:srgbClr val="3A1BF7"/>
                </a:solidFill>
              </a:rPr>
              <a:t>purposes -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>
                <a:solidFill>
                  <a:srgbClr val="00B0F0"/>
                </a:solidFill>
              </a:rPr>
              <a:t>particularly in ayurvedic </a:t>
            </a:r>
            <a:r>
              <a:rPr lang="en-US" sz="2400" b="1" dirty="0" smtClean="0">
                <a:solidFill>
                  <a:srgbClr val="00B0F0"/>
                </a:solidFill>
              </a:rPr>
              <a:t>system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41005308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rk\Desktop\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0" y="404664"/>
            <a:ext cx="8034207" cy="6073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885888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k\Desktop\t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1" y="620688"/>
            <a:ext cx="8118737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612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428604"/>
            <a:ext cx="8286808" cy="59400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3600" b="1" dirty="0" smtClean="0">
                <a:solidFill>
                  <a:srgbClr val="FF0000"/>
                </a:solidFill>
              </a:rPr>
              <a:t>RESOURCES</a:t>
            </a:r>
            <a:r>
              <a:rPr lang="en-IN" sz="3600" b="1" dirty="0" smtClean="0">
                <a:solidFill>
                  <a:srgbClr val="0070C0"/>
                </a:solidFill>
              </a:rPr>
              <a:t> </a:t>
            </a:r>
            <a:r>
              <a:rPr lang="en-IN" sz="3600" b="1" dirty="0" smtClean="0">
                <a:solidFill>
                  <a:srgbClr val="FF0000"/>
                </a:solidFill>
              </a:rPr>
              <a:t>:</a:t>
            </a:r>
            <a:r>
              <a:rPr lang="en-IN" sz="2400" b="1" dirty="0" smtClean="0">
                <a:solidFill>
                  <a:srgbClr val="0070C0"/>
                </a:solidFill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A </a:t>
            </a:r>
            <a:r>
              <a:rPr lang="en-IN" sz="2400" b="1" dirty="0" smtClean="0">
                <a:solidFill>
                  <a:srgbClr val="EF23D7"/>
                </a:solidFill>
              </a:rPr>
              <a:t>RESOURCE</a:t>
            </a:r>
            <a:r>
              <a:rPr lang="en-IN" sz="2400" b="1" dirty="0" smtClean="0">
                <a:solidFill>
                  <a:srgbClr val="0070C0"/>
                </a:solidFill>
              </a:rPr>
              <a:t> can be any thing, which is </a:t>
            </a:r>
            <a:r>
              <a:rPr lang="en-IN" sz="2400" b="1" dirty="0" smtClean="0">
                <a:solidFill>
                  <a:srgbClr val="3A1BF7"/>
                </a:solidFill>
              </a:rPr>
              <a:t>useful</a:t>
            </a:r>
            <a:r>
              <a:rPr lang="en-IN" sz="2400" b="1" dirty="0" smtClean="0">
                <a:solidFill>
                  <a:srgbClr val="0070C0"/>
                </a:solidFill>
              </a:rPr>
              <a:t> man, </a:t>
            </a:r>
            <a:r>
              <a:rPr lang="en-IN" sz="2400" b="1" dirty="0" smtClean="0">
                <a:solidFill>
                  <a:srgbClr val="FF0000"/>
                </a:solidFill>
              </a:rPr>
              <a:t>or</a:t>
            </a:r>
            <a:r>
              <a:rPr lang="en-IN" sz="2400" b="1" dirty="0" smtClean="0">
                <a:solidFill>
                  <a:srgbClr val="0070C0"/>
                </a:solidFill>
              </a:rPr>
              <a:t> can be transformed into a </a:t>
            </a:r>
            <a:r>
              <a:rPr lang="en-IN" sz="2400" b="1" dirty="0" smtClean="0">
                <a:solidFill>
                  <a:srgbClr val="3A1BF7"/>
                </a:solidFill>
              </a:rPr>
              <a:t>useful</a:t>
            </a:r>
            <a:r>
              <a:rPr lang="en-IN" sz="2400" b="1" dirty="0" smtClean="0">
                <a:solidFill>
                  <a:srgbClr val="0070C0"/>
                </a:solidFill>
              </a:rPr>
              <a:t> product </a:t>
            </a:r>
            <a:r>
              <a:rPr lang="en-IN" sz="2400" b="1" dirty="0" smtClean="0">
                <a:solidFill>
                  <a:srgbClr val="FF0000"/>
                </a:solidFill>
              </a:rPr>
              <a:t>or</a:t>
            </a:r>
            <a:r>
              <a:rPr lang="en-IN" sz="2400" b="1" dirty="0" smtClean="0">
                <a:solidFill>
                  <a:srgbClr val="0070C0"/>
                </a:solidFill>
              </a:rPr>
              <a:t> can be used to produce a </a:t>
            </a:r>
            <a:r>
              <a:rPr lang="en-IN" sz="2400" b="1" dirty="0" smtClean="0">
                <a:solidFill>
                  <a:srgbClr val="3A1BF7"/>
                </a:solidFill>
              </a:rPr>
              <a:t>useful</a:t>
            </a:r>
            <a:r>
              <a:rPr lang="en-IN" sz="2400" b="1" dirty="0" smtClean="0">
                <a:solidFill>
                  <a:srgbClr val="0070C0"/>
                </a:solidFill>
              </a:rPr>
              <a:t> thing, e.g. coal, fossil fuels, water, air etc.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IN" sz="3200" b="1" dirty="0" smtClean="0">
                <a:solidFill>
                  <a:srgbClr val="C00000"/>
                </a:solidFill>
              </a:rPr>
              <a:t>TYPES OF RESOURCES</a:t>
            </a:r>
            <a:endParaRPr lang="en-IN" sz="2400" b="1" dirty="0" smtClean="0">
              <a:solidFill>
                <a:srgbClr val="C00000"/>
              </a:solidFill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en-IN" sz="2400" b="1" dirty="0" smtClean="0">
                <a:solidFill>
                  <a:srgbClr val="0070C0"/>
                </a:solidFill>
              </a:rPr>
              <a:t>Natural Resources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n-IN" sz="2400" b="1" dirty="0" smtClean="0">
                <a:solidFill>
                  <a:srgbClr val="0070C0"/>
                </a:solidFill>
              </a:rPr>
              <a:t>Human Resources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n-IN" sz="2400" b="1" dirty="0" smtClean="0">
                <a:solidFill>
                  <a:srgbClr val="0070C0"/>
                </a:solidFill>
              </a:rPr>
              <a:t>Man-made Resources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 NATURAL RESOURCES 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Exists without actions of humankind in the form of matter/ energy which is available in the earth and get used by living thing. </a:t>
            </a:r>
            <a:r>
              <a:rPr lang="en-IN" sz="2400" b="1" dirty="0" smtClean="0">
                <a:solidFill>
                  <a:srgbClr val="FF0000"/>
                </a:solidFill>
              </a:rPr>
              <a:t>Or</a:t>
            </a: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 smtClean="0">
                <a:solidFill>
                  <a:srgbClr val="3A1BF7"/>
                </a:solidFill>
              </a:rPr>
              <a:t>exist as a separate entity such as fresh water, air and as well as a living organism such as a fish. </a:t>
            </a:r>
            <a:r>
              <a:rPr lang="en-IN" sz="2400" b="1" dirty="0" smtClean="0">
                <a:solidFill>
                  <a:srgbClr val="FF0000"/>
                </a:solidFill>
              </a:rPr>
              <a:t>Or</a:t>
            </a:r>
            <a:r>
              <a:rPr lang="en-IN" sz="2400" b="1" dirty="0" smtClean="0">
                <a:solidFill>
                  <a:srgbClr val="0070C0"/>
                </a:solidFill>
              </a:rPr>
              <a:t> it may exist in an alternate form that must be processed to obtain the resource such as metal ores, petroleum, and most forms of energy.</a:t>
            </a:r>
            <a:endParaRPr lang="en-IN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1459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47729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776864" cy="6093976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MINING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Extraction of minerals from earth’s interior is called </a:t>
            </a:r>
            <a:r>
              <a:rPr lang="en-US" sz="2400" b="1" dirty="0" smtClean="0">
                <a:solidFill>
                  <a:srgbClr val="EF23D7"/>
                </a:solidFill>
              </a:rPr>
              <a:t>MINING.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Mining operation done in </a:t>
            </a:r>
            <a:r>
              <a:rPr lang="en-US" sz="2400" b="1" dirty="0" smtClean="0">
                <a:solidFill>
                  <a:srgbClr val="FF0000"/>
                </a:solidFill>
              </a:rPr>
              <a:t>Four stages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3A1BF7"/>
                </a:solidFill>
              </a:rPr>
              <a:t>Prospecting : </a:t>
            </a:r>
            <a:r>
              <a:rPr lang="en-US" sz="2400" b="1" dirty="0" smtClean="0">
                <a:solidFill>
                  <a:srgbClr val="0070C0"/>
                </a:solidFill>
              </a:rPr>
              <a:t>Searching for minerals.</a:t>
            </a:r>
          </a:p>
          <a:p>
            <a:pPr algn="just"/>
            <a:endParaRPr lang="en-US" sz="2400" b="1" dirty="0">
              <a:solidFill>
                <a:srgbClr val="3A1BF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2) Exploration : </a:t>
            </a:r>
            <a:r>
              <a:rPr lang="en-US" sz="2400" b="1" dirty="0" smtClean="0">
                <a:solidFill>
                  <a:srgbClr val="0070C0"/>
                </a:solidFill>
              </a:rPr>
              <a:t>Assessing the size, shape , location and the economic value of the deposit.</a:t>
            </a:r>
          </a:p>
          <a:p>
            <a:pPr marL="342900" indent="-342900" algn="just">
              <a:buFont typeface="+mj-lt"/>
              <a:buAutoNum type="arabicParenR"/>
            </a:pPr>
            <a:endParaRPr lang="en-US" sz="2400" b="1" dirty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3) Development : </a:t>
            </a:r>
            <a:r>
              <a:rPr lang="en-US" sz="2400" b="1" dirty="0" smtClean="0">
                <a:solidFill>
                  <a:srgbClr val="0070C0"/>
                </a:solidFill>
              </a:rPr>
              <a:t>Work of preparing the access to the deposit so that the minerals can be extracted.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4) Exploitation : </a:t>
            </a:r>
            <a:r>
              <a:rPr lang="en-US" sz="2400" b="1" dirty="0" smtClean="0">
                <a:solidFill>
                  <a:srgbClr val="0070C0"/>
                </a:solidFill>
              </a:rPr>
              <a:t>Extracting the minerals from the mines.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30452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51693"/>
            <a:ext cx="8640960" cy="5878532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ENVIRONMENTAL DAMAGES CAUSED BY MINING ACTIVITIES</a:t>
            </a:r>
          </a:p>
          <a:p>
            <a:pPr algn="just"/>
            <a:endParaRPr lang="en-US" sz="12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EF23D7"/>
                </a:solidFill>
              </a:rPr>
              <a:t>1</a:t>
            </a:r>
            <a:r>
              <a:rPr lang="en-US" sz="2800" b="1" dirty="0">
                <a:solidFill>
                  <a:srgbClr val="EF23D7"/>
                </a:solidFill>
              </a:rPr>
              <a:t>. </a:t>
            </a:r>
            <a:r>
              <a:rPr lang="en-US" sz="2800" b="1" dirty="0" err="1">
                <a:solidFill>
                  <a:srgbClr val="EF23D7"/>
                </a:solidFill>
              </a:rPr>
              <a:t>Devegetation</a:t>
            </a:r>
            <a:r>
              <a:rPr lang="en-US" sz="2800" b="1" dirty="0">
                <a:solidFill>
                  <a:srgbClr val="EF23D7"/>
                </a:solidFill>
              </a:rPr>
              <a:t>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Topsoil </a:t>
            </a:r>
            <a:r>
              <a:rPr lang="en-US" sz="2400" b="1" dirty="0">
                <a:solidFill>
                  <a:srgbClr val="3A1BF7"/>
                </a:solidFill>
              </a:rPr>
              <a:t>and vegetation get </a:t>
            </a:r>
            <a:r>
              <a:rPr lang="en-US" sz="2400" b="1" dirty="0" smtClean="0">
                <a:solidFill>
                  <a:srgbClr val="3A1BF7"/>
                </a:solidFill>
              </a:rPr>
              <a:t>removed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Deforestation </a:t>
            </a:r>
            <a:r>
              <a:rPr lang="en-US" sz="2400" b="1" dirty="0">
                <a:solidFill>
                  <a:srgbClr val="C00000"/>
                </a:solidFill>
              </a:rPr>
              <a:t>leads to several ecological </a:t>
            </a:r>
            <a:r>
              <a:rPr lang="en-US" sz="2400" b="1" dirty="0" smtClean="0">
                <a:solidFill>
                  <a:srgbClr val="C00000"/>
                </a:solidFill>
              </a:rPr>
              <a:t>losses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50"/>
                </a:solidFill>
              </a:rPr>
              <a:t>Land </a:t>
            </a:r>
            <a:r>
              <a:rPr lang="en-US" sz="2400" b="1" dirty="0">
                <a:solidFill>
                  <a:srgbClr val="00B050"/>
                </a:solidFill>
              </a:rPr>
              <a:t>scape gets badly </a:t>
            </a:r>
            <a:r>
              <a:rPr lang="en-US" sz="2400" b="1" dirty="0" smtClean="0">
                <a:solidFill>
                  <a:srgbClr val="00B050"/>
                </a:solidFill>
              </a:rPr>
              <a:t>affected</a:t>
            </a: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2</a:t>
            </a:r>
            <a:r>
              <a:rPr lang="en-US" sz="2400" b="1" dirty="0">
                <a:solidFill>
                  <a:srgbClr val="EF23D7"/>
                </a:solidFill>
              </a:rPr>
              <a:t>. Ground water contamination: </a:t>
            </a:r>
            <a:r>
              <a:rPr lang="en-US" sz="2400" b="1" dirty="0">
                <a:solidFill>
                  <a:srgbClr val="00B0F0"/>
                </a:solidFill>
              </a:rPr>
              <a:t>Mining pollutes </a:t>
            </a:r>
            <a:r>
              <a:rPr lang="en-US" sz="2400" b="1" dirty="0">
                <a:solidFill>
                  <a:srgbClr val="3A1BF7"/>
                </a:solidFill>
              </a:rPr>
              <a:t>ground water</a:t>
            </a:r>
            <a:r>
              <a:rPr lang="en-US" sz="2400" b="1" dirty="0">
                <a:solidFill>
                  <a:srgbClr val="00B0F0"/>
                </a:solidFill>
              </a:rPr>
              <a:t>; </a:t>
            </a:r>
            <a:r>
              <a:rPr lang="en-US" sz="2400" b="1" dirty="0" err="1">
                <a:solidFill>
                  <a:srgbClr val="00B0F0"/>
                </a:solidFill>
              </a:rPr>
              <a:t>sulphur</a:t>
            </a:r>
            <a:r>
              <a:rPr lang="en-US" sz="2400" b="1" dirty="0">
                <a:solidFill>
                  <a:srgbClr val="00B0F0"/>
                </a:solidFill>
              </a:rPr>
              <a:t> is converted into </a:t>
            </a:r>
            <a:r>
              <a:rPr lang="en-US" sz="2400" b="1" dirty="0" err="1">
                <a:solidFill>
                  <a:srgbClr val="00B0F0"/>
                </a:solidFill>
              </a:rPr>
              <a:t>sulphuric</a:t>
            </a:r>
            <a:r>
              <a:rPr lang="en-US" sz="2400" b="1" dirty="0">
                <a:solidFill>
                  <a:srgbClr val="00B0F0"/>
                </a:solidFill>
              </a:rPr>
              <a:t> acid which enters into the soil.</a:t>
            </a: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3</a:t>
            </a:r>
            <a:r>
              <a:rPr lang="en-US" sz="2400" b="1" dirty="0">
                <a:solidFill>
                  <a:srgbClr val="EF23D7"/>
                </a:solidFill>
              </a:rPr>
              <a:t>. Surface water pollution: </a:t>
            </a:r>
            <a:r>
              <a:rPr lang="en-US" sz="2400" b="1" dirty="0">
                <a:solidFill>
                  <a:srgbClr val="3A1BF7"/>
                </a:solidFill>
              </a:rPr>
              <a:t>Radioactive wastes </a:t>
            </a:r>
            <a:r>
              <a:rPr lang="en-US" sz="2400" b="1" dirty="0">
                <a:solidFill>
                  <a:srgbClr val="00B0F0"/>
                </a:solidFill>
              </a:rPr>
              <a:t>and other </a:t>
            </a:r>
            <a:r>
              <a:rPr lang="en-US" sz="2400" b="1" dirty="0">
                <a:solidFill>
                  <a:srgbClr val="3A1BF7"/>
                </a:solidFill>
              </a:rPr>
              <a:t>acidic impurities</a:t>
            </a:r>
            <a:r>
              <a:rPr lang="en-US" sz="2400" b="1" dirty="0">
                <a:solidFill>
                  <a:srgbClr val="00B0F0"/>
                </a:solidFill>
              </a:rPr>
              <a:t> affect the surface water, which kills many aquatic animals.</a:t>
            </a: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4</a:t>
            </a:r>
            <a:r>
              <a:rPr lang="en-US" sz="2400" b="1" dirty="0">
                <a:solidFill>
                  <a:srgbClr val="EF23D7"/>
                </a:solidFill>
              </a:rPr>
              <a:t>. Air pollution: </a:t>
            </a:r>
            <a:r>
              <a:rPr lang="en-US" sz="2400" b="1" dirty="0">
                <a:solidFill>
                  <a:srgbClr val="3A1BF7"/>
                </a:solidFill>
              </a:rPr>
              <a:t>Smelting</a:t>
            </a:r>
            <a:r>
              <a:rPr lang="en-US" sz="2400" b="1" dirty="0">
                <a:solidFill>
                  <a:srgbClr val="00B0F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roasting </a:t>
            </a:r>
            <a:r>
              <a:rPr lang="en-US" sz="2400" b="1" dirty="0">
                <a:solidFill>
                  <a:srgbClr val="00B0F0"/>
                </a:solidFill>
              </a:rPr>
              <a:t>are done to purify the metal which emits air pollutants and damage the nearby vegetation. It causes many </a:t>
            </a:r>
            <a:r>
              <a:rPr lang="en-US" sz="2400" b="1" dirty="0">
                <a:solidFill>
                  <a:srgbClr val="FF0000"/>
                </a:solidFill>
              </a:rPr>
              <a:t>health problems</a:t>
            </a:r>
            <a:r>
              <a:rPr lang="en-US" sz="2400" b="1" dirty="0">
                <a:solidFill>
                  <a:srgbClr val="00B0F0"/>
                </a:solidFill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EF23D7"/>
                </a:solidFill>
              </a:rPr>
              <a:t>5. Subsidence of land: </a:t>
            </a:r>
            <a:r>
              <a:rPr lang="en-US" sz="2400" b="1" dirty="0">
                <a:solidFill>
                  <a:srgbClr val="00B0F0"/>
                </a:solidFill>
              </a:rPr>
              <a:t>Mainly underground mining results in </a:t>
            </a:r>
            <a:r>
              <a:rPr lang="en-US" sz="2400" b="1" dirty="0">
                <a:solidFill>
                  <a:srgbClr val="3A1BF7"/>
                </a:solidFill>
              </a:rPr>
              <a:t>cracks in houses</a:t>
            </a:r>
            <a:r>
              <a:rPr lang="en-US" sz="2400" b="1" dirty="0">
                <a:solidFill>
                  <a:srgbClr val="00B0F0"/>
                </a:solidFill>
              </a:rPr>
              <a:t>, </a:t>
            </a:r>
            <a:r>
              <a:rPr lang="en-US" sz="2400" b="1" dirty="0">
                <a:solidFill>
                  <a:srgbClr val="BA3106"/>
                </a:solidFill>
              </a:rPr>
              <a:t>tilting of buildings </a:t>
            </a:r>
            <a:r>
              <a:rPr lang="en-US" sz="2400" b="1" dirty="0">
                <a:solidFill>
                  <a:srgbClr val="00B0F0"/>
                </a:solidFill>
              </a:rPr>
              <a:t>and </a:t>
            </a:r>
            <a:r>
              <a:rPr lang="en-US" sz="2400" b="1" dirty="0">
                <a:solidFill>
                  <a:srgbClr val="7030A0"/>
                </a:solidFill>
              </a:rPr>
              <a:t>bending of rail tracks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8597177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8208912" cy="5693866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EFFECTS OF OVER EXPLOITATION OF MINERALS </a:t>
            </a:r>
          </a:p>
          <a:p>
            <a:pPr algn="just"/>
            <a:endParaRPr lang="en-US" sz="2400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3A1BF7"/>
                </a:solidFill>
              </a:rPr>
              <a:t>1</a:t>
            </a:r>
            <a:r>
              <a:rPr lang="en-US" sz="2800" b="1" dirty="0">
                <a:solidFill>
                  <a:srgbClr val="3A1BF7"/>
                </a:solidFill>
              </a:rPr>
              <a:t>. Rapid depletion of mineral deposits </a:t>
            </a:r>
          </a:p>
          <a:p>
            <a:pPr algn="just"/>
            <a:r>
              <a:rPr lang="en-US" sz="2800" b="1" dirty="0">
                <a:solidFill>
                  <a:srgbClr val="BA3106"/>
                </a:solidFill>
              </a:rPr>
              <a:t>2. Wastage of upper soil layer and vegetation</a:t>
            </a:r>
          </a:p>
          <a:p>
            <a:pPr algn="just"/>
            <a:r>
              <a:rPr lang="en-US" sz="2800" b="1" dirty="0" smtClean="0">
                <a:solidFill>
                  <a:srgbClr val="3A1BF7"/>
                </a:solidFill>
              </a:rPr>
              <a:t>3</a:t>
            </a:r>
            <a:r>
              <a:rPr lang="en-US" sz="2800" b="1" dirty="0">
                <a:solidFill>
                  <a:srgbClr val="3A1BF7"/>
                </a:solidFill>
              </a:rPr>
              <a:t>. Environmental pollution </a:t>
            </a:r>
          </a:p>
          <a:p>
            <a:pPr algn="just"/>
            <a:r>
              <a:rPr lang="en-US" sz="2800" b="1" dirty="0">
                <a:solidFill>
                  <a:srgbClr val="BA3106"/>
                </a:solidFill>
              </a:rPr>
              <a:t>4. Needs heavy energy requirements. </a:t>
            </a:r>
            <a:endParaRPr lang="en-US" sz="2800" b="1" dirty="0" smtClean="0">
              <a:solidFill>
                <a:srgbClr val="BA3106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3A1BF7"/>
                </a:solidFill>
              </a:rPr>
              <a:t>5. Deforestation </a:t>
            </a:r>
            <a:r>
              <a:rPr lang="en-US" sz="2800" b="1" dirty="0">
                <a:solidFill>
                  <a:srgbClr val="3A1BF7"/>
                </a:solidFill>
              </a:rPr>
              <a:t>and desertification</a:t>
            </a:r>
          </a:p>
          <a:p>
            <a:r>
              <a:rPr lang="en-US" sz="2800" b="1" dirty="0" smtClean="0">
                <a:solidFill>
                  <a:srgbClr val="BA3106"/>
                </a:solidFill>
              </a:rPr>
              <a:t>6. Extinction </a:t>
            </a:r>
            <a:r>
              <a:rPr lang="en-US" sz="2800" b="1" dirty="0">
                <a:solidFill>
                  <a:srgbClr val="BA3106"/>
                </a:solidFill>
              </a:rPr>
              <a:t>of species</a:t>
            </a:r>
          </a:p>
          <a:p>
            <a:r>
              <a:rPr lang="en-US" sz="2800" b="1" dirty="0" smtClean="0">
                <a:solidFill>
                  <a:srgbClr val="3A1BF7"/>
                </a:solidFill>
              </a:rPr>
              <a:t>7. Forced </a:t>
            </a:r>
            <a:r>
              <a:rPr lang="en-US" sz="2800" b="1" dirty="0">
                <a:solidFill>
                  <a:srgbClr val="3A1BF7"/>
                </a:solidFill>
              </a:rPr>
              <a:t>migration</a:t>
            </a:r>
          </a:p>
          <a:p>
            <a:r>
              <a:rPr lang="en-US" sz="2800" b="1" dirty="0" smtClean="0">
                <a:solidFill>
                  <a:srgbClr val="BA3106"/>
                </a:solidFill>
              </a:rPr>
              <a:t>8. Soil </a:t>
            </a:r>
            <a:r>
              <a:rPr lang="en-US" sz="2800" b="1" dirty="0">
                <a:solidFill>
                  <a:srgbClr val="BA3106"/>
                </a:solidFill>
              </a:rPr>
              <a:t>erosion and oil depletion</a:t>
            </a:r>
          </a:p>
          <a:p>
            <a:r>
              <a:rPr lang="en-US" sz="2800" b="1" dirty="0" smtClean="0">
                <a:solidFill>
                  <a:srgbClr val="3A1BF7"/>
                </a:solidFill>
              </a:rPr>
              <a:t>9. Ozone </a:t>
            </a:r>
            <a:r>
              <a:rPr lang="en-US" sz="2800" b="1" dirty="0">
                <a:solidFill>
                  <a:srgbClr val="3A1BF7"/>
                </a:solidFill>
              </a:rPr>
              <a:t>depletion</a:t>
            </a:r>
          </a:p>
          <a:p>
            <a:r>
              <a:rPr lang="en-US" sz="2800" b="1" dirty="0" smtClean="0">
                <a:solidFill>
                  <a:srgbClr val="BA3106"/>
                </a:solidFill>
              </a:rPr>
              <a:t>10. Greenhouse </a:t>
            </a:r>
            <a:r>
              <a:rPr lang="en-US" sz="2800" b="1" dirty="0">
                <a:solidFill>
                  <a:srgbClr val="BA3106"/>
                </a:solidFill>
              </a:rPr>
              <a:t>gas increase</a:t>
            </a:r>
          </a:p>
          <a:p>
            <a:r>
              <a:rPr lang="en-US" sz="2800" b="1" dirty="0" smtClean="0">
                <a:solidFill>
                  <a:srgbClr val="3A1BF7"/>
                </a:solidFill>
              </a:rPr>
              <a:t>11. Natural </a:t>
            </a:r>
            <a:r>
              <a:rPr lang="en-US" sz="2800" b="1" dirty="0">
                <a:solidFill>
                  <a:srgbClr val="3A1BF7"/>
                </a:solidFill>
              </a:rPr>
              <a:t>hazards, etc</a:t>
            </a:r>
            <a:r>
              <a:rPr lang="en-US" sz="2800" b="1" dirty="0" smtClean="0">
                <a:solidFill>
                  <a:srgbClr val="3A1BF7"/>
                </a:solidFill>
              </a:rPr>
              <a:t>.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5001"/>
            <a:ext cx="7776864" cy="5632311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MANAGEMENT OF MINERAL RESOURCES </a:t>
            </a:r>
          </a:p>
          <a:p>
            <a:pPr algn="just"/>
            <a:endParaRPr lang="en-US" sz="2000" b="1" dirty="0">
              <a:solidFill>
                <a:srgbClr val="3A1BF7"/>
              </a:solidFill>
            </a:endParaRPr>
          </a:p>
          <a:p>
            <a:pPr algn="just"/>
            <a:r>
              <a:rPr lang="en-US" sz="2800" b="1" dirty="0">
                <a:solidFill>
                  <a:srgbClr val="3A1BF7"/>
                </a:solidFill>
              </a:rPr>
              <a:t>1. The efficient use and protection of mineral resources. </a:t>
            </a:r>
          </a:p>
          <a:p>
            <a:pPr algn="just"/>
            <a:endParaRPr lang="en-US" sz="2800" b="1" dirty="0" smtClean="0">
              <a:solidFill>
                <a:srgbClr val="BA3106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BA3106"/>
                </a:solidFill>
              </a:rPr>
              <a:t>2</a:t>
            </a:r>
            <a:r>
              <a:rPr lang="en-US" sz="2800" b="1" dirty="0">
                <a:solidFill>
                  <a:srgbClr val="BA3106"/>
                </a:solidFill>
              </a:rPr>
              <a:t>. Modernization of mining </a:t>
            </a:r>
            <a:r>
              <a:rPr lang="en-US" sz="2800" b="1" dirty="0" smtClean="0">
                <a:solidFill>
                  <a:srgbClr val="BA3106"/>
                </a:solidFill>
              </a:rPr>
              <a:t>industries. </a:t>
            </a:r>
            <a:endParaRPr lang="en-US" sz="2800" b="1" dirty="0">
              <a:solidFill>
                <a:srgbClr val="BA3106"/>
              </a:solidFill>
            </a:endParaRPr>
          </a:p>
          <a:p>
            <a:pPr algn="just"/>
            <a:endParaRPr lang="en-US" sz="2800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3A1BF7"/>
                </a:solidFill>
              </a:rPr>
              <a:t>3</a:t>
            </a:r>
            <a:r>
              <a:rPr lang="en-US" sz="2800" b="1" dirty="0">
                <a:solidFill>
                  <a:srgbClr val="3A1BF7"/>
                </a:solidFill>
              </a:rPr>
              <a:t>. Search for new </a:t>
            </a:r>
            <a:r>
              <a:rPr lang="en-US" sz="2800" b="1" dirty="0" smtClean="0">
                <a:solidFill>
                  <a:srgbClr val="3A1BF7"/>
                </a:solidFill>
              </a:rPr>
              <a:t>deposit. </a:t>
            </a:r>
            <a:endParaRPr lang="en-US" sz="2800" b="1" dirty="0">
              <a:solidFill>
                <a:srgbClr val="3A1BF7"/>
              </a:solidFill>
            </a:endParaRPr>
          </a:p>
          <a:p>
            <a:pPr algn="just"/>
            <a:endParaRPr lang="en-US" sz="2800" b="1" dirty="0" smtClean="0">
              <a:solidFill>
                <a:srgbClr val="BA3106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BA3106"/>
                </a:solidFill>
              </a:rPr>
              <a:t>4</a:t>
            </a:r>
            <a:r>
              <a:rPr lang="en-US" sz="2800" b="1" dirty="0">
                <a:solidFill>
                  <a:srgbClr val="BA3106"/>
                </a:solidFill>
              </a:rPr>
              <a:t>. Reuse and recycling of the metals. </a:t>
            </a:r>
          </a:p>
          <a:p>
            <a:pPr algn="just"/>
            <a:endParaRPr lang="en-US" sz="2800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3A1BF7"/>
                </a:solidFill>
              </a:rPr>
              <a:t>5</a:t>
            </a:r>
            <a:r>
              <a:rPr lang="en-US" sz="2800" b="1" dirty="0">
                <a:solidFill>
                  <a:srgbClr val="3A1BF7"/>
                </a:solidFill>
              </a:rPr>
              <a:t>. Environmental impacts can be minimized by adopting eco friendly mining technology.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37268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568952" cy="5816977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Conservation of Mineral Resources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F0"/>
                </a:solidFill>
              </a:rPr>
              <a:t>The </a:t>
            </a:r>
            <a:r>
              <a:rPr lang="en-US" sz="2400" b="1" dirty="0">
                <a:solidFill>
                  <a:srgbClr val="EF23D7"/>
                </a:solidFill>
              </a:rPr>
              <a:t>total volume </a:t>
            </a:r>
            <a:r>
              <a:rPr lang="en-US" sz="2400" b="1" dirty="0">
                <a:solidFill>
                  <a:srgbClr val="00B0F0"/>
                </a:solidFill>
              </a:rPr>
              <a:t>of </a:t>
            </a:r>
            <a:r>
              <a:rPr lang="en-US" sz="2400" b="1" dirty="0">
                <a:solidFill>
                  <a:srgbClr val="C00000"/>
                </a:solidFill>
              </a:rPr>
              <a:t>consumable mineral resources </a:t>
            </a:r>
            <a:r>
              <a:rPr lang="en-US" sz="2400" b="1" dirty="0">
                <a:solidFill>
                  <a:srgbClr val="00B0F0"/>
                </a:solidFill>
              </a:rPr>
              <a:t>is </a:t>
            </a:r>
            <a:r>
              <a:rPr lang="en-US" sz="2400" b="1" dirty="0">
                <a:solidFill>
                  <a:srgbClr val="FF0000"/>
                </a:solidFill>
              </a:rPr>
              <a:t>just 1%</a:t>
            </a:r>
            <a:r>
              <a:rPr lang="en-US" sz="2400" b="1" dirty="0">
                <a:solidFill>
                  <a:srgbClr val="00B0F0"/>
                </a:solidFill>
              </a:rPr>
              <a:t> of all the minerals present in the earth’s crust</a:t>
            </a:r>
            <a:r>
              <a:rPr lang="en-US" sz="2400" b="1" dirty="0" smtClean="0">
                <a:solidFill>
                  <a:srgbClr val="00B0F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F0"/>
                </a:solidFill>
              </a:rPr>
              <a:t>However</a:t>
            </a:r>
            <a:r>
              <a:rPr lang="en-US" sz="2400" b="1" dirty="0">
                <a:solidFill>
                  <a:srgbClr val="00B0F0"/>
                </a:solidFill>
              </a:rPr>
              <a:t>, the </a:t>
            </a:r>
            <a:r>
              <a:rPr lang="en-US" sz="2400" b="1" dirty="0">
                <a:solidFill>
                  <a:srgbClr val="BA3106"/>
                </a:solidFill>
              </a:rPr>
              <a:t>consumption rate </a:t>
            </a:r>
            <a:r>
              <a:rPr lang="en-US" sz="2400" b="1" dirty="0">
                <a:solidFill>
                  <a:srgbClr val="00B0F0"/>
                </a:solidFill>
              </a:rPr>
              <a:t>is </a:t>
            </a:r>
            <a:r>
              <a:rPr lang="en-US" sz="2400" b="1" dirty="0">
                <a:solidFill>
                  <a:srgbClr val="FF0000"/>
                </a:solidFill>
              </a:rPr>
              <a:t>so high </a:t>
            </a:r>
            <a:r>
              <a:rPr lang="en-US" sz="2400" b="1" dirty="0">
                <a:solidFill>
                  <a:srgbClr val="00B0F0"/>
                </a:solidFill>
              </a:rPr>
              <a:t>that these mineral resources which are </a:t>
            </a:r>
            <a:r>
              <a:rPr lang="en-US" sz="2400" b="1" dirty="0">
                <a:solidFill>
                  <a:srgbClr val="EF23D7"/>
                </a:solidFill>
              </a:rPr>
              <a:t>non-renewable</a:t>
            </a:r>
            <a:r>
              <a:rPr lang="en-US" sz="2400" b="1" dirty="0">
                <a:solidFill>
                  <a:srgbClr val="00B0F0"/>
                </a:solidFill>
              </a:rPr>
              <a:t> will get exhausted very soon.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S</a:t>
            </a:r>
            <a:r>
              <a:rPr lang="en-US" sz="4000" b="1" dirty="0" smtClean="0">
                <a:solidFill>
                  <a:srgbClr val="FF0000"/>
                </a:solidFill>
              </a:rPr>
              <a:t>ome </a:t>
            </a:r>
            <a:r>
              <a:rPr lang="en-US" sz="4000" b="1" dirty="0">
                <a:solidFill>
                  <a:srgbClr val="FF0000"/>
                </a:solidFill>
              </a:rPr>
              <a:t>measures to conserve minerals: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Use of minerals in a planned and sustainable manner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Recycling </a:t>
            </a:r>
            <a:r>
              <a:rPr lang="en-US" sz="2400" b="1" dirty="0">
                <a:solidFill>
                  <a:srgbClr val="EF23D7"/>
                </a:solidFill>
              </a:rPr>
              <a:t>of </a:t>
            </a:r>
            <a:r>
              <a:rPr lang="en-US" sz="2400" b="1" dirty="0" smtClean="0">
                <a:solidFill>
                  <a:srgbClr val="EF23D7"/>
                </a:solidFill>
              </a:rPr>
              <a:t>metals.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Use </a:t>
            </a:r>
            <a:r>
              <a:rPr lang="en-US" sz="2400" b="1" dirty="0">
                <a:solidFill>
                  <a:srgbClr val="3A1BF7"/>
                </a:solidFill>
              </a:rPr>
              <a:t>of alternative renewable substitutes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Technology </a:t>
            </a:r>
            <a:r>
              <a:rPr lang="en-US" sz="2400" b="1" dirty="0">
                <a:solidFill>
                  <a:srgbClr val="EF23D7"/>
                </a:solidFill>
              </a:rPr>
              <a:t>should be improved to use the low-grade ores profitably</a:t>
            </a:r>
            <a:r>
              <a:rPr lang="en-US" sz="2400" b="1" dirty="0" smtClean="0">
                <a:solidFill>
                  <a:srgbClr val="00B0F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464626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598" y="692696"/>
            <a:ext cx="7848872" cy="5416868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CASE STUDIES-MINING </a:t>
            </a:r>
            <a:r>
              <a:rPr lang="en-US" sz="4400" b="1" dirty="0">
                <a:solidFill>
                  <a:srgbClr val="00B050"/>
                </a:solidFill>
              </a:rPr>
              <a:t>AND</a:t>
            </a:r>
            <a:r>
              <a:rPr lang="en-US" sz="4400" b="1" dirty="0">
                <a:solidFill>
                  <a:srgbClr val="FF0000"/>
                </a:solidFill>
              </a:rPr>
              <a:t> QUARRYING IN UDAIPUR </a:t>
            </a:r>
            <a:endParaRPr lang="en-US" sz="4400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200 </a:t>
            </a:r>
            <a:r>
              <a:rPr lang="en-US" sz="2400" b="1" dirty="0">
                <a:solidFill>
                  <a:srgbClr val="3A1BF7"/>
                </a:solidFill>
              </a:rPr>
              <a:t>open cast mining </a:t>
            </a:r>
            <a:r>
              <a:rPr lang="en-US" sz="2400" b="1" dirty="0">
                <a:solidFill>
                  <a:srgbClr val="00B0F0"/>
                </a:solidFill>
              </a:rPr>
              <a:t>and quarrying in Udaipur</a:t>
            </a:r>
            <a:r>
              <a:rPr lang="en-US" sz="2400" b="1" dirty="0" smtClean="0">
                <a:solidFill>
                  <a:srgbClr val="00B0F0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F0"/>
                </a:solidFill>
              </a:rPr>
              <a:t>But </a:t>
            </a:r>
            <a:r>
              <a:rPr lang="en-US" sz="2400" b="1" dirty="0">
                <a:solidFill>
                  <a:srgbClr val="EF23D7"/>
                </a:solidFill>
              </a:rPr>
              <a:t>100 mines are illegal. </a:t>
            </a:r>
            <a:endParaRPr lang="en-US" sz="2400" b="1" dirty="0" smtClean="0">
              <a:solidFill>
                <a:srgbClr val="EF23D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 smtClean="0">
              <a:solidFill>
                <a:srgbClr val="EF23D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BA3106"/>
                </a:solidFill>
              </a:rPr>
              <a:t>150 </a:t>
            </a:r>
            <a:r>
              <a:rPr lang="en-US" sz="2400" b="1" dirty="0">
                <a:solidFill>
                  <a:srgbClr val="BA3106"/>
                </a:solidFill>
              </a:rPr>
              <a:t>tons </a:t>
            </a:r>
            <a:r>
              <a:rPr lang="en-US" sz="2400" b="1" dirty="0">
                <a:solidFill>
                  <a:srgbClr val="00B0F0"/>
                </a:solidFill>
              </a:rPr>
              <a:t>of explosives are used </a:t>
            </a:r>
            <a:r>
              <a:rPr lang="en-US" sz="2400" b="1" dirty="0">
                <a:solidFill>
                  <a:srgbClr val="BA3106"/>
                </a:solidFill>
              </a:rPr>
              <a:t>per month</a:t>
            </a:r>
            <a:r>
              <a:rPr lang="en-US" sz="2400" b="1" dirty="0">
                <a:solidFill>
                  <a:srgbClr val="00B0F0"/>
                </a:solidFill>
              </a:rPr>
              <a:t>.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 smtClean="0">
              <a:solidFill>
                <a:srgbClr val="00B0F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F0"/>
                </a:solidFill>
              </a:rPr>
              <a:t>It </a:t>
            </a:r>
            <a:r>
              <a:rPr lang="en-US" sz="2400" b="1" dirty="0">
                <a:solidFill>
                  <a:srgbClr val="FF0000"/>
                </a:solidFill>
              </a:rPr>
              <a:t>pollutes</a:t>
            </a:r>
            <a:r>
              <a:rPr lang="en-US" sz="2400" b="1" dirty="0">
                <a:solidFill>
                  <a:srgbClr val="00B0F0"/>
                </a:solidFill>
              </a:rPr>
              <a:t> air, soil and water. </a:t>
            </a:r>
            <a:endParaRPr lang="en-US" sz="2400" b="1" dirty="0" smtClean="0">
              <a:solidFill>
                <a:srgbClr val="00B0F0"/>
              </a:solidFill>
            </a:endParaRPr>
          </a:p>
          <a:p>
            <a:endParaRPr lang="en-US" sz="2400" b="1" dirty="0">
              <a:solidFill>
                <a:srgbClr val="00B0F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F0"/>
                </a:solidFill>
              </a:rPr>
              <a:t>It </a:t>
            </a:r>
            <a:r>
              <a:rPr lang="en-US" sz="2400" b="1" dirty="0">
                <a:solidFill>
                  <a:srgbClr val="EF23D7"/>
                </a:solidFill>
              </a:rPr>
              <a:t>affects</a:t>
            </a:r>
            <a:r>
              <a:rPr lang="en-US" sz="2400" b="1" dirty="0">
                <a:solidFill>
                  <a:srgbClr val="00B0F0"/>
                </a:solidFill>
              </a:rPr>
              <a:t> irrigation and wild life.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666050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32656"/>
            <a:ext cx="7416824" cy="6155531"/>
          </a:xfrm>
          <a:prstGeom prst="rect">
            <a:avLst/>
          </a:prstGeom>
          <a:gradFill>
            <a:gsLst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smtClean="0">
                <a:solidFill>
                  <a:srgbClr val="FF0000"/>
                </a:solidFill>
              </a:rPr>
              <a:t>4. FOOD RESOURCES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Food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an </a:t>
            </a:r>
            <a:r>
              <a:rPr lang="en-US" sz="2400" b="1" dirty="0">
                <a:solidFill>
                  <a:srgbClr val="3A1BF7"/>
                </a:solidFill>
              </a:rPr>
              <a:t>essential requirement </a:t>
            </a:r>
            <a:r>
              <a:rPr lang="en-US" sz="2400" b="1" dirty="0">
                <a:solidFill>
                  <a:srgbClr val="0070C0"/>
                </a:solidFill>
              </a:rPr>
              <a:t>for </a:t>
            </a:r>
            <a:r>
              <a:rPr lang="en-US" sz="2400" b="1" dirty="0">
                <a:solidFill>
                  <a:srgbClr val="3A1BF7"/>
                </a:solidFill>
              </a:rPr>
              <a:t>survival of life. </a:t>
            </a:r>
            <a:endParaRPr lang="en-US" sz="2400" b="1" dirty="0" smtClean="0">
              <a:solidFill>
                <a:srgbClr val="3A1BF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Main </a:t>
            </a:r>
            <a:r>
              <a:rPr lang="en-US" sz="2400" b="1" dirty="0">
                <a:solidFill>
                  <a:srgbClr val="0070C0"/>
                </a:solidFill>
              </a:rPr>
              <a:t>components are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carbohydrates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fats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proteins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minerals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vitamins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>
              <a:solidFill>
                <a:srgbClr val="0070C0"/>
              </a:solidFill>
            </a:endParaRP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</a:rPr>
              <a:t>TYPES </a:t>
            </a:r>
            <a:r>
              <a:rPr lang="en-US" sz="4000" b="1" dirty="0">
                <a:solidFill>
                  <a:srgbClr val="FF0000"/>
                </a:solidFill>
              </a:rPr>
              <a:t>OF FOOD SUPPLY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1</a:t>
            </a:r>
            <a:r>
              <a:rPr lang="en-US" sz="2400" b="1" dirty="0">
                <a:solidFill>
                  <a:srgbClr val="EF23D7"/>
                </a:solidFill>
              </a:rPr>
              <a:t>. Crop plants: </a:t>
            </a:r>
            <a:r>
              <a:rPr lang="en-US" sz="2400" b="1" dirty="0">
                <a:solidFill>
                  <a:srgbClr val="C00000"/>
                </a:solidFill>
              </a:rPr>
              <a:t>Grains </a:t>
            </a:r>
            <a:r>
              <a:rPr lang="en-US" sz="2400" b="1" dirty="0">
                <a:solidFill>
                  <a:srgbClr val="0070C0"/>
                </a:solidFill>
              </a:rPr>
              <a:t>mostly constitute about </a:t>
            </a:r>
            <a:r>
              <a:rPr lang="en-US" sz="2400" b="1" dirty="0">
                <a:solidFill>
                  <a:srgbClr val="C00000"/>
                </a:solidFill>
              </a:rPr>
              <a:t>76%</a:t>
            </a:r>
            <a:r>
              <a:rPr lang="en-US" sz="2400" b="1" dirty="0">
                <a:solidFill>
                  <a:srgbClr val="0070C0"/>
                </a:solidFill>
              </a:rPr>
              <a:t> of the world’s food. Ex: </a:t>
            </a:r>
            <a:r>
              <a:rPr lang="en-US" sz="2400" b="1" dirty="0">
                <a:solidFill>
                  <a:srgbClr val="3A1BF7"/>
                </a:solidFill>
              </a:rPr>
              <a:t>Rice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Wheat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Maize </a:t>
            </a:r>
            <a:endParaRPr lang="en-US" sz="2400" b="1" dirty="0" smtClean="0">
              <a:solidFill>
                <a:srgbClr val="3A1BF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2</a:t>
            </a:r>
            <a:r>
              <a:rPr lang="en-US" sz="2400" b="1" dirty="0">
                <a:solidFill>
                  <a:srgbClr val="EF23D7"/>
                </a:solidFill>
              </a:rPr>
              <a:t>. Range lands: </a:t>
            </a:r>
            <a:r>
              <a:rPr lang="en-US" sz="2400" b="1" dirty="0">
                <a:solidFill>
                  <a:srgbClr val="0070C0"/>
                </a:solidFill>
              </a:rPr>
              <a:t>Produces </a:t>
            </a:r>
            <a:r>
              <a:rPr lang="en-US" sz="2400" b="1" dirty="0">
                <a:solidFill>
                  <a:srgbClr val="FF0000"/>
                </a:solidFill>
              </a:rPr>
              <a:t>17% </a:t>
            </a:r>
            <a:r>
              <a:rPr lang="en-US" sz="2400" b="1" dirty="0">
                <a:solidFill>
                  <a:srgbClr val="0070C0"/>
                </a:solidFill>
              </a:rPr>
              <a:t>of world’s food from </a:t>
            </a:r>
            <a:r>
              <a:rPr lang="en-US" sz="2400" b="1" dirty="0">
                <a:solidFill>
                  <a:srgbClr val="BA3106"/>
                </a:solidFill>
              </a:rPr>
              <a:t>trees </a:t>
            </a:r>
            <a:r>
              <a:rPr lang="en-US" sz="2400" b="1" dirty="0">
                <a:solidFill>
                  <a:srgbClr val="0070C0"/>
                </a:solidFill>
              </a:rPr>
              <a:t>and grazing </a:t>
            </a:r>
            <a:r>
              <a:rPr lang="en-US" sz="2400" b="1" dirty="0">
                <a:solidFill>
                  <a:srgbClr val="BA3106"/>
                </a:solidFill>
              </a:rPr>
              <a:t>animals</a:t>
            </a:r>
            <a:r>
              <a:rPr lang="en-US" sz="2400" b="1" dirty="0">
                <a:solidFill>
                  <a:srgbClr val="0070C0"/>
                </a:solidFill>
              </a:rPr>
              <a:t>. Ex: </a:t>
            </a:r>
            <a:r>
              <a:rPr lang="en-US" sz="2400" b="1" dirty="0">
                <a:solidFill>
                  <a:srgbClr val="3A1BF7"/>
                </a:solidFill>
              </a:rPr>
              <a:t>Fruits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milk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meat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3</a:t>
            </a:r>
            <a:r>
              <a:rPr lang="en-US" sz="2400" b="1" dirty="0">
                <a:solidFill>
                  <a:srgbClr val="EF23D7"/>
                </a:solidFill>
              </a:rPr>
              <a:t>. Ocean: </a:t>
            </a:r>
            <a:r>
              <a:rPr lang="en-US" sz="2400" b="1" dirty="0">
                <a:solidFill>
                  <a:srgbClr val="3A1BF7"/>
                </a:solidFill>
              </a:rPr>
              <a:t>Fisheries</a:t>
            </a:r>
            <a:r>
              <a:rPr lang="en-US" sz="2400" b="1" dirty="0">
                <a:solidFill>
                  <a:srgbClr val="0070C0"/>
                </a:solidFill>
              </a:rPr>
              <a:t> – </a:t>
            </a:r>
            <a:r>
              <a:rPr lang="en-US" sz="2400" b="1" dirty="0">
                <a:solidFill>
                  <a:srgbClr val="FF0000"/>
                </a:solidFill>
              </a:rPr>
              <a:t>7%</a:t>
            </a:r>
            <a:r>
              <a:rPr lang="en-US" sz="2400" b="1" dirty="0">
                <a:solidFill>
                  <a:srgbClr val="0070C0"/>
                </a:solidFill>
              </a:rPr>
              <a:t> of world’s </a:t>
            </a:r>
            <a:r>
              <a:rPr lang="en-US" sz="2400" b="1" dirty="0" smtClean="0">
                <a:solidFill>
                  <a:srgbClr val="0070C0"/>
                </a:solidFill>
              </a:rPr>
              <a:t>food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1305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08720"/>
            <a:ext cx="7848872" cy="4955203"/>
          </a:xfrm>
          <a:prstGeom prst="rect">
            <a:avLst/>
          </a:prstGeom>
          <a:gradFill>
            <a:gsLst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</a:rPr>
              <a:t>WORLD FOOD PROBLEM </a:t>
            </a:r>
          </a:p>
          <a:p>
            <a:pPr marL="342900" indent="-342900" algn="just">
              <a:buAutoNum type="arabicPeriod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0070C0"/>
                </a:solidFill>
              </a:rPr>
              <a:t>the earth’s surface</a:t>
            </a:r>
            <a:r>
              <a:rPr lang="en-US" sz="2400" b="1" dirty="0">
                <a:solidFill>
                  <a:srgbClr val="C00000"/>
                </a:solidFill>
              </a:rPr>
              <a:t>, 79%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>
                <a:solidFill>
                  <a:srgbClr val="BA3106"/>
                </a:solidFill>
              </a:rPr>
              <a:t>water </a:t>
            </a:r>
            <a:r>
              <a:rPr lang="en-US" sz="2400" b="1" dirty="0">
                <a:solidFill>
                  <a:srgbClr val="0070C0"/>
                </a:solidFill>
              </a:rPr>
              <a:t>out of total area. </a:t>
            </a:r>
            <a:r>
              <a:rPr lang="en-US" sz="2400" b="1" dirty="0">
                <a:solidFill>
                  <a:srgbClr val="C00000"/>
                </a:solidFill>
              </a:rPr>
              <a:t>21% </a:t>
            </a:r>
            <a:r>
              <a:rPr lang="en-US" sz="2400" b="1" dirty="0">
                <a:solidFill>
                  <a:srgbClr val="BA3106"/>
                </a:solidFill>
              </a:rPr>
              <a:t>land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>
                <a:solidFill>
                  <a:srgbClr val="3A1BF7"/>
                </a:solidFill>
              </a:rPr>
              <a:t>forest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desert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mountain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barren land</a:t>
            </a:r>
            <a:r>
              <a:rPr lang="en-US" sz="2400" b="1" dirty="0">
                <a:solidFill>
                  <a:srgbClr val="0070C0"/>
                </a:solidFill>
              </a:rPr>
              <a:t>) . </a:t>
            </a:r>
            <a:r>
              <a:rPr lang="en-US" sz="2400" b="1" dirty="0">
                <a:solidFill>
                  <a:srgbClr val="C00000"/>
                </a:solidFill>
              </a:rPr>
              <a:t>Less % </a:t>
            </a:r>
            <a:r>
              <a:rPr lang="en-US" sz="2400" b="1" dirty="0">
                <a:solidFill>
                  <a:srgbClr val="3A1BF7"/>
                </a:solidFill>
              </a:rPr>
              <a:t>cultivated land</a:t>
            </a:r>
            <a:r>
              <a:rPr lang="en-US" sz="2400" b="1" dirty="0">
                <a:solidFill>
                  <a:srgbClr val="0070C0"/>
                </a:solidFill>
              </a:rPr>
              <a:t>, at the same time population explosion is high therefore world food problem arises. </a:t>
            </a:r>
          </a:p>
          <a:p>
            <a:pPr marL="342900" indent="-342900" algn="just">
              <a:buAutoNum type="arabicPeriod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solidFill>
                  <a:srgbClr val="C00000"/>
                </a:solidFill>
              </a:rPr>
              <a:t>Environmental degradation</a:t>
            </a:r>
            <a:r>
              <a:rPr lang="en-US" sz="2400" b="1" dirty="0" smtClean="0">
                <a:solidFill>
                  <a:srgbClr val="0070C0"/>
                </a:solidFill>
              </a:rPr>
              <a:t> like </a:t>
            </a:r>
            <a:r>
              <a:rPr lang="en-US" sz="2400" b="1" dirty="0" smtClean="0">
                <a:solidFill>
                  <a:srgbClr val="7030A0"/>
                </a:solidFill>
              </a:rPr>
              <a:t>soil erosion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7030A0"/>
                </a:solidFill>
              </a:rPr>
              <a:t>water logging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7030A0"/>
                </a:solidFill>
              </a:rPr>
              <a:t>water pollution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7030A0"/>
                </a:solidFill>
              </a:rPr>
              <a:t>salinity affects agricultural land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3. Urbanization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affects </a:t>
            </a:r>
            <a:r>
              <a:rPr lang="en-US" sz="2400" b="1" dirty="0">
                <a:solidFill>
                  <a:srgbClr val="3A1BF7"/>
                </a:solidFill>
              </a:rPr>
              <a:t>agricultural land</a:t>
            </a:r>
            <a:r>
              <a:rPr lang="en-US" sz="2400" b="1" dirty="0">
                <a:solidFill>
                  <a:srgbClr val="0070C0"/>
                </a:solidFill>
              </a:rPr>
              <a:t>. Hence production of rice, wheat, corn and other vegetable is </a:t>
            </a:r>
            <a:r>
              <a:rPr lang="en-US" sz="2400" b="1" dirty="0">
                <a:solidFill>
                  <a:srgbClr val="07035D"/>
                </a:solidFill>
              </a:rPr>
              <a:t>difficult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0078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84976" cy="6401753"/>
          </a:xfrm>
          <a:prstGeom prst="rect">
            <a:avLst/>
          </a:prstGeom>
          <a:gradFill>
            <a:gsLst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TYPES OF NUTRITION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EF23D7"/>
                </a:solidFill>
              </a:rPr>
              <a:t>1</a:t>
            </a:r>
            <a:r>
              <a:rPr lang="en-US" sz="2200" b="1" dirty="0">
                <a:solidFill>
                  <a:srgbClr val="EF23D7"/>
                </a:solidFill>
              </a:rPr>
              <a:t>. Nutritious nutrition: </a:t>
            </a:r>
            <a:endParaRPr lang="en-US" sz="22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To </a:t>
            </a:r>
            <a:r>
              <a:rPr lang="en-US" sz="2200" b="1" dirty="0">
                <a:solidFill>
                  <a:srgbClr val="0070C0"/>
                </a:solidFill>
              </a:rPr>
              <a:t>maintain </a:t>
            </a:r>
            <a:r>
              <a:rPr lang="en-US" sz="2200" b="1" dirty="0">
                <a:solidFill>
                  <a:srgbClr val="00B050"/>
                </a:solidFill>
              </a:rPr>
              <a:t>good health </a:t>
            </a:r>
            <a:r>
              <a:rPr lang="en-US" sz="2200" b="1" dirty="0">
                <a:solidFill>
                  <a:srgbClr val="0070C0"/>
                </a:solidFill>
              </a:rPr>
              <a:t>and </a:t>
            </a:r>
            <a:r>
              <a:rPr lang="en-US" sz="2200" b="1" dirty="0">
                <a:solidFill>
                  <a:srgbClr val="00B050"/>
                </a:solidFill>
              </a:rPr>
              <a:t>disease resistance</a:t>
            </a:r>
            <a:r>
              <a:rPr lang="en-US" sz="2200" b="1" dirty="0">
                <a:solidFill>
                  <a:srgbClr val="0070C0"/>
                </a:solidFill>
              </a:rPr>
              <a:t>, we need large amount of carbohydrate, proteins, fats and smaller amount of micronutrients such as vitamins and minerals such as </a:t>
            </a:r>
            <a:r>
              <a:rPr lang="en-US" sz="2200" b="1" dirty="0">
                <a:solidFill>
                  <a:srgbClr val="3A1BF7"/>
                </a:solidFill>
              </a:rPr>
              <a:t>Fe</a:t>
            </a:r>
            <a:r>
              <a:rPr lang="en-US" sz="2200" b="1" dirty="0">
                <a:solidFill>
                  <a:srgbClr val="0070C0"/>
                </a:solidFill>
              </a:rPr>
              <a:t>, </a:t>
            </a:r>
            <a:r>
              <a:rPr lang="en-US" sz="2200" b="1" dirty="0" err="1">
                <a:solidFill>
                  <a:srgbClr val="3A1BF7"/>
                </a:solidFill>
              </a:rPr>
              <a:t>Ca</a:t>
            </a:r>
            <a:r>
              <a:rPr lang="en-US" sz="2200" b="1" dirty="0">
                <a:solidFill>
                  <a:srgbClr val="0070C0"/>
                </a:solidFill>
              </a:rPr>
              <a:t> and </a:t>
            </a:r>
            <a:r>
              <a:rPr lang="en-US" sz="2200" b="1" dirty="0">
                <a:solidFill>
                  <a:srgbClr val="3A1BF7"/>
                </a:solidFill>
              </a:rPr>
              <a:t>iodine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BA3106"/>
                </a:solidFill>
              </a:rPr>
              <a:t>Food </a:t>
            </a:r>
            <a:r>
              <a:rPr lang="en-US" sz="2200" b="1" dirty="0">
                <a:solidFill>
                  <a:srgbClr val="BA3106"/>
                </a:solidFill>
              </a:rPr>
              <a:t>and agricultural organization </a:t>
            </a:r>
            <a:r>
              <a:rPr lang="en-US" sz="2200" b="1" dirty="0">
                <a:solidFill>
                  <a:srgbClr val="0070C0"/>
                </a:solidFill>
              </a:rPr>
              <a:t>(</a:t>
            </a:r>
            <a:r>
              <a:rPr lang="en-US" sz="2200" b="1" dirty="0">
                <a:solidFill>
                  <a:srgbClr val="FF0000"/>
                </a:solidFill>
              </a:rPr>
              <a:t>FAO</a:t>
            </a:r>
            <a:r>
              <a:rPr lang="en-US" sz="2200" b="1" dirty="0">
                <a:solidFill>
                  <a:srgbClr val="0070C0"/>
                </a:solidFill>
              </a:rPr>
              <a:t>) of United Nations estimated that on an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average, the minimum calorie intake </a:t>
            </a:r>
            <a:r>
              <a:rPr lang="en-US" sz="2200" b="1" dirty="0">
                <a:solidFill>
                  <a:srgbClr val="0070C0"/>
                </a:solidFill>
              </a:rPr>
              <a:t>on a global state is </a:t>
            </a:r>
            <a:r>
              <a:rPr lang="en-US" sz="2200" b="1" dirty="0">
                <a:solidFill>
                  <a:srgbClr val="3A1BF7"/>
                </a:solidFill>
              </a:rPr>
              <a:t>2500 calories/day. </a:t>
            </a:r>
          </a:p>
          <a:p>
            <a:pPr algn="just"/>
            <a:r>
              <a:rPr lang="en-US" sz="2200" b="1" dirty="0">
                <a:solidFill>
                  <a:srgbClr val="EF23D7"/>
                </a:solidFill>
              </a:rPr>
              <a:t>2. Under nutrition: </a:t>
            </a:r>
            <a:endParaRPr lang="en-US" sz="22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People </a:t>
            </a:r>
            <a:r>
              <a:rPr lang="en-US" sz="2200" b="1" dirty="0">
                <a:solidFill>
                  <a:srgbClr val="0070C0"/>
                </a:solidFill>
              </a:rPr>
              <a:t>who cannot buy enough food to meet their basic energy needs suffer from </a:t>
            </a:r>
            <a:r>
              <a:rPr lang="en-US" sz="2200" b="1" dirty="0">
                <a:solidFill>
                  <a:srgbClr val="BA3106"/>
                </a:solidFill>
              </a:rPr>
              <a:t>under nutrition</a:t>
            </a:r>
            <a:r>
              <a:rPr lang="en-US" sz="2200" b="1" dirty="0">
                <a:solidFill>
                  <a:srgbClr val="0070C0"/>
                </a:solidFill>
              </a:rPr>
              <a:t>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They </a:t>
            </a:r>
            <a:r>
              <a:rPr lang="en-US" sz="2200" b="1" dirty="0">
                <a:solidFill>
                  <a:srgbClr val="0070C0"/>
                </a:solidFill>
              </a:rPr>
              <a:t>receive </a:t>
            </a:r>
            <a:r>
              <a:rPr lang="en-US" sz="2200" b="1" dirty="0">
                <a:solidFill>
                  <a:srgbClr val="3A1BF7"/>
                </a:solidFill>
              </a:rPr>
              <a:t>less than 90% </a:t>
            </a:r>
            <a:r>
              <a:rPr lang="en-US" sz="2200" b="1" dirty="0">
                <a:solidFill>
                  <a:srgbClr val="0070C0"/>
                </a:solidFill>
              </a:rPr>
              <a:t>of this minimum dietary calorie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B050"/>
                </a:solidFill>
              </a:rPr>
              <a:t> </a:t>
            </a:r>
            <a:r>
              <a:rPr lang="en-US" sz="2200" b="1" dirty="0">
                <a:solidFill>
                  <a:srgbClr val="00B050"/>
                </a:solidFill>
              </a:rPr>
              <a:t>Effect of under nutrition: </a:t>
            </a:r>
            <a:r>
              <a:rPr lang="en-US" sz="2200" b="1" dirty="0">
                <a:solidFill>
                  <a:srgbClr val="0070C0"/>
                </a:solidFill>
              </a:rPr>
              <a:t>Suffer from </a:t>
            </a:r>
            <a:r>
              <a:rPr lang="en-US" sz="2200" b="1" dirty="0">
                <a:solidFill>
                  <a:srgbClr val="3A1BF7"/>
                </a:solidFill>
              </a:rPr>
              <a:t>mental retardation </a:t>
            </a:r>
            <a:r>
              <a:rPr lang="en-US" sz="2200" b="1" dirty="0">
                <a:solidFill>
                  <a:srgbClr val="0070C0"/>
                </a:solidFill>
              </a:rPr>
              <a:t>and infectious diseases. </a:t>
            </a:r>
          </a:p>
          <a:p>
            <a:pPr algn="just"/>
            <a:r>
              <a:rPr lang="en-US" sz="2200" b="1" dirty="0">
                <a:solidFill>
                  <a:srgbClr val="EF23D7"/>
                </a:solidFill>
              </a:rPr>
              <a:t>3. Mal nutrition: </a:t>
            </a:r>
            <a:endParaRPr lang="en-US" sz="22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Besides </a:t>
            </a:r>
            <a:r>
              <a:rPr lang="en-US" sz="2200" b="1" dirty="0">
                <a:solidFill>
                  <a:srgbClr val="0070C0"/>
                </a:solidFill>
              </a:rPr>
              <a:t>minimum calorie intake we also need </a:t>
            </a:r>
            <a:r>
              <a:rPr lang="en-US" sz="2200" b="1" dirty="0">
                <a:solidFill>
                  <a:srgbClr val="3A1BF7"/>
                </a:solidFill>
              </a:rPr>
              <a:t>proteins</a:t>
            </a:r>
            <a:r>
              <a:rPr lang="en-US" sz="2200" b="1" dirty="0">
                <a:solidFill>
                  <a:srgbClr val="0070C0"/>
                </a:solidFill>
              </a:rPr>
              <a:t>, </a:t>
            </a:r>
            <a:r>
              <a:rPr lang="en-US" sz="2200" b="1" dirty="0">
                <a:solidFill>
                  <a:srgbClr val="3A1BF7"/>
                </a:solidFill>
              </a:rPr>
              <a:t>minerals</a:t>
            </a:r>
            <a:r>
              <a:rPr lang="en-US" sz="2200" b="1" dirty="0">
                <a:solidFill>
                  <a:srgbClr val="0070C0"/>
                </a:solidFill>
              </a:rPr>
              <a:t>, </a:t>
            </a:r>
            <a:r>
              <a:rPr lang="en-US" sz="2200" b="1" dirty="0">
                <a:solidFill>
                  <a:srgbClr val="3A1BF7"/>
                </a:solidFill>
              </a:rPr>
              <a:t>vitamins</a:t>
            </a:r>
            <a:r>
              <a:rPr lang="en-US" sz="2200" b="1" dirty="0">
                <a:solidFill>
                  <a:srgbClr val="0070C0"/>
                </a:solidFill>
              </a:rPr>
              <a:t>, </a:t>
            </a:r>
            <a:r>
              <a:rPr lang="en-US" sz="2200" b="1" dirty="0">
                <a:solidFill>
                  <a:srgbClr val="3A1BF7"/>
                </a:solidFill>
              </a:rPr>
              <a:t>iron</a:t>
            </a:r>
            <a:r>
              <a:rPr lang="en-US" sz="2200" b="1" dirty="0">
                <a:solidFill>
                  <a:srgbClr val="0070C0"/>
                </a:solidFill>
              </a:rPr>
              <a:t> and </a:t>
            </a:r>
            <a:r>
              <a:rPr lang="en-US" sz="2200" b="1" dirty="0">
                <a:solidFill>
                  <a:srgbClr val="3A1BF7"/>
                </a:solidFill>
              </a:rPr>
              <a:t>iodine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BA3106"/>
                </a:solidFill>
              </a:rPr>
              <a:t>Deficiency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leads to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malnutrition</a:t>
            </a:r>
            <a:r>
              <a:rPr lang="en-US" sz="2200" b="1" dirty="0">
                <a:solidFill>
                  <a:srgbClr val="0070C0"/>
                </a:solidFill>
              </a:rPr>
              <a:t> resulting in several </a:t>
            </a:r>
            <a:r>
              <a:rPr lang="en-US" sz="2200" b="1" dirty="0">
                <a:solidFill>
                  <a:srgbClr val="C00000"/>
                </a:solidFill>
              </a:rPr>
              <a:t>diseases.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79204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500042"/>
            <a:ext cx="8786842" cy="58169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N" sz="3000" b="1" dirty="0" smtClean="0">
                <a:solidFill>
                  <a:srgbClr val="FF0000"/>
                </a:solidFill>
              </a:rPr>
              <a:t>NATURAL RESOURCES &amp; ASSOCIATED PROBLEMS</a:t>
            </a:r>
          </a:p>
          <a:p>
            <a:pPr algn="just"/>
            <a:endParaRPr lang="en-IN" sz="3000" b="1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As we know </a:t>
            </a:r>
            <a:r>
              <a:rPr lang="en-IN" sz="2400" b="1" dirty="0" smtClean="0">
                <a:solidFill>
                  <a:srgbClr val="3A1BF7"/>
                </a:solidFill>
              </a:rPr>
              <a:t>man</a:t>
            </a:r>
            <a:r>
              <a:rPr lang="en-IN" sz="2400" b="1" dirty="0" smtClean="0">
                <a:solidFill>
                  <a:srgbClr val="0070C0"/>
                </a:solidFill>
              </a:rPr>
              <a:t> is </a:t>
            </a:r>
            <a:r>
              <a:rPr lang="en-IN" sz="2400" b="1" dirty="0" smtClean="0">
                <a:solidFill>
                  <a:srgbClr val="7030A0"/>
                </a:solidFill>
              </a:rPr>
              <a:t>highly developed/evolved animal </a:t>
            </a:r>
            <a:r>
              <a:rPr lang="en-IN" sz="2400" b="1" dirty="0" smtClean="0">
                <a:solidFill>
                  <a:srgbClr val="0070C0"/>
                </a:solidFill>
              </a:rPr>
              <a:t>as man possess certain special characteristics.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Man apply all their power and intelligence for food and development.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Man develop new technology for </a:t>
            </a:r>
            <a:r>
              <a:rPr lang="en-IN" sz="2400" b="1" dirty="0" smtClean="0">
                <a:solidFill>
                  <a:srgbClr val="3A1BF7"/>
                </a:solidFill>
              </a:rPr>
              <a:t>utilisation</a:t>
            </a:r>
            <a:r>
              <a:rPr lang="en-IN" sz="2400" b="1" dirty="0" smtClean="0">
                <a:solidFill>
                  <a:srgbClr val="0070C0"/>
                </a:solidFill>
              </a:rPr>
              <a:t> of natural resources.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 smtClean="0">
                <a:solidFill>
                  <a:srgbClr val="FF0000"/>
                </a:solidFill>
              </a:rPr>
              <a:t>Now the problem is</a:t>
            </a:r>
            <a:r>
              <a:rPr lang="en-IN" sz="2400" b="1" dirty="0" smtClean="0">
                <a:solidFill>
                  <a:srgbClr val="0070C0"/>
                </a:solidFill>
              </a:rPr>
              <a:t>, </a:t>
            </a:r>
            <a:r>
              <a:rPr lang="en-IN" sz="2400" b="1" dirty="0" smtClean="0">
                <a:solidFill>
                  <a:srgbClr val="EF23D7"/>
                </a:solidFill>
              </a:rPr>
              <a:t>how</a:t>
            </a:r>
            <a:r>
              <a:rPr lang="en-IN" sz="2400" b="1" dirty="0" smtClean="0">
                <a:solidFill>
                  <a:srgbClr val="0070C0"/>
                </a:solidFill>
              </a:rPr>
              <a:t> and </a:t>
            </a:r>
            <a:r>
              <a:rPr lang="en-IN" sz="2400" b="1" dirty="0" smtClean="0">
                <a:solidFill>
                  <a:srgbClr val="EF23D7"/>
                </a:solidFill>
              </a:rPr>
              <a:t>up to what extent </a:t>
            </a:r>
            <a:r>
              <a:rPr lang="en-IN" sz="2400" b="1" dirty="0" smtClean="0">
                <a:solidFill>
                  <a:srgbClr val="0070C0"/>
                </a:solidFill>
              </a:rPr>
              <a:t>human beings </a:t>
            </a:r>
            <a:r>
              <a:rPr lang="en-IN" sz="2400" b="1" dirty="0" smtClean="0">
                <a:solidFill>
                  <a:srgbClr val="3A1BF7"/>
                </a:solidFill>
              </a:rPr>
              <a:t>should utilize various resources</a:t>
            </a:r>
            <a:r>
              <a:rPr lang="en-IN" sz="2400" b="1" dirty="0" smtClean="0">
                <a:solidFill>
                  <a:srgbClr val="FF0000"/>
                </a:solidFill>
              </a:rPr>
              <a:t>?????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 smtClean="0">
                <a:solidFill>
                  <a:srgbClr val="C00000"/>
                </a:solidFill>
              </a:rPr>
              <a:t>Resources are valuable gift of nature.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Hence the </a:t>
            </a:r>
            <a:r>
              <a:rPr lang="en-IN" sz="2400" b="1" dirty="0" smtClean="0">
                <a:solidFill>
                  <a:srgbClr val="3A1BF7"/>
                </a:solidFill>
              </a:rPr>
              <a:t>use of natural resources </a:t>
            </a:r>
            <a:r>
              <a:rPr lang="en-IN" sz="2400" b="1" dirty="0" smtClean="0">
                <a:solidFill>
                  <a:srgbClr val="0070C0"/>
                </a:solidFill>
              </a:rPr>
              <a:t>should </a:t>
            </a:r>
            <a:r>
              <a:rPr lang="en-IN" sz="2400" b="1" dirty="0" smtClean="0">
                <a:solidFill>
                  <a:srgbClr val="FF0000"/>
                </a:solidFill>
              </a:rPr>
              <a:t>depend on </a:t>
            </a:r>
            <a:r>
              <a:rPr lang="en-IN" sz="2400" b="1" dirty="0" smtClean="0">
                <a:solidFill>
                  <a:srgbClr val="7030A0"/>
                </a:solidFill>
              </a:rPr>
              <a:t>knowledge</a:t>
            </a:r>
            <a:r>
              <a:rPr lang="en-IN" sz="2400" b="1" dirty="0" smtClean="0">
                <a:solidFill>
                  <a:srgbClr val="0070C0"/>
                </a:solidFill>
              </a:rPr>
              <a:t>, </a:t>
            </a:r>
            <a:r>
              <a:rPr lang="en-IN" sz="2400" b="1" dirty="0" smtClean="0">
                <a:solidFill>
                  <a:srgbClr val="7030A0"/>
                </a:solidFill>
              </a:rPr>
              <a:t>availability</a:t>
            </a:r>
            <a:r>
              <a:rPr lang="en-IN" sz="2400" b="1" dirty="0" smtClean="0">
                <a:solidFill>
                  <a:srgbClr val="0070C0"/>
                </a:solidFill>
              </a:rPr>
              <a:t>, </a:t>
            </a:r>
            <a:r>
              <a:rPr lang="en-IN" sz="2400" b="1" dirty="0" smtClean="0">
                <a:solidFill>
                  <a:srgbClr val="7030A0"/>
                </a:solidFill>
              </a:rPr>
              <a:t>type</a:t>
            </a:r>
            <a:r>
              <a:rPr lang="en-IN" sz="2400" b="1" dirty="0" smtClean="0">
                <a:solidFill>
                  <a:srgbClr val="0070C0"/>
                </a:solidFill>
              </a:rPr>
              <a:t>, </a:t>
            </a:r>
            <a:r>
              <a:rPr lang="en-IN" sz="2400" b="1" dirty="0" smtClean="0">
                <a:solidFill>
                  <a:srgbClr val="7030A0"/>
                </a:solidFill>
              </a:rPr>
              <a:t>quantity</a:t>
            </a:r>
            <a:r>
              <a:rPr lang="en-IN" sz="2400" b="1" dirty="0" smtClean="0">
                <a:solidFill>
                  <a:srgbClr val="0070C0"/>
                </a:solidFill>
              </a:rPr>
              <a:t>, </a:t>
            </a:r>
            <a:r>
              <a:rPr lang="en-IN" sz="2400" b="1" dirty="0" smtClean="0">
                <a:solidFill>
                  <a:srgbClr val="7030A0"/>
                </a:solidFill>
              </a:rPr>
              <a:t>value</a:t>
            </a:r>
            <a:r>
              <a:rPr lang="en-IN" sz="2400" b="1" dirty="0" smtClean="0">
                <a:solidFill>
                  <a:srgbClr val="0070C0"/>
                </a:solidFill>
              </a:rPr>
              <a:t>, </a:t>
            </a:r>
            <a:r>
              <a:rPr lang="en-IN" sz="2400" b="1" dirty="0" smtClean="0">
                <a:solidFill>
                  <a:srgbClr val="7030A0"/>
                </a:solidFill>
              </a:rPr>
              <a:t>necessity</a:t>
            </a:r>
            <a:r>
              <a:rPr lang="en-IN" sz="2400" b="1" dirty="0" smtClean="0">
                <a:solidFill>
                  <a:srgbClr val="0070C0"/>
                </a:solidFill>
              </a:rPr>
              <a:t> etc.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The use of resources should be </a:t>
            </a:r>
            <a:r>
              <a:rPr lang="en-IN" sz="2400" b="1" dirty="0" smtClean="0">
                <a:solidFill>
                  <a:srgbClr val="FF0000"/>
                </a:solidFill>
              </a:rPr>
              <a:t>in limit</a:t>
            </a: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 smtClean="0">
                <a:solidFill>
                  <a:srgbClr val="EF23D7"/>
                </a:solidFill>
              </a:rPr>
              <a:t>not to exhaust</a:t>
            </a:r>
            <a:r>
              <a:rPr lang="en-IN" sz="2400" b="1" dirty="0" smtClean="0">
                <a:solidFill>
                  <a:srgbClr val="0070C0"/>
                </a:solidFill>
              </a:rPr>
              <a:t> them so that </a:t>
            </a:r>
            <a:r>
              <a:rPr lang="en-IN" sz="2400" b="1" dirty="0" smtClean="0">
                <a:solidFill>
                  <a:srgbClr val="3A1BF7"/>
                </a:solidFill>
              </a:rPr>
              <a:t>ecological balance </a:t>
            </a:r>
            <a:r>
              <a:rPr lang="en-IN" sz="2400" b="1" dirty="0" smtClean="0">
                <a:solidFill>
                  <a:srgbClr val="0070C0"/>
                </a:solidFill>
              </a:rPr>
              <a:t>within the nature should also </a:t>
            </a:r>
            <a:r>
              <a:rPr lang="en-IN" sz="2400" b="1" dirty="0" smtClean="0">
                <a:solidFill>
                  <a:srgbClr val="C00000"/>
                </a:solidFill>
              </a:rPr>
              <a:t>remain undisturbed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  <a:endParaRPr lang="en-IN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848" y="332656"/>
            <a:ext cx="8208912" cy="6124754"/>
          </a:xfrm>
          <a:prstGeom prst="rect">
            <a:avLst/>
          </a:prstGeom>
          <a:gradFill>
            <a:gsLst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Effect of mal nutrition: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India </a:t>
            </a:r>
            <a:r>
              <a:rPr lang="en-US" sz="2400" b="1" dirty="0">
                <a:solidFill>
                  <a:srgbClr val="EF23D7"/>
                </a:solidFill>
              </a:rPr>
              <a:t>3rd largest producer of crops</a:t>
            </a:r>
            <a:r>
              <a:rPr lang="en-US" sz="2400" b="1" dirty="0">
                <a:solidFill>
                  <a:srgbClr val="0070C0"/>
                </a:solidFill>
              </a:rPr>
              <a:t>, nearly 300 million Indians are still under </a:t>
            </a:r>
            <a:r>
              <a:rPr lang="en-US" sz="2400" b="1" dirty="0" smtClean="0">
                <a:solidFill>
                  <a:srgbClr val="C00000"/>
                </a:solidFill>
              </a:rPr>
              <a:t>nourished</a:t>
            </a:r>
            <a:r>
              <a:rPr lang="en-US" sz="2400" b="1" dirty="0" smtClean="0">
                <a:solidFill>
                  <a:srgbClr val="0070C0"/>
                </a:solidFill>
              </a:rPr>
              <a:t> (</a:t>
            </a:r>
            <a:r>
              <a:rPr lang="en-US" sz="2400" b="1" dirty="0"/>
              <a:t>provide with the food or other substances necessary for growth, health, and good </a:t>
            </a:r>
            <a:r>
              <a:rPr lang="en-US" sz="2400" b="1" dirty="0" smtClean="0"/>
              <a:t>condition</a:t>
            </a:r>
            <a:r>
              <a:rPr lang="en-US" sz="2400" b="1" dirty="0" smtClean="0">
                <a:solidFill>
                  <a:srgbClr val="0070C0"/>
                </a:solidFill>
              </a:rPr>
              <a:t>). </a:t>
            </a:r>
          </a:p>
          <a:p>
            <a:pPr algn="just"/>
            <a:endParaRPr lang="en-US" sz="12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World </a:t>
            </a:r>
            <a:r>
              <a:rPr lang="en-US" sz="2400" b="1" dirty="0">
                <a:solidFill>
                  <a:srgbClr val="FF0000"/>
                </a:solidFill>
              </a:rPr>
              <a:t>food summit 1996: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world food summit, 1996 has </a:t>
            </a:r>
            <a:r>
              <a:rPr lang="en-US" sz="2400" b="1" dirty="0">
                <a:solidFill>
                  <a:srgbClr val="EF23D7"/>
                </a:solidFill>
              </a:rPr>
              <a:t>set the goal to reduce</a:t>
            </a:r>
            <a:r>
              <a:rPr lang="en-US" sz="2400" b="1" dirty="0">
                <a:solidFill>
                  <a:srgbClr val="0070C0"/>
                </a:solidFill>
              </a:rPr>
              <a:t> the number of </a:t>
            </a:r>
            <a:r>
              <a:rPr lang="en-US" sz="2400" b="1" dirty="0">
                <a:solidFill>
                  <a:srgbClr val="00B050"/>
                </a:solidFill>
              </a:rPr>
              <a:t>under nourished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00B050"/>
                </a:solidFill>
              </a:rPr>
              <a:t>mal nourished </a:t>
            </a:r>
            <a:r>
              <a:rPr lang="en-US" sz="2400" b="1" dirty="0">
                <a:solidFill>
                  <a:srgbClr val="0070C0"/>
                </a:solidFill>
              </a:rPr>
              <a:t>people to just </a:t>
            </a:r>
            <a:r>
              <a:rPr lang="en-US" sz="2400" b="1" dirty="0">
                <a:solidFill>
                  <a:srgbClr val="3A1BF7"/>
                </a:solidFill>
              </a:rPr>
              <a:t>half by 2015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  <a:endParaRPr lang="en-US" dirty="0">
              <a:solidFill>
                <a:srgbClr val="3A1BF7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86906789"/>
              </p:ext>
            </p:extLst>
          </p:nvPr>
        </p:nvGraphicFramePr>
        <p:xfrm>
          <a:off x="899592" y="1052736"/>
          <a:ext cx="727280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2448272"/>
                <a:gridCol w="396043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rgbClr val="0070C0"/>
                          </a:solidFill>
                        </a:rPr>
                        <a:t>S.No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Deficiency of nutrients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Effects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Protein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Growth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Iron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Anemia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Iodine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Goiter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Vitamin – A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Blindness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7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9484748"/>
              </p:ext>
            </p:extLst>
          </p:nvPr>
        </p:nvGraphicFramePr>
        <p:xfrm>
          <a:off x="870155" y="1064913"/>
          <a:ext cx="7302245" cy="1788023"/>
        </p:xfrm>
        <a:graphic>
          <a:graphicData uri="http://schemas.openxmlformats.org/drawingml/2006/table">
            <a:tbl>
              <a:tblPr/>
              <a:tblGrid>
                <a:gridCol w="7302245"/>
              </a:tblGrid>
              <a:tr h="178802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1031788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k\Desktop\nutrie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6" y="620688"/>
            <a:ext cx="7968324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151843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7754"/>
            <a:ext cx="7632848" cy="569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338328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0370"/>
            <a:ext cx="8314742" cy="605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54091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422" y="260648"/>
            <a:ext cx="8280920" cy="6370975"/>
          </a:xfrm>
          <a:prstGeom prst="rect">
            <a:avLst/>
          </a:prstGeom>
          <a:gradFill>
            <a:gsLst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OVER GRAZING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a process of </a:t>
            </a:r>
            <a:r>
              <a:rPr lang="en-US" sz="2400" b="1" dirty="0">
                <a:solidFill>
                  <a:srgbClr val="3A1BF7"/>
                </a:solidFill>
              </a:rPr>
              <a:t>eating the forest vegetation </a:t>
            </a:r>
            <a:r>
              <a:rPr lang="en-US" sz="2400" b="1" dirty="0">
                <a:solidFill>
                  <a:srgbClr val="00B050"/>
                </a:solidFill>
              </a:rPr>
              <a:t>without giving a chance to regenerate. </a:t>
            </a:r>
          </a:p>
          <a:p>
            <a:pPr algn="just"/>
            <a:endParaRPr lang="en-US" sz="800" b="1" dirty="0">
              <a:solidFill>
                <a:srgbClr val="0070C0"/>
              </a:solidFill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EFFECTS OF OVER GRAZING </a:t>
            </a:r>
          </a:p>
          <a:p>
            <a:pPr marL="342900" indent="-342900" algn="just">
              <a:buAutoNum type="arabicPeriod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solidFill>
                  <a:srgbClr val="EF23D7"/>
                </a:solidFill>
              </a:rPr>
              <a:t>Land degradation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2400" b="1" dirty="0" smtClean="0">
                <a:solidFill>
                  <a:srgbClr val="00B050"/>
                </a:solidFill>
              </a:rPr>
              <a:t>Over </a:t>
            </a:r>
            <a:r>
              <a:rPr lang="en-US" sz="2400" b="1" dirty="0">
                <a:solidFill>
                  <a:srgbClr val="00B050"/>
                </a:solidFill>
              </a:rPr>
              <a:t>grazing </a:t>
            </a:r>
            <a:r>
              <a:rPr lang="en-US" sz="2400" b="1" dirty="0">
                <a:solidFill>
                  <a:srgbClr val="0070C0"/>
                </a:solidFill>
              </a:rPr>
              <a:t>removing the cover of </a:t>
            </a:r>
            <a:r>
              <a:rPr lang="en-US" sz="2400" b="1" dirty="0" smtClean="0">
                <a:solidFill>
                  <a:srgbClr val="0070C0"/>
                </a:solidFill>
              </a:rPr>
              <a:t>vegetation.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2400" b="1" dirty="0" smtClean="0">
                <a:solidFill>
                  <a:srgbClr val="0070C0"/>
                </a:solidFill>
              </a:rPr>
              <a:t>Exposed </a:t>
            </a:r>
            <a:r>
              <a:rPr lang="en-US" sz="2400" b="1" dirty="0">
                <a:solidFill>
                  <a:srgbClr val="0070C0"/>
                </a:solidFill>
              </a:rPr>
              <a:t>soil gets </a:t>
            </a:r>
            <a:r>
              <a:rPr lang="en-US" sz="2400" b="1" dirty="0" smtClean="0">
                <a:solidFill>
                  <a:srgbClr val="0070C0"/>
                </a:solidFill>
              </a:rPr>
              <a:t>compacted. 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2400" b="1" dirty="0" smtClean="0">
                <a:solidFill>
                  <a:srgbClr val="0070C0"/>
                </a:solidFill>
              </a:rPr>
              <a:t>Soil </a:t>
            </a:r>
            <a:r>
              <a:rPr lang="en-US" sz="2400" b="1" dirty="0">
                <a:solidFill>
                  <a:srgbClr val="0070C0"/>
                </a:solidFill>
              </a:rPr>
              <a:t>moisture reduces.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en-US" sz="2400" b="1" dirty="0" smtClean="0">
                <a:solidFill>
                  <a:srgbClr val="00B050"/>
                </a:solidFill>
              </a:rPr>
              <a:t>Desertification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- OG leads to poor, dry and compacted soil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en-US" sz="2400" b="1" dirty="0" smtClean="0">
                <a:solidFill>
                  <a:srgbClr val="0070C0"/>
                </a:solidFill>
              </a:rPr>
              <a:t>Land </a:t>
            </a:r>
            <a:r>
              <a:rPr lang="en-US" sz="2400" b="1" dirty="0">
                <a:solidFill>
                  <a:srgbClr val="0070C0"/>
                </a:solidFill>
              </a:rPr>
              <a:t>cannot be used for further cultivation. </a:t>
            </a:r>
          </a:p>
          <a:p>
            <a:pPr algn="just"/>
            <a:endParaRPr lang="en-US" sz="8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2. Soil </a:t>
            </a:r>
            <a:r>
              <a:rPr lang="en-US" sz="2400" b="1" dirty="0">
                <a:solidFill>
                  <a:srgbClr val="EF23D7"/>
                </a:solidFill>
              </a:rPr>
              <a:t>erosion: </a:t>
            </a:r>
            <a:r>
              <a:rPr lang="en-US" sz="2400" b="1" dirty="0">
                <a:solidFill>
                  <a:srgbClr val="0070C0"/>
                </a:solidFill>
              </a:rPr>
              <a:t>When the grasses are removed the soil becomes loose and gets </a:t>
            </a:r>
            <a:r>
              <a:rPr lang="en-US" sz="2400" b="1" dirty="0">
                <a:solidFill>
                  <a:srgbClr val="7030A0"/>
                </a:solidFill>
              </a:rPr>
              <a:t>eroded</a:t>
            </a:r>
            <a:r>
              <a:rPr lang="en-US" sz="2400" b="1" dirty="0">
                <a:solidFill>
                  <a:srgbClr val="0070C0"/>
                </a:solidFill>
              </a:rPr>
              <a:t> by the action of </a:t>
            </a:r>
            <a:r>
              <a:rPr lang="en-US" sz="2400" b="1" dirty="0">
                <a:solidFill>
                  <a:srgbClr val="7030A0"/>
                </a:solidFill>
              </a:rPr>
              <a:t>wind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7030A0"/>
                </a:solidFill>
              </a:rPr>
              <a:t>rain fall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8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3. Loss </a:t>
            </a:r>
            <a:r>
              <a:rPr lang="en-US" sz="2400" b="1" dirty="0">
                <a:solidFill>
                  <a:srgbClr val="EF23D7"/>
                </a:solidFill>
              </a:rPr>
              <a:t>of useful species: </a:t>
            </a:r>
            <a:r>
              <a:rPr lang="en-US" sz="2400" b="1" dirty="0">
                <a:solidFill>
                  <a:srgbClr val="0070C0"/>
                </a:solidFill>
              </a:rPr>
              <a:t>OG affects the </a:t>
            </a:r>
            <a:r>
              <a:rPr lang="en-US" sz="2400" b="1" dirty="0">
                <a:solidFill>
                  <a:srgbClr val="BA3106"/>
                </a:solidFill>
              </a:rPr>
              <a:t>plant population </a:t>
            </a:r>
            <a:r>
              <a:rPr lang="en-US" sz="2400" b="1" dirty="0">
                <a:solidFill>
                  <a:srgbClr val="0070C0"/>
                </a:solidFill>
              </a:rPr>
              <a:t>and their </a:t>
            </a:r>
            <a:r>
              <a:rPr lang="en-US" sz="2400" b="1" dirty="0">
                <a:solidFill>
                  <a:srgbClr val="BA3106"/>
                </a:solidFill>
              </a:rPr>
              <a:t>regenerating capacity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3A1BF7"/>
                </a:solidFill>
              </a:rPr>
              <a:t>OG replace </a:t>
            </a:r>
            <a:r>
              <a:rPr lang="en-US" sz="2400" b="1" dirty="0">
                <a:solidFill>
                  <a:srgbClr val="0070C0"/>
                </a:solidFill>
              </a:rPr>
              <a:t>the plant of high nutritive value with plant of </a:t>
            </a:r>
            <a:r>
              <a:rPr lang="en-US" sz="2400" b="1" dirty="0">
                <a:solidFill>
                  <a:srgbClr val="3A1BF7"/>
                </a:solidFill>
              </a:rPr>
              <a:t>low nutritive value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5707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6370975"/>
          </a:xfrm>
          <a:prstGeom prst="rect">
            <a:avLst/>
          </a:prstGeom>
          <a:gradFill>
            <a:gsLst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AGRICULTURE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Agriculture is an </a:t>
            </a:r>
            <a:r>
              <a:rPr lang="en-US" sz="2400" b="1" dirty="0">
                <a:solidFill>
                  <a:srgbClr val="3A1BF7"/>
                </a:solidFill>
              </a:rPr>
              <a:t>art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science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industry</a:t>
            </a:r>
            <a:r>
              <a:rPr lang="en-US" sz="2400" b="1" dirty="0">
                <a:solidFill>
                  <a:srgbClr val="0070C0"/>
                </a:solidFill>
              </a:rPr>
              <a:t> of managing the </a:t>
            </a:r>
            <a:r>
              <a:rPr lang="en-US" sz="2400" b="1" dirty="0">
                <a:solidFill>
                  <a:srgbClr val="BA3106"/>
                </a:solidFill>
              </a:rPr>
              <a:t>growth of plants animals</a:t>
            </a:r>
            <a:r>
              <a:rPr lang="en-US" sz="2400" b="1" dirty="0">
                <a:solidFill>
                  <a:srgbClr val="0070C0"/>
                </a:solidFill>
              </a:rPr>
              <a:t> for human use.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includes </a:t>
            </a:r>
            <a:r>
              <a:rPr lang="en-US" sz="2400" b="1" dirty="0">
                <a:solidFill>
                  <a:srgbClr val="3A1BF7"/>
                </a:solidFill>
              </a:rPr>
              <a:t>cultivation of the soil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growing and harvesting crops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7030A0"/>
                </a:solidFill>
              </a:rPr>
              <a:t>breeding and raising livestock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7030A0"/>
                </a:solidFill>
              </a:rPr>
              <a:t>dairying and forestry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US" sz="800" b="1" dirty="0">
              <a:solidFill>
                <a:srgbClr val="0070C0"/>
              </a:solidFill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TYPES OF AGRICULTURE 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A1BF7"/>
                </a:solidFill>
              </a:rPr>
              <a:t>Traditional agriculture 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A1BF7"/>
                </a:solidFill>
              </a:rPr>
              <a:t>Modern (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3A1BF7"/>
                </a:solidFill>
              </a:rPr>
              <a:t>) </a:t>
            </a:r>
            <a:r>
              <a:rPr lang="en-US" sz="2400" b="1" dirty="0" smtClean="0">
                <a:solidFill>
                  <a:srgbClr val="3A1BF7"/>
                </a:solidFill>
              </a:rPr>
              <a:t>industrialized </a:t>
            </a:r>
            <a:r>
              <a:rPr lang="en-US" sz="2400" b="1" dirty="0">
                <a:solidFill>
                  <a:srgbClr val="3A1BF7"/>
                </a:solidFill>
              </a:rPr>
              <a:t>agriculture </a:t>
            </a:r>
          </a:p>
          <a:p>
            <a:pPr marL="342900" indent="-342900" algn="just">
              <a:buAutoNum type="arabicPeriod"/>
            </a:pPr>
            <a:endParaRPr lang="en-US" sz="800" b="1" dirty="0">
              <a:solidFill>
                <a:srgbClr val="0070C0"/>
              </a:solidFill>
            </a:endParaRPr>
          </a:p>
          <a:p>
            <a:pPr algn="just"/>
            <a:r>
              <a:rPr lang="en-US" sz="2400" b="1" dirty="0">
                <a:solidFill>
                  <a:srgbClr val="EF23D7"/>
                </a:solidFill>
              </a:rPr>
              <a:t>1. Traditional agriculture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Small plot, simple tools, surface water, organic fertilizer and a mixture of crops constitute </a:t>
            </a:r>
            <a:r>
              <a:rPr lang="en-US" sz="2400" b="1" dirty="0">
                <a:solidFill>
                  <a:srgbClr val="BA3106"/>
                </a:solidFill>
              </a:rPr>
              <a:t>traditional agriculture</a:t>
            </a:r>
            <a:r>
              <a:rPr lang="en-US" sz="2400" b="1" dirty="0">
                <a:solidFill>
                  <a:srgbClr val="0070C0"/>
                </a:solidFill>
              </a:rPr>
              <a:t>. They produce enough </a:t>
            </a:r>
            <a:r>
              <a:rPr lang="en-US" sz="2400" b="1" dirty="0">
                <a:solidFill>
                  <a:srgbClr val="3A1BF7"/>
                </a:solidFill>
              </a:rPr>
              <a:t>food</a:t>
            </a:r>
            <a:r>
              <a:rPr lang="en-US" sz="2400" b="1" dirty="0">
                <a:solidFill>
                  <a:srgbClr val="0070C0"/>
                </a:solidFill>
              </a:rPr>
              <a:t> to feed their family and to </a:t>
            </a:r>
            <a:r>
              <a:rPr lang="en-US" sz="2400" b="1" dirty="0">
                <a:solidFill>
                  <a:srgbClr val="3A1BF7"/>
                </a:solidFill>
              </a:rPr>
              <a:t>sell</a:t>
            </a:r>
            <a:r>
              <a:rPr lang="en-US" sz="2400" b="1" dirty="0">
                <a:solidFill>
                  <a:srgbClr val="0070C0"/>
                </a:solidFill>
              </a:rPr>
              <a:t> it for their income. </a:t>
            </a:r>
          </a:p>
          <a:p>
            <a:pPr algn="just"/>
            <a:r>
              <a:rPr lang="en-US" sz="2400" b="1" dirty="0">
                <a:solidFill>
                  <a:srgbClr val="EF23D7"/>
                </a:solidFill>
              </a:rPr>
              <a:t>2. Modern agriculture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Hybrid seeds </a:t>
            </a:r>
            <a:r>
              <a:rPr lang="en-US" sz="2400" b="1" dirty="0">
                <a:solidFill>
                  <a:srgbClr val="0070C0"/>
                </a:solidFill>
              </a:rPr>
              <a:t>of single crop variety, </a:t>
            </a:r>
            <a:r>
              <a:rPr lang="en-US" sz="2400" b="1" dirty="0">
                <a:solidFill>
                  <a:srgbClr val="3A1BF7"/>
                </a:solidFill>
              </a:rPr>
              <a:t>high tech </a:t>
            </a:r>
            <a:r>
              <a:rPr lang="en-US" sz="2400" b="1" dirty="0" err="1">
                <a:solidFill>
                  <a:srgbClr val="3A1BF7"/>
                </a:solidFill>
              </a:rPr>
              <a:t>equipments</a:t>
            </a:r>
            <a:r>
              <a:rPr lang="en-US" sz="2400" b="1" dirty="0">
                <a:solidFill>
                  <a:srgbClr val="0070C0"/>
                </a:solidFill>
              </a:rPr>
              <a:t>, lot of </a:t>
            </a:r>
            <a:r>
              <a:rPr lang="en-US" sz="2400" b="1" dirty="0" err="1">
                <a:solidFill>
                  <a:srgbClr val="00B050"/>
                </a:solidFill>
              </a:rPr>
              <a:t>fertilisers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BA3106"/>
                </a:solidFill>
              </a:rPr>
              <a:t>pesticides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7030A0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 to produce large amount of single crops.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8864141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24936" cy="6494085"/>
          </a:xfrm>
          <a:prstGeom prst="rect">
            <a:avLst/>
          </a:prstGeom>
          <a:gradFill>
            <a:gsLst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EFFECTS </a:t>
            </a:r>
            <a:r>
              <a:rPr lang="en-US" sz="3200" b="1" dirty="0">
                <a:solidFill>
                  <a:srgbClr val="FF0000"/>
                </a:solidFill>
              </a:rPr>
              <a:t>OF MODERN AGRICULTURE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just"/>
            <a:endParaRPr lang="en-US" sz="800" b="1" dirty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1</a:t>
            </a:r>
            <a:r>
              <a:rPr lang="en-US" sz="2400" b="1" dirty="0">
                <a:solidFill>
                  <a:srgbClr val="EF23D7"/>
                </a:solidFill>
              </a:rPr>
              <a:t>. Problems in using fertilizers</a:t>
            </a:r>
          </a:p>
          <a:p>
            <a:pPr marL="342900" indent="-342900" algn="just">
              <a:buAutoNum type="alphaLcPeriod"/>
            </a:pPr>
            <a:r>
              <a:rPr lang="en-US" sz="2400" b="1" dirty="0" smtClean="0">
                <a:solidFill>
                  <a:srgbClr val="BA3106"/>
                </a:solidFill>
              </a:rPr>
              <a:t>Excess </a:t>
            </a:r>
            <a:r>
              <a:rPr lang="en-US" sz="2400" b="1" dirty="0">
                <a:solidFill>
                  <a:srgbClr val="BA3106"/>
                </a:solidFill>
              </a:rPr>
              <a:t>of </a:t>
            </a:r>
            <a:r>
              <a:rPr lang="en-US" sz="2400" b="1" dirty="0" smtClean="0">
                <a:solidFill>
                  <a:srgbClr val="BA3106"/>
                </a:solidFill>
              </a:rPr>
              <a:t>fertilizers: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causes </a:t>
            </a:r>
            <a:r>
              <a:rPr lang="en-US" sz="2400" b="1" dirty="0">
                <a:solidFill>
                  <a:srgbClr val="3A1BF7"/>
                </a:solidFill>
              </a:rPr>
              <a:t>micronutrient imbalance</a:t>
            </a:r>
            <a:r>
              <a:rPr lang="en-US" sz="2400" b="1" dirty="0">
                <a:solidFill>
                  <a:srgbClr val="0070C0"/>
                </a:solidFill>
              </a:rPr>
              <a:t>. (</a:t>
            </a:r>
            <a:r>
              <a:rPr lang="en-US" sz="2400" b="1" dirty="0" err="1">
                <a:solidFill>
                  <a:srgbClr val="0070C0"/>
                </a:solidFill>
              </a:rPr>
              <a:t>e.g</a:t>
            </a:r>
            <a:r>
              <a:rPr lang="en-US" sz="2400" b="1" dirty="0">
                <a:solidFill>
                  <a:srgbClr val="0070C0"/>
                </a:solidFill>
              </a:rPr>
              <a:t>) Punjab and Haryana </a:t>
            </a:r>
            <a:r>
              <a:rPr lang="en-US" sz="2400" b="1" dirty="0" smtClean="0">
                <a:solidFill>
                  <a:srgbClr val="0070C0"/>
                </a:solidFill>
              </a:rPr>
              <a:t>deficiency </a:t>
            </a:r>
            <a:r>
              <a:rPr lang="en-US" sz="2400" b="1" dirty="0">
                <a:solidFill>
                  <a:srgbClr val="0070C0"/>
                </a:solidFill>
              </a:rPr>
              <a:t>of nutrient </a:t>
            </a:r>
            <a:r>
              <a:rPr lang="en-US" sz="2400" b="1" dirty="0">
                <a:solidFill>
                  <a:srgbClr val="BA3106"/>
                </a:solidFill>
              </a:rPr>
              <a:t>zinc</a:t>
            </a:r>
            <a:r>
              <a:rPr lang="en-US" sz="2400" b="1" dirty="0">
                <a:solidFill>
                  <a:srgbClr val="0070C0"/>
                </a:solidFill>
              </a:rPr>
              <a:t> in the soil affect the productivity of the soil.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lphaLcPeriod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BA3106"/>
                </a:solidFill>
              </a:rPr>
              <a:t>b.  Blue </a:t>
            </a:r>
            <a:r>
              <a:rPr lang="en-US" sz="2400" b="1" dirty="0">
                <a:solidFill>
                  <a:srgbClr val="BA3106"/>
                </a:solidFill>
              </a:rPr>
              <a:t>baby syndrome (nitrate pollution): </a:t>
            </a:r>
            <a:endParaRPr lang="en-US" sz="2400" b="1" dirty="0" smtClean="0">
              <a:solidFill>
                <a:srgbClr val="BA3106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Nitrate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present in the fertilizer causes </a:t>
            </a:r>
            <a:r>
              <a:rPr lang="en-US" sz="2400" b="1" dirty="0">
                <a:solidFill>
                  <a:srgbClr val="3A1BF7"/>
                </a:solidFill>
              </a:rPr>
              <a:t>blue baby syndrome</a:t>
            </a:r>
            <a:r>
              <a:rPr lang="en-US" sz="2400" b="1" dirty="0">
                <a:solidFill>
                  <a:srgbClr val="0070C0"/>
                </a:solidFill>
              </a:rPr>
              <a:t>, when the amount exceeds the limit </a:t>
            </a:r>
            <a:r>
              <a:rPr lang="en-US" sz="2400" b="1" dirty="0">
                <a:solidFill>
                  <a:srgbClr val="C00000"/>
                </a:solidFill>
              </a:rPr>
              <a:t>leads to death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lphaLcPeriod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BA3106"/>
                </a:solidFill>
              </a:rPr>
              <a:t>c.  Eutrophication</a:t>
            </a:r>
            <a:r>
              <a:rPr lang="en-US" sz="2400" b="1" dirty="0">
                <a:solidFill>
                  <a:srgbClr val="BA3106"/>
                </a:solidFill>
              </a:rPr>
              <a:t>: </a:t>
            </a:r>
            <a:endParaRPr lang="en-US" sz="2400" b="1" dirty="0" smtClean="0">
              <a:solidFill>
                <a:srgbClr val="BA3106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Nitrogen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phosphorus</a:t>
            </a:r>
            <a:r>
              <a:rPr lang="en-US" sz="2400" b="1" dirty="0">
                <a:solidFill>
                  <a:srgbClr val="0070C0"/>
                </a:solidFill>
              </a:rPr>
              <a:t> in the crop fields washed out by runoff water in the water bodies, which increases the </a:t>
            </a:r>
            <a:r>
              <a:rPr lang="en-US" sz="2400" b="1" dirty="0">
                <a:solidFill>
                  <a:srgbClr val="00B050"/>
                </a:solidFill>
              </a:rPr>
              <a:t>nourishment</a:t>
            </a:r>
            <a:r>
              <a:rPr lang="en-US" sz="2400" b="1" dirty="0">
                <a:solidFill>
                  <a:srgbClr val="0070C0"/>
                </a:solidFill>
              </a:rPr>
              <a:t> of the lakes called </a:t>
            </a:r>
            <a:r>
              <a:rPr lang="en-US" sz="2400" b="1" dirty="0">
                <a:solidFill>
                  <a:srgbClr val="BA3106"/>
                </a:solidFill>
              </a:rPr>
              <a:t>eutrophication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Hence </a:t>
            </a:r>
            <a:r>
              <a:rPr lang="en-US" sz="2400" b="1" dirty="0">
                <a:solidFill>
                  <a:srgbClr val="3A1BF7"/>
                </a:solidFill>
              </a:rPr>
              <a:t>algal species </a:t>
            </a:r>
            <a:r>
              <a:rPr lang="en-US" sz="2400" b="1" dirty="0">
                <a:solidFill>
                  <a:srgbClr val="0070C0"/>
                </a:solidFill>
              </a:rPr>
              <a:t>increases rapidly. Life time of the species is less and they decompose easily and </a:t>
            </a:r>
            <a:r>
              <a:rPr lang="en-US" sz="2400" b="1" dirty="0">
                <a:solidFill>
                  <a:srgbClr val="BA3106"/>
                </a:solidFill>
              </a:rPr>
              <a:t>pollute the water </a:t>
            </a:r>
            <a:r>
              <a:rPr lang="en-US" sz="2400" b="1" dirty="0">
                <a:solidFill>
                  <a:srgbClr val="0070C0"/>
                </a:solidFill>
              </a:rPr>
              <a:t>which affects the aquatic </a:t>
            </a:r>
            <a:r>
              <a:rPr lang="en-US" sz="2400" b="1" dirty="0" smtClean="0">
                <a:solidFill>
                  <a:srgbClr val="0070C0"/>
                </a:solidFill>
              </a:rPr>
              <a:t>life.</a:t>
            </a:r>
          </a:p>
        </p:txBody>
      </p:sp>
    </p:spTree>
    <p:extLst>
      <p:ext uri="{BB962C8B-B14F-4D97-AF65-F5344CB8AC3E}">
        <p14:creationId xmlns="" xmlns:p14="http://schemas.microsoft.com/office/powerpoint/2010/main" val="29271478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80920" cy="6124754"/>
          </a:xfrm>
          <a:prstGeom prst="rect">
            <a:avLst/>
          </a:prstGeom>
          <a:gradFill>
            <a:gsLst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EF23D7"/>
                </a:solidFill>
              </a:rPr>
              <a:t>2. Problems in using pesticides 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2400" b="1" dirty="0">
                <a:solidFill>
                  <a:srgbClr val="3A1BF7"/>
                </a:solidFill>
              </a:rPr>
              <a:t>Death of non target organism. </a:t>
            </a:r>
          </a:p>
          <a:p>
            <a:pPr marL="342900" indent="-342900" algn="just">
              <a:buAutoNum type="alphaLcParenR"/>
            </a:pPr>
            <a:r>
              <a:rPr lang="en-US" sz="2400" b="1" dirty="0" smtClean="0">
                <a:solidFill>
                  <a:srgbClr val="3A1BF7"/>
                </a:solidFill>
              </a:rPr>
              <a:t>Producing </a:t>
            </a:r>
            <a:r>
              <a:rPr lang="en-US" sz="2400" b="1" dirty="0">
                <a:solidFill>
                  <a:srgbClr val="3A1BF7"/>
                </a:solidFill>
              </a:rPr>
              <a:t>new pest </a:t>
            </a:r>
            <a:r>
              <a:rPr lang="en-US" sz="2400" b="1" dirty="0">
                <a:solidFill>
                  <a:srgbClr val="0070C0"/>
                </a:solidFill>
              </a:rPr>
              <a:t>– super pest</a:t>
            </a:r>
          </a:p>
          <a:p>
            <a:pPr marL="342900" indent="-342900" algn="just">
              <a:buAutoNum type="alphaLcParenR"/>
            </a:pPr>
            <a:r>
              <a:rPr lang="en-US" sz="2400" b="1" dirty="0" smtClean="0">
                <a:solidFill>
                  <a:srgbClr val="3A1BF7"/>
                </a:solidFill>
              </a:rPr>
              <a:t>Bio </a:t>
            </a:r>
            <a:r>
              <a:rPr lang="en-US" sz="2400" b="1" dirty="0">
                <a:solidFill>
                  <a:srgbClr val="3A1BF7"/>
                </a:solidFill>
              </a:rPr>
              <a:t>magnification </a:t>
            </a:r>
            <a:r>
              <a:rPr lang="en-US" sz="2400" b="1" dirty="0">
                <a:solidFill>
                  <a:srgbClr val="0070C0"/>
                </a:solidFill>
              </a:rPr>
              <a:t>– Most of the pesticides are non bio degradable, keep on concentrating in the </a:t>
            </a:r>
            <a:r>
              <a:rPr lang="en-US" sz="2400" b="1" dirty="0">
                <a:solidFill>
                  <a:srgbClr val="BA3106"/>
                </a:solidFill>
              </a:rPr>
              <a:t>food chain </a:t>
            </a:r>
            <a:r>
              <a:rPr lang="en-US" sz="2400" b="1" dirty="0">
                <a:solidFill>
                  <a:srgbClr val="0070C0"/>
                </a:solidFill>
              </a:rPr>
              <a:t>and it is harmful to human beings. </a:t>
            </a:r>
          </a:p>
          <a:p>
            <a:pPr marL="342900" indent="-342900" algn="just">
              <a:buAutoNum type="alphaLcParenR"/>
            </a:pPr>
            <a:r>
              <a:rPr lang="en-US" sz="2400" b="1" dirty="0">
                <a:solidFill>
                  <a:srgbClr val="3A1BF7"/>
                </a:solidFill>
              </a:rPr>
              <a:t>Risk of cancer</a:t>
            </a:r>
            <a:r>
              <a:rPr lang="en-US" sz="2400" b="1" dirty="0" smtClean="0">
                <a:solidFill>
                  <a:srgbClr val="3A1BF7"/>
                </a:solidFill>
              </a:rPr>
              <a:t>:</a:t>
            </a:r>
          </a:p>
          <a:p>
            <a:pPr marL="971550" lvl="1" indent="-514350" algn="just">
              <a:buAutoNum type="romanLcParenBoth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directly acts as </a:t>
            </a:r>
            <a:r>
              <a:rPr lang="en-US" sz="2400" b="1" dirty="0" smtClean="0">
                <a:solidFill>
                  <a:srgbClr val="BA3106"/>
                </a:solidFill>
              </a:rPr>
              <a:t>carcinogen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</a:p>
          <a:p>
            <a:pPr marL="971550" lvl="1" indent="-514350" algn="just">
              <a:buAutoNum type="romanLcParenBoth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indirectly supports </a:t>
            </a:r>
            <a:r>
              <a:rPr lang="en-US" sz="2400" b="1" dirty="0">
                <a:solidFill>
                  <a:srgbClr val="BA3106"/>
                </a:solidFill>
              </a:rPr>
              <a:t>immune system.</a:t>
            </a:r>
          </a:p>
          <a:p>
            <a:pPr marL="342900" indent="-342900" algn="just">
              <a:buAutoNum type="alphaLcParenR"/>
            </a:pPr>
            <a:endParaRPr lang="en-US" sz="800" b="1" dirty="0">
              <a:solidFill>
                <a:srgbClr val="EF23D7"/>
              </a:solidFill>
            </a:endParaRPr>
          </a:p>
          <a:p>
            <a:pPr algn="just"/>
            <a:r>
              <a:rPr lang="en-US" sz="2400" b="1" dirty="0">
                <a:solidFill>
                  <a:srgbClr val="EF23D7"/>
                </a:solidFill>
              </a:rPr>
              <a:t> 3. Water logging: </a:t>
            </a:r>
            <a:r>
              <a:rPr lang="en-US" sz="2400" b="1" dirty="0">
                <a:solidFill>
                  <a:srgbClr val="0070C0"/>
                </a:solidFill>
              </a:rPr>
              <a:t>Land where water stand for most of the year.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BA3106"/>
                </a:solidFill>
              </a:rPr>
              <a:t>Causes </a:t>
            </a:r>
            <a:r>
              <a:rPr lang="en-US" sz="2400" b="1" dirty="0">
                <a:solidFill>
                  <a:srgbClr val="BA3106"/>
                </a:solidFill>
              </a:rPr>
              <a:t>of water logging: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(1) </a:t>
            </a:r>
            <a:r>
              <a:rPr lang="en-US" sz="2400" b="1" dirty="0">
                <a:solidFill>
                  <a:srgbClr val="00B050"/>
                </a:solidFill>
              </a:rPr>
              <a:t>Excessive water supply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(2)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Heavy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rain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(3) </a:t>
            </a:r>
            <a:r>
              <a:rPr lang="en-US" sz="2400" b="1" dirty="0">
                <a:solidFill>
                  <a:srgbClr val="00B050"/>
                </a:solidFill>
              </a:rPr>
              <a:t>Poor drainage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Remedy: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b="1" dirty="0">
                <a:solidFill>
                  <a:srgbClr val="3A1BF7"/>
                </a:solidFill>
              </a:rPr>
              <a:t>Preventing excessive </a:t>
            </a:r>
            <a:r>
              <a:rPr lang="en-US" sz="2400" b="1" dirty="0" smtClean="0">
                <a:solidFill>
                  <a:srgbClr val="3A1BF7"/>
                </a:solidFill>
              </a:rPr>
              <a:t>irrigation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b="1" dirty="0">
                <a:solidFill>
                  <a:srgbClr val="BA3106"/>
                </a:solidFill>
              </a:rPr>
              <a:t>Subsurface drainage </a:t>
            </a:r>
            <a:r>
              <a:rPr lang="en-US" sz="2400" b="1" dirty="0" smtClean="0">
                <a:solidFill>
                  <a:srgbClr val="BA3106"/>
                </a:solidFill>
              </a:rPr>
              <a:t>technology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3</a:t>
            </a:r>
            <a:r>
              <a:rPr lang="en-US" sz="2400" b="1" dirty="0">
                <a:solidFill>
                  <a:srgbClr val="3A1BF7"/>
                </a:solidFill>
              </a:rPr>
              <a:t>. Bio drainage like trees like Eucalyptus </a:t>
            </a:r>
            <a:endParaRPr lang="en-US" sz="2400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05205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870386"/>
            <a:ext cx="7848872" cy="4862870"/>
          </a:xfrm>
          <a:prstGeom prst="rect">
            <a:avLst/>
          </a:prstGeom>
          <a:gradFill>
            <a:gsLst>
              <a:gs pos="7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</a:rPr>
              <a:t>CASE </a:t>
            </a:r>
            <a:r>
              <a:rPr lang="en-US" sz="4000" b="1" dirty="0">
                <a:solidFill>
                  <a:srgbClr val="FF0000"/>
                </a:solidFill>
              </a:rPr>
              <a:t>STUDY- PESTICIDES IN INDIA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just"/>
            <a:endParaRPr lang="en-US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2060"/>
                </a:solidFill>
              </a:rPr>
              <a:t>In </a:t>
            </a:r>
            <a:r>
              <a:rPr lang="en-US" sz="2800" b="1" dirty="0">
                <a:solidFill>
                  <a:srgbClr val="00B050"/>
                </a:solidFill>
              </a:rPr>
              <a:t>Delhi</a:t>
            </a:r>
            <a:r>
              <a:rPr lang="en-US" sz="2800" b="1" dirty="0">
                <a:solidFill>
                  <a:srgbClr val="002060"/>
                </a:solidFill>
              </a:rPr>
              <a:t> the accumulation of pesticide in the body of mother causes </a:t>
            </a:r>
            <a:r>
              <a:rPr lang="en-US" sz="2800" b="1" dirty="0">
                <a:solidFill>
                  <a:srgbClr val="7030A0"/>
                </a:solidFill>
              </a:rPr>
              <a:t>premature delivery</a:t>
            </a:r>
            <a:r>
              <a:rPr lang="en-US" sz="2800" b="1" dirty="0">
                <a:solidFill>
                  <a:srgbClr val="002060"/>
                </a:solidFill>
              </a:rPr>
              <a:t> and </a:t>
            </a:r>
            <a:r>
              <a:rPr lang="en-US" sz="2800" b="1" dirty="0">
                <a:solidFill>
                  <a:srgbClr val="7030A0"/>
                </a:solidFill>
              </a:rPr>
              <a:t>low birth weight </a:t>
            </a:r>
            <a:r>
              <a:rPr lang="en-US" sz="2800" b="1" dirty="0">
                <a:solidFill>
                  <a:srgbClr val="002060"/>
                </a:solidFill>
              </a:rPr>
              <a:t>infant. 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EF23D7"/>
                </a:solidFill>
              </a:rPr>
              <a:t>Pesticides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in </a:t>
            </a:r>
            <a:r>
              <a:rPr lang="en-US" sz="2800" b="1" dirty="0">
                <a:solidFill>
                  <a:srgbClr val="BA3106"/>
                </a:solidFill>
              </a:rPr>
              <a:t>Pepsi</a:t>
            </a:r>
            <a:r>
              <a:rPr lang="en-US" sz="2800" b="1" dirty="0">
                <a:solidFill>
                  <a:srgbClr val="002060"/>
                </a:solidFill>
              </a:rPr>
              <a:t> and </a:t>
            </a:r>
            <a:r>
              <a:rPr lang="en-US" sz="2800" b="1" dirty="0">
                <a:solidFill>
                  <a:srgbClr val="BA3106"/>
                </a:solidFill>
              </a:rPr>
              <a:t>Coca Cola </a:t>
            </a:r>
            <a:r>
              <a:rPr lang="en-US" sz="2800" b="1" dirty="0">
                <a:solidFill>
                  <a:srgbClr val="002060"/>
                </a:solidFill>
              </a:rPr>
              <a:t>India has reported that Pepsi and coca cola companies are selling </a:t>
            </a:r>
            <a:r>
              <a:rPr lang="en-US" sz="2800" b="1" dirty="0">
                <a:solidFill>
                  <a:srgbClr val="00B050"/>
                </a:solidFill>
              </a:rPr>
              <a:t>soft drinks</a:t>
            </a:r>
            <a:r>
              <a:rPr lang="en-US" sz="2800" b="1" dirty="0">
                <a:solidFill>
                  <a:srgbClr val="002060"/>
                </a:solidFill>
              </a:rPr>
              <a:t> with </a:t>
            </a:r>
            <a:r>
              <a:rPr lang="en-US" sz="2800" b="1" dirty="0">
                <a:solidFill>
                  <a:srgbClr val="C00000"/>
                </a:solidFill>
              </a:rPr>
              <a:t>pesticide content 30-40 times higher than </a:t>
            </a:r>
            <a:r>
              <a:rPr lang="en-US" sz="2800" b="1" dirty="0" smtClean="0">
                <a:solidFill>
                  <a:srgbClr val="C00000"/>
                </a:solidFill>
              </a:rPr>
              <a:t>EU (</a:t>
            </a:r>
            <a:r>
              <a:rPr lang="en-US" sz="2800" b="1" dirty="0"/>
              <a:t>European</a:t>
            </a:r>
            <a:r>
              <a:rPr lang="en-US" sz="2800" dirty="0"/>
              <a:t> </a:t>
            </a:r>
            <a:r>
              <a:rPr lang="en-US" sz="2800" b="1" dirty="0" smtClean="0"/>
              <a:t>Union</a:t>
            </a:r>
            <a:r>
              <a:rPr lang="en-US" sz="2800" b="1" dirty="0" smtClean="0">
                <a:solidFill>
                  <a:srgbClr val="C00000"/>
                </a:solidFill>
              </a:rPr>
              <a:t>) </a:t>
            </a:r>
            <a:r>
              <a:rPr lang="en-US" sz="2800" b="1" dirty="0">
                <a:solidFill>
                  <a:srgbClr val="C00000"/>
                </a:solidFill>
              </a:rPr>
              <a:t>limits</a:t>
            </a:r>
            <a:r>
              <a:rPr lang="en-US" sz="2800" b="1" dirty="0">
                <a:solidFill>
                  <a:srgbClr val="002060"/>
                </a:solidFill>
              </a:rPr>
              <a:t>. This </a:t>
            </a:r>
            <a:r>
              <a:rPr lang="en-US" sz="2800" b="1" dirty="0">
                <a:solidFill>
                  <a:srgbClr val="EF23D7"/>
                </a:solidFill>
              </a:rPr>
              <a:t>damages the nervous </a:t>
            </a:r>
            <a:r>
              <a:rPr lang="en-US" sz="2800" b="1" dirty="0" smtClean="0">
                <a:solidFill>
                  <a:srgbClr val="EF23D7"/>
                </a:solidFill>
              </a:rPr>
              <a:t>system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572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424935" cy="5755422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5. ENERGY RESOURCES</a:t>
            </a: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EF23D7"/>
                </a:solidFill>
              </a:rPr>
              <a:t>ENERGY </a:t>
            </a:r>
            <a:r>
              <a:rPr lang="en-US" sz="2800" b="1" dirty="0">
                <a:solidFill>
                  <a:srgbClr val="EF23D7"/>
                </a:solidFill>
              </a:rPr>
              <a:t>DISTRIBUTION IN THE WORLD </a:t>
            </a:r>
            <a:endParaRPr lang="en-US" sz="2800" b="1" dirty="0" smtClean="0">
              <a:solidFill>
                <a:srgbClr val="EF23D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Developed </a:t>
            </a:r>
            <a:r>
              <a:rPr lang="en-US" sz="2400" b="1" dirty="0">
                <a:solidFill>
                  <a:srgbClr val="0070C0"/>
                </a:solidFill>
              </a:rPr>
              <a:t>countries like </a:t>
            </a:r>
            <a:r>
              <a:rPr lang="en-US" sz="2400" b="1" dirty="0">
                <a:solidFill>
                  <a:srgbClr val="00B050"/>
                </a:solidFill>
              </a:rPr>
              <a:t>USA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00B050"/>
                </a:solidFill>
              </a:rPr>
              <a:t>Canada</a:t>
            </a:r>
            <a:r>
              <a:rPr lang="en-US" sz="2400" b="1" dirty="0">
                <a:solidFill>
                  <a:srgbClr val="0070C0"/>
                </a:solidFill>
              </a:rPr>
              <a:t> constitute </a:t>
            </a:r>
            <a:r>
              <a:rPr lang="en-US" sz="2400" b="1" dirty="0">
                <a:solidFill>
                  <a:srgbClr val="3A1BF7"/>
                </a:solidFill>
              </a:rPr>
              <a:t>only 5% of the world’s population</a:t>
            </a:r>
            <a:r>
              <a:rPr lang="en-US" sz="2400" b="1" dirty="0">
                <a:solidFill>
                  <a:srgbClr val="0070C0"/>
                </a:solidFill>
              </a:rPr>
              <a:t> but </a:t>
            </a:r>
            <a:r>
              <a:rPr lang="en-US" sz="2400" b="1" dirty="0">
                <a:solidFill>
                  <a:srgbClr val="BA3106"/>
                </a:solidFill>
              </a:rPr>
              <a:t>consume 25% of the world’s available energy. </a:t>
            </a:r>
            <a:endParaRPr lang="en-US" sz="2400" b="1" dirty="0" smtClean="0">
              <a:solidFill>
                <a:srgbClr val="BA3106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Energy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consumed by a person in a developed country for a single day </a:t>
            </a:r>
            <a:r>
              <a:rPr lang="en-US" sz="2400" b="1" dirty="0">
                <a:solidFill>
                  <a:srgbClr val="0070C0"/>
                </a:solidFill>
              </a:rPr>
              <a:t>is equal </a:t>
            </a:r>
            <a:r>
              <a:rPr lang="en-US" sz="2400" b="1" dirty="0">
                <a:solidFill>
                  <a:srgbClr val="00B050"/>
                </a:solidFill>
              </a:rPr>
              <a:t>to energy consumed by a single person in a poor country for one year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Developed </a:t>
            </a:r>
            <a:r>
              <a:rPr lang="en-US" sz="2400" b="1" dirty="0">
                <a:solidFill>
                  <a:srgbClr val="0070C0"/>
                </a:solidFill>
              </a:rPr>
              <a:t>country </a:t>
            </a:r>
            <a:r>
              <a:rPr lang="en-US" sz="2400" b="1" dirty="0" smtClean="0">
                <a:solidFill>
                  <a:srgbClr val="EF23D7"/>
                </a:solidFill>
              </a:rPr>
              <a:t>GNP (</a:t>
            </a:r>
            <a:r>
              <a:rPr lang="en-US" sz="2400" b="1" dirty="0" smtClean="0"/>
              <a:t>Gross </a:t>
            </a:r>
            <a:r>
              <a:rPr lang="en-US" sz="2400" b="1" dirty="0"/>
              <a:t>National Product</a:t>
            </a:r>
            <a:r>
              <a:rPr lang="en-US" sz="2400" b="1" dirty="0" smtClean="0">
                <a:solidFill>
                  <a:srgbClr val="EF23D7"/>
                </a:solidFill>
              </a:rPr>
              <a:t>) </a:t>
            </a:r>
            <a:r>
              <a:rPr lang="en-US" sz="2400" b="1" dirty="0">
                <a:solidFill>
                  <a:srgbClr val="EF23D7"/>
                </a:solidFill>
              </a:rPr>
              <a:t>increases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energy consumption increases</a:t>
            </a:r>
            <a:r>
              <a:rPr lang="en-US" sz="2400" b="1" dirty="0">
                <a:solidFill>
                  <a:srgbClr val="0070C0"/>
                </a:solidFill>
              </a:rPr>
              <a:t>. In the poor country GNP and energy consumption are less. </a:t>
            </a:r>
          </a:p>
        </p:txBody>
      </p:sp>
    </p:spTree>
    <p:extLst>
      <p:ext uri="{BB962C8B-B14F-4D97-AF65-F5344CB8AC3E}">
        <p14:creationId xmlns="" xmlns:p14="http://schemas.microsoft.com/office/powerpoint/2010/main" val="299120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215370" cy="61247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N" sz="2800" b="1" dirty="0" smtClean="0">
                <a:solidFill>
                  <a:srgbClr val="FF0000"/>
                </a:solidFill>
              </a:rPr>
              <a:t>ASSOCIATED PROBLEMS RENEWABLE RESOURCES </a:t>
            </a:r>
          </a:p>
          <a:p>
            <a:pPr algn="just"/>
            <a:endParaRPr lang="en-IN" sz="2800" b="1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 smtClean="0">
                <a:solidFill>
                  <a:srgbClr val="EF23D7"/>
                </a:solidFill>
              </a:rPr>
              <a:t>Global livestock</a:t>
            </a:r>
            <a:r>
              <a:rPr lang="en-IN" sz="2400" b="1" dirty="0" smtClean="0">
                <a:solidFill>
                  <a:srgbClr val="0070C0"/>
                </a:solidFill>
              </a:rPr>
              <a:t> (</a:t>
            </a:r>
            <a:r>
              <a:rPr lang="en-IN" sz="2400" dirty="0" smtClean="0"/>
              <a:t>cattle, sheep, pigs, goats, horses, donkeys, mules, buffalo, oxen, llamas, or camels etc.</a:t>
            </a:r>
            <a:r>
              <a:rPr lang="en-IN" sz="2400" b="1" dirty="0" smtClean="0">
                <a:solidFill>
                  <a:srgbClr val="0070C0"/>
                </a:solidFill>
              </a:rPr>
              <a:t>) and </a:t>
            </a:r>
            <a:r>
              <a:rPr lang="en-IN" sz="2400" b="1" dirty="0" smtClean="0">
                <a:solidFill>
                  <a:srgbClr val="EF23D7"/>
                </a:solidFill>
              </a:rPr>
              <a:t>fisheries</a:t>
            </a:r>
            <a:r>
              <a:rPr lang="en-IN" sz="2400" b="1" dirty="0" smtClean="0">
                <a:solidFill>
                  <a:srgbClr val="0070C0"/>
                </a:solidFill>
              </a:rPr>
              <a:t> resources can also not be expanded </a:t>
            </a:r>
            <a:r>
              <a:rPr lang="en-IN" sz="2400" b="1" dirty="0" smtClean="0">
                <a:solidFill>
                  <a:srgbClr val="3A1BF7"/>
                </a:solidFill>
              </a:rPr>
              <a:t>beyond certain limits</a:t>
            </a:r>
            <a:r>
              <a:rPr lang="en-IN" sz="2400" b="1" dirty="0" smtClean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IN" sz="24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 smtClean="0">
                <a:solidFill>
                  <a:srgbClr val="FF0000"/>
                </a:solidFill>
              </a:rPr>
              <a:t>Only up to a limited extent </a:t>
            </a:r>
            <a:r>
              <a:rPr lang="en-IN" sz="2400" b="1" dirty="0" smtClean="0">
                <a:solidFill>
                  <a:srgbClr val="0070C0"/>
                </a:solidFill>
              </a:rPr>
              <a:t>resources of biosphere can be </a:t>
            </a:r>
            <a:r>
              <a:rPr lang="en-IN" sz="2400" b="1" dirty="0" smtClean="0">
                <a:solidFill>
                  <a:srgbClr val="3A1BF7"/>
                </a:solidFill>
              </a:rPr>
              <a:t>safely exploited</a:t>
            </a:r>
            <a:r>
              <a:rPr lang="en-IN" sz="2400" b="1" dirty="0" smtClean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IN" sz="24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Though an enormous (</a:t>
            </a:r>
            <a:r>
              <a:rPr lang="en-IN" sz="2400" b="1" dirty="0" smtClean="0"/>
              <a:t>very large/huge</a:t>
            </a:r>
            <a:r>
              <a:rPr lang="en-IN" sz="2400" b="1" dirty="0" smtClean="0">
                <a:solidFill>
                  <a:srgbClr val="0070C0"/>
                </a:solidFill>
              </a:rPr>
              <a:t>) quantity of </a:t>
            </a:r>
            <a:r>
              <a:rPr lang="en-IN" sz="2400" b="1" dirty="0" smtClean="0">
                <a:solidFill>
                  <a:srgbClr val="3A1BF7"/>
                </a:solidFill>
              </a:rPr>
              <a:t>water</a:t>
            </a:r>
            <a:r>
              <a:rPr lang="en-IN" sz="2400" b="1" dirty="0" smtClean="0">
                <a:solidFill>
                  <a:srgbClr val="0070C0"/>
                </a:solidFill>
              </a:rPr>
              <a:t> is present, for </a:t>
            </a:r>
            <a:r>
              <a:rPr lang="en-IN" sz="2400" b="1" dirty="0" smtClean="0">
                <a:solidFill>
                  <a:srgbClr val="EF23D7"/>
                </a:solidFill>
              </a:rPr>
              <a:t>fresh water </a:t>
            </a:r>
            <a:r>
              <a:rPr lang="en-IN" sz="2400" b="1" dirty="0" smtClean="0">
                <a:solidFill>
                  <a:srgbClr val="0070C0"/>
                </a:solidFill>
              </a:rPr>
              <a:t>life depends largely on precipitation, which is available only in a </a:t>
            </a:r>
            <a:r>
              <a:rPr lang="en-IN" sz="2400" b="1" dirty="0" smtClean="0">
                <a:solidFill>
                  <a:srgbClr val="EF23D7"/>
                </a:solidFill>
              </a:rPr>
              <a:t>finite quantity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IN" sz="24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Its </a:t>
            </a:r>
            <a:r>
              <a:rPr lang="en-IN" sz="2400" b="1" dirty="0" smtClean="0">
                <a:solidFill>
                  <a:srgbClr val="7030A0"/>
                </a:solidFill>
              </a:rPr>
              <a:t>uneven distribution </a:t>
            </a:r>
            <a:r>
              <a:rPr lang="en-IN" sz="2400" b="1" dirty="0" smtClean="0">
                <a:solidFill>
                  <a:srgbClr val="0070C0"/>
                </a:solidFill>
              </a:rPr>
              <a:t>over earths surface has caused large area to become </a:t>
            </a:r>
            <a:r>
              <a:rPr lang="en-IN" sz="2400" b="1" dirty="0" smtClean="0">
                <a:solidFill>
                  <a:srgbClr val="3A1BF7"/>
                </a:solidFill>
              </a:rPr>
              <a:t>infertile deserts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848872" cy="5940088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TYPES OF ENERGY RESOURCES: </a:t>
            </a:r>
          </a:p>
          <a:p>
            <a:pPr algn="just"/>
            <a:endParaRPr lang="en-US" sz="1200" b="1" dirty="0">
              <a:solidFill>
                <a:srgbClr val="0070C0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A1BF7"/>
                </a:solidFill>
              </a:rPr>
              <a:t>Renewable energy </a:t>
            </a:r>
            <a:r>
              <a:rPr lang="en-US" sz="2400" b="1" dirty="0" smtClean="0">
                <a:solidFill>
                  <a:srgbClr val="3A1BF7"/>
                </a:solidFill>
              </a:rPr>
              <a:t>resources </a:t>
            </a:r>
            <a:r>
              <a:rPr lang="en-US" sz="2400" b="1" dirty="0">
                <a:solidFill>
                  <a:srgbClr val="0070C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 smtClean="0">
                <a:solidFill>
                  <a:srgbClr val="0070C0"/>
                </a:solidFill>
              </a:rPr>
              <a:t>) </a:t>
            </a:r>
            <a:r>
              <a:rPr lang="en-US" sz="2400" b="1" dirty="0" smtClean="0">
                <a:solidFill>
                  <a:srgbClr val="BA3106"/>
                </a:solidFill>
              </a:rPr>
              <a:t>Non </a:t>
            </a:r>
            <a:r>
              <a:rPr lang="en-US" sz="2400" b="1" dirty="0">
                <a:solidFill>
                  <a:srgbClr val="BA3106"/>
                </a:solidFill>
              </a:rPr>
              <a:t>conventional energy resources </a:t>
            </a:r>
            <a:r>
              <a:rPr lang="en-US" sz="2400" b="1" dirty="0" smtClean="0">
                <a:solidFill>
                  <a:srgbClr val="BA3106"/>
                </a:solidFill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</a:rPr>
              <a:t>or</a:t>
            </a:r>
            <a:r>
              <a:rPr lang="en-US" sz="2400" b="1" dirty="0" smtClean="0">
                <a:solidFill>
                  <a:srgbClr val="BA3106"/>
                </a:solidFill>
              </a:rPr>
              <a:t>) </a:t>
            </a:r>
            <a:r>
              <a:rPr lang="en-US" sz="2400" b="1" dirty="0" smtClean="0">
                <a:solidFill>
                  <a:srgbClr val="C0006E"/>
                </a:solidFill>
              </a:rPr>
              <a:t>Inexhaustible energy resources</a:t>
            </a:r>
            <a:endParaRPr lang="en-US" sz="2400" b="1" dirty="0">
              <a:solidFill>
                <a:srgbClr val="C0006E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A1BF7"/>
                </a:solidFill>
              </a:rPr>
              <a:t>Non renewable energy resources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) </a:t>
            </a:r>
            <a:r>
              <a:rPr lang="en-US" sz="2400" b="1" dirty="0">
                <a:solidFill>
                  <a:srgbClr val="BA3106"/>
                </a:solidFill>
              </a:rPr>
              <a:t>Conventional energy </a:t>
            </a:r>
            <a:r>
              <a:rPr lang="en-US" sz="2400" b="1" dirty="0" smtClean="0">
                <a:solidFill>
                  <a:srgbClr val="BA3106"/>
                </a:solidFill>
              </a:rPr>
              <a:t>resources (</a:t>
            </a:r>
            <a:r>
              <a:rPr lang="en-US" sz="2400" b="1" dirty="0" smtClean="0">
                <a:solidFill>
                  <a:srgbClr val="FF0000"/>
                </a:solidFill>
              </a:rPr>
              <a:t>or</a:t>
            </a:r>
            <a:r>
              <a:rPr lang="en-US" sz="2400" b="1" dirty="0" smtClean="0">
                <a:solidFill>
                  <a:srgbClr val="BA3106"/>
                </a:solidFill>
              </a:rPr>
              <a:t>) </a:t>
            </a:r>
            <a:r>
              <a:rPr lang="en-US" sz="2400" b="1" dirty="0" smtClean="0">
                <a:solidFill>
                  <a:srgbClr val="C0006E"/>
                </a:solidFill>
              </a:rPr>
              <a:t>Exhaustible </a:t>
            </a:r>
            <a:r>
              <a:rPr lang="en-US" sz="2400" b="1" dirty="0">
                <a:solidFill>
                  <a:srgbClr val="C0006E"/>
                </a:solidFill>
              </a:rPr>
              <a:t>energy resources</a:t>
            </a:r>
            <a:endParaRPr lang="en-US" sz="2400" b="1" dirty="0" smtClean="0">
              <a:solidFill>
                <a:srgbClr val="BA3106"/>
              </a:solidFill>
            </a:endParaRPr>
          </a:p>
          <a:p>
            <a:pPr algn="just"/>
            <a:endParaRPr lang="en-US" sz="1200" b="1" dirty="0">
              <a:solidFill>
                <a:srgbClr val="0070C0"/>
              </a:solidFill>
            </a:endParaRPr>
          </a:p>
          <a:p>
            <a:pPr algn="just"/>
            <a:r>
              <a:rPr lang="en-US" sz="4000" b="1" dirty="0" smtClean="0">
                <a:solidFill>
                  <a:srgbClr val="EF23D7"/>
                </a:solidFill>
              </a:rPr>
              <a:t>1.  </a:t>
            </a:r>
            <a:r>
              <a:rPr lang="en-US" sz="4000" b="1" dirty="0">
                <a:solidFill>
                  <a:srgbClr val="EF23D7"/>
                </a:solidFill>
              </a:rPr>
              <a:t>RENEWABLE ENERGY SOURCES: </a:t>
            </a:r>
            <a:endParaRPr lang="en-US" sz="2400" b="1" dirty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Energy which can be regenerated. </a:t>
            </a:r>
          </a:p>
          <a:p>
            <a:pPr algn="just"/>
            <a:endParaRPr lang="en-US" sz="1200" b="1" dirty="0">
              <a:solidFill>
                <a:srgbClr val="FF0000"/>
              </a:solidFill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Merits of renewable energy </a:t>
            </a:r>
            <a:r>
              <a:rPr lang="en-US" sz="2800" b="1" dirty="0" smtClean="0">
                <a:solidFill>
                  <a:srgbClr val="FF0000"/>
                </a:solidFill>
              </a:rPr>
              <a:t>resources: 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Unlimited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supply.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A1BF7"/>
                </a:solidFill>
              </a:rPr>
              <a:t>Provides energy security. 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Fits into sustainable development concept.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rgbClr val="3A1BF7"/>
                </a:solidFill>
              </a:rPr>
              <a:t>Reliable and the devices are modular in size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Decentralized energy production. </a:t>
            </a:r>
          </a:p>
        </p:txBody>
      </p:sp>
    </p:spTree>
    <p:extLst>
      <p:ext uri="{BB962C8B-B14F-4D97-AF65-F5344CB8AC3E}">
        <p14:creationId xmlns="" xmlns:p14="http://schemas.microsoft.com/office/powerpoint/2010/main" val="19237720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256584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3457796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7686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467084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0" y="332656"/>
            <a:ext cx="847807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14129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352928" cy="6340197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Types </a:t>
            </a:r>
            <a:r>
              <a:rPr lang="en-US" sz="4000" b="1" dirty="0">
                <a:solidFill>
                  <a:srgbClr val="FF0000"/>
                </a:solidFill>
              </a:rPr>
              <a:t>of renewable energy </a:t>
            </a:r>
            <a:r>
              <a:rPr lang="en-US" sz="4000" b="1" dirty="0" smtClean="0">
                <a:solidFill>
                  <a:srgbClr val="FF0000"/>
                </a:solidFill>
              </a:rPr>
              <a:t>resources</a:t>
            </a:r>
          </a:p>
          <a:p>
            <a:pPr marL="342900" indent="-342900" algn="ctr">
              <a:buAutoNum type="arabicPeriod"/>
            </a:pPr>
            <a:r>
              <a:rPr lang="en-US" sz="5400" b="1" dirty="0" smtClean="0">
                <a:solidFill>
                  <a:srgbClr val="EF23D7"/>
                </a:solidFill>
              </a:rPr>
              <a:t>SOLAR ENERGY: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Nuclear </a:t>
            </a:r>
            <a:r>
              <a:rPr lang="en-US" sz="2400" b="1" dirty="0">
                <a:solidFill>
                  <a:srgbClr val="3A1BF7"/>
                </a:solidFill>
              </a:rPr>
              <a:t>fusion </a:t>
            </a:r>
            <a:r>
              <a:rPr lang="en-US" sz="2400" b="1" dirty="0">
                <a:solidFill>
                  <a:srgbClr val="0070C0"/>
                </a:solidFill>
              </a:rPr>
              <a:t>reaction of </a:t>
            </a:r>
            <a:r>
              <a:rPr lang="en-US" sz="2400" b="1" dirty="0" smtClean="0">
                <a:solidFill>
                  <a:srgbClr val="C00000"/>
                </a:solidFill>
              </a:rPr>
              <a:t>SUN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produces enormous amount of energy.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Several </a:t>
            </a:r>
            <a:r>
              <a:rPr lang="en-US" sz="2400" b="1" dirty="0">
                <a:solidFill>
                  <a:srgbClr val="0070C0"/>
                </a:solidFill>
              </a:rPr>
              <a:t>techniques are available for </a:t>
            </a:r>
            <a:r>
              <a:rPr lang="en-US" sz="2400" b="1" dirty="0">
                <a:solidFill>
                  <a:srgbClr val="3A1BF7"/>
                </a:solidFill>
              </a:rPr>
              <a:t>collecting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storing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using</a:t>
            </a:r>
            <a:r>
              <a:rPr lang="en-US" sz="2400" b="1" dirty="0">
                <a:solidFill>
                  <a:srgbClr val="0070C0"/>
                </a:solidFill>
              </a:rPr>
              <a:t> solar energy.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lphaLcPeriod"/>
            </a:pPr>
            <a:r>
              <a:rPr lang="en-US" sz="2400" b="1" dirty="0" smtClean="0">
                <a:solidFill>
                  <a:srgbClr val="FF0000"/>
                </a:solidFill>
              </a:rPr>
              <a:t>Solar </a:t>
            </a:r>
            <a:r>
              <a:rPr lang="en-US" sz="2400" b="1" dirty="0">
                <a:solidFill>
                  <a:srgbClr val="FF0000"/>
                </a:solidFill>
              </a:rPr>
              <a:t>cell (</a:t>
            </a:r>
            <a:r>
              <a:rPr lang="en-US" sz="2400" b="1" dirty="0">
                <a:solidFill>
                  <a:srgbClr val="3A1BF7"/>
                </a:solidFill>
              </a:rPr>
              <a:t>or</a:t>
            </a:r>
            <a:r>
              <a:rPr lang="en-US" sz="2400" b="1" dirty="0">
                <a:solidFill>
                  <a:srgbClr val="FF0000"/>
                </a:solidFill>
              </a:rPr>
              <a:t>) Photovoltaic cell (</a:t>
            </a:r>
            <a:r>
              <a:rPr lang="en-US" sz="2400" b="1" dirty="0">
                <a:solidFill>
                  <a:srgbClr val="3A1BF7"/>
                </a:solidFill>
              </a:rPr>
              <a:t>or</a:t>
            </a:r>
            <a:r>
              <a:rPr lang="en-US" sz="2400" b="1" dirty="0">
                <a:solidFill>
                  <a:srgbClr val="FF0000"/>
                </a:solidFill>
              </a:rPr>
              <a:t>) PV cell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Solar </a:t>
            </a:r>
            <a:r>
              <a:rPr lang="en-US" sz="2400" b="1" dirty="0">
                <a:solidFill>
                  <a:srgbClr val="0070C0"/>
                </a:solidFill>
              </a:rPr>
              <a:t>cell consists of </a:t>
            </a:r>
            <a:r>
              <a:rPr lang="en-US" sz="2400" b="1" dirty="0">
                <a:solidFill>
                  <a:srgbClr val="EF23D7"/>
                </a:solidFill>
              </a:rPr>
              <a:t>p- type </a:t>
            </a:r>
            <a:r>
              <a:rPr lang="en-US" sz="2400" b="1" dirty="0">
                <a:solidFill>
                  <a:srgbClr val="0070C0"/>
                </a:solidFill>
              </a:rPr>
              <a:t>semi conductor (</a:t>
            </a:r>
            <a:r>
              <a:rPr lang="en-US" sz="2400" b="1" dirty="0">
                <a:solidFill>
                  <a:srgbClr val="00B050"/>
                </a:solidFill>
              </a:rPr>
              <a:t>Si doped with B</a:t>
            </a:r>
            <a:r>
              <a:rPr lang="en-US" sz="2400" b="1" dirty="0">
                <a:solidFill>
                  <a:srgbClr val="0070C0"/>
                </a:solidFill>
              </a:rPr>
              <a:t>) and </a:t>
            </a:r>
            <a:r>
              <a:rPr lang="en-US" sz="2400" b="1" dirty="0">
                <a:solidFill>
                  <a:srgbClr val="EF23D7"/>
                </a:solidFill>
              </a:rPr>
              <a:t>n-type</a:t>
            </a:r>
            <a:r>
              <a:rPr lang="en-US" sz="2400" b="1" dirty="0">
                <a:solidFill>
                  <a:srgbClr val="0070C0"/>
                </a:solidFill>
              </a:rPr>
              <a:t> semi conductor (</a:t>
            </a:r>
            <a:r>
              <a:rPr lang="en-US" sz="2400" b="1" dirty="0">
                <a:solidFill>
                  <a:srgbClr val="00B050"/>
                </a:solidFill>
              </a:rPr>
              <a:t>Si doped with P</a:t>
            </a:r>
            <a:r>
              <a:rPr lang="en-US" sz="2400" b="1" dirty="0" smtClean="0">
                <a:solidFill>
                  <a:srgbClr val="0070C0"/>
                </a:solidFill>
              </a:rPr>
              <a:t>).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BA3106"/>
                </a:solidFill>
              </a:rPr>
              <a:t>P-type </a:t>
            </a:r>
            <a:r>
              <a:rPr lang="en-US" sz="2400" b="1" dirty="0">
                <a:solidFill>
                  <a:srgbClr val="BA3106"/>
                </a:solidFill>
              </a:rPr>
              <a:t>forms top layer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BA3106"/>
                </a:solidFill>
              </a:rPr>
              <a:t>N</a:t>
            </a:r>
            <a:r>
              <a:rPr lang="en-US" sz="2400" b="1" dirty="0" smtClean="0">
                <a:solidFill>
                  <a:srgbClr val="BA3106"/>
                </a:solidFill>
              </a:rPr>
              <a:t>-type </a:t>
            </a:r>
            <a:r>
              <a:rPr lang="en-US" sz="2400" b="1" dirty="0">
                <a:solidFill>
                  <a:srgbClr val="BA3106"/>
                </a:solidFill>
              </a:rPr>
              <a:t>forms bottom layer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Solar </a:t>
            </a:r>
            <a:r>
              <a:rPr lang="en-US" sz="2400" b="1" dirty="0">
                <a:solidFill>
                  <a:srgbClr val="0070C0"/>
                </a:solidFill>
              </a:rPr>
              <a:t>rays fall on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top layer</a:t>
            </a:r>
            <a:r>
              <a:rPr lang="en-US" sz="2400" b="1" dirty="0">
                <a:solidFill>
                  <a:srgbClr val="0070C0"/>
                </a:solidFill>
              </a:rPr>
              <a:t>, the electrons from valence band promoted to the conduction band which crosses the p-n junction into n-type semi </a:t>
            </a:r>
            <a:r>
              <a:rPr lang="en-US" sz="2400" b="1" dirty="0" smtClean="0">
                <a:solidFill>
                  <a:srgbClr val="0070C0"/>
                </a:solidFill>
              </a:rPr>
              <a:t>conductor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Potential </a:t>
            </a:r>
            <a:r>
              <a:rPr lang="en-US" sz="2400" b="1" dirty="0">
                <a:solidFill>
                  <a:srgbClr val="3A1BF7"/>
                </a:solidFill>
              </a:rPr>
              <a:t>difference</a:t>
            </a:r>
            <a:r>
              <a:rPr lang="en-US" sz="2400" b="1" dirty="0">
                <a:solidFill>
                  <a:srgbClr val="0070C0"/>
                </a:solidFill>
              </a:rPr>
              <a:t> between the </a:t>
            </a:r>
            <a:r>
              <a:rPr lang="en-US" sz="2400" b="1" dirty="0">
                <a:solidFill>
                  <a:srgbClr val="3A1BF7"/>
                </a:solidFill>
              </a:rPr>
              <a:t>two layers </a:t>
            </a:r>
            <a:r>
              <a:rPr lang="en-US" sz="2400" b="1" dirty="0">
                <a:solidFill>
                  <a:srgbClr val="0070C0"/>
                </a:solidFill>
              </a:rPr>
              <a:t>is created which causes </a:t>
            </a:r>
            <a:r>
              <a:rPr lang="en-US" sz="2400" b="1" dirty="0">
                <a:solidFill>
                  <a:srgbClr val="EF23D7"/>
                </a:solidFill>
              </a:rPr>
              <a:t>flow of electrons</a:t>
            </a:r>
            <a:r>
              <a:rPr lang="en-US" sz="2400" b="1" dirty="0" smtClean="0">
                <a:solidFill>
                  <a:srgbClr val="EF23D7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7802688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69813"/>
            <a:ext cx="8784976" cy="6155531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USES: </a:t>
            </a: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used in calculators, electronic watches, street light, water pumps etc.</a:t>
            </a:r>
            <a:endParaRPr lang="en-US" sz="2800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b. Solar </a:t>
            </a:r>
            <a:r>
              <a:rPr lang="en-US" sz="2400" b="1" dirty="0">
                <a:solidFill>
                  <a:srgbClr val="FF0000"/>
                </a:solidFill>
              </a:rPr>
              <a:t>battery: </a:t>
            </a:r>
            <a:r>
              <a:rPr lang="en-US" sz="2400" b="1" dirty="0">
                <a:solidFill>
                  <a:srgbClr val="0070C0"/>
                </a:solidFill>
              </a:rPr>
              <a:t>Large number of solar cells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connected in series </a:t>
            </a:r>
            <a:r>
              <a:rPr lang="en-US" sz="2400" b="1" dirty="0">
                <a:solidFill>
                  <a:srgbClr val="0070C0"/>
                </a:solidFill>
              </a:rPr>
              <a:t>is called </a:t>
            </a:r>
            <a:r>
              <a:rPr lang="en-US" sz="2400" b="1" dirty="0">
                <a:solidFill>
                  <a:srgbClr val="EF23D7"/>
                </a:solidFill>
              </a:rPr>
              <a:t>solar battery</a:t>
            </a:r>
            <a:r>
              <a:rPr lang="en-US" sz="2400" b="1" dirty="0">
                <a:solidFill>
                  <a:srgbClr val="0070C0"/>
                </a:solidFill>
              </a:rPr>
              <a:t>. It is used in </a:t>
            </a:r>
            <a:r>
              <a:rPr lang="en-US" sz="2400" b="1" dirty="0">
                <a:solidFill>
                  <a:srgbClr val="3A1BF7"/>
                </a:solidFill>
              </a:rPr>
              <a:t>remote areas</a:t>
            </a:r>
            <a:r>
              <a:rPr lang="en-US" sz="2400" b="1" dirty="0">
                <a:solidFill>
                  <a:srgbClr val="0070C0"/>
                </a:solidFill>
              </a:rPr>
              <a:t> where </a:t>
            </a:r>
            <a:r>
              <a:rPr lang="en-US" sz="2400" b="1" dirty="0">
                <a:solidFill>
                  <a:srgbClr val="3A1BF7"/>
                </a:solidFill>
              </a:rPr>
              <a:t>continuous power supply</a:t>
            </a:r>
            <a:r>
              <a:rPr lang="en-US" sz="2400" b="1" dirty="0">
                <a:solidFill>
                  <a:srgbClr val="0070C0"/>
                </a:solidFill>
              </a:rPr>
              <a:t> is a problem.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8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c</a:t>
            </a:r>
            <a:r>
              <a:rPr lang="en-US" sz="2400" b="1" dirty="0">
                <a:solidFill>
                  <a:srgbClr val="FF0000"/>
                </a:solidFill>
              </a:rPr>
              <a:t>. Solar water heater: </a:t>
            </a:r>
            <a:r>
              <a:rPr lang="en-US" sz="2400" b="1" dirty="0">
                <a:solidFill>
                  <a:srgbClr val="0070C0"/>
                </a:solidFill>
              </a:rPr>
              <a:t>It consists 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insulated box</a:t>
            </a:r>
            <a:r>
              <a:rPr lang="en-US" sz="2400" b="1" dirty="0">
                <a:solidFill>
                  <a:srgbClr val="0070C0"/>
                </a:solidFill>
              </a:rPr>
              <a:t> painted with </a:t>
            </a:r>
            <a:r>
              <a:rPr lang="en-US" sz="2400" b="1" dirty="0">
                <a:solidFill>
                  <a:srgbClr val="A81893"/>
                </a:solidFill>
              </a:rPr>
              <a:t>black paint </a:t>
            </a:r>
            <a:r>
              <a:rPr lang="en-US" sz="2400" b="1" dirty="0">
                <a:solidFill>
                  <a:srgbClr val="0070C0"/>
                </a:solidFill>
              </a:rPr>
              <a:t>with glass lid. Inside the box black painted </a:t>
            </a:r>
            <a:r>
              <a:rPr lang="en-US" sz="2400" b="1" dirty="0">
                <a:solidFill>
                  <a:srgbClr val="3A1BF7"/>
                </a:solidFill>
              </a:rPr>
              <a:t>copper coil </a:t>
            </a:r>
            <a:r>
              <a:rPr lang="en-US" sz="2400" b="1" dirty="0">
                <a:solidFill>
                  <a:srgbClr val="0070C0"/>
                </a:solidFill>
              </a:rPr>
              <a:t>is present. Cold water is allowed to flow, it is heated up and flows out into a storage tank from which water is supplied through </a:t>
            </a:r>
            <a:r>
              <a:rPr lang="en-US" sz="2400" b="1" dirty="0" smtClean="0">
                <a:solidFill>
                  <a:srgbClr val="0070C0"/>
                </a:solidFill>
              </a:rPr>
              <a:t>pipes.</a:t>
            </a:r>
            <a:endParaRPr lang="en-US" sz="300" dirty="0"/>
          </a:p>
        </p:txBody>
      </p:sp>
      <p:pic>
        <p:nvPicPr>
          <p:cNvPr id="3" name="Picture 2" descr="C:\Users\rk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268760"/>
            <a:ext cx="7704856" cy="2317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04543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32612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9335390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76672"/>
            <a:ext cx="809625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230290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96944" cy="6247864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BOX-TYPE SOLAR COOKERS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B050"/>
                </a:solidFill>
              </a:rPr>
              <a:t>Box-type </a:t>
            </a:r>
            <a:r>
              <a:rPr lang="en-US" sz="2800" b="1" dirty="0">
                <a:solidFill>
                  <a:srgbClr val="00B050"/>
                </a:solidFill>
              </a:rPr>
              <a:t>solar cookers</a:t>
            </a:r>
            <a:r>
              <a:rPr lang="en-US" sz="2800" b="1" dirty="0">
                <a:solidFill>
                  <a:srgbClr val="0070C0"/>
                </a:solidFill>
              </a:rPr>
              <a:t> consists of an </a:t>
            </a:r>
            <a:r>
              <a:rPr lang="en-US" sz="2800" b="1" dirty="0">
                <a:solidFill>
                  <a:srgbClr val="1109B7"/>
                </a:solidFill>
              </a:rPr>
              <a:t>insulated box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>
                <a:solidFill>
                  <a:srgbClr val="1109B7"/>
                </a:solidFill>
              </a:rPr>
              <a:t>metallic cooking pots</a:t>
            </a:r>
            <a:r>
              <a:rPr lang="en-US" sz="2800" b="1" dirty="0">
                <a:solidFill>
                  <a:srgbClr val="0070C0"/>
                </a:solidFill>
              </a:rPr>
              <a:t> inside the box, </a:t>
            </a:r>
            <a:r>
              <a:rPr lang="en-US" sz="2800" b="1" dirty="0">
                <a:solidFill>
                  <a:srgbClr val="1109B7"/>
                </a:solidFill>
              </a:rPr>
              <a:t>double glass lid </a:t>
            </a:r>
            <a:r>
              <a:rPr lang="en-US" sz="2800" b="1" dirty="0">
                <a:solidFill>
                  <a:srgbClr val="0070C0"/>
                </a:solidFill>
              </a:rPr>
              <a:t>on the cooking tray, and a </a:t>
            </a:r>
            <a:r>
              <a:rPr lang="en-US" sz="2800" b="1" dirty="0">
                <a:solidFill>
                  <a:srgbClr val="1109B7"/>
                </a:solidFill>
              </a:rPr>
              <a:t>reflecting mirror</a:t>
            </a:r>
            <a:r>
              <a:rPr lang="en-US" sz="2800" b="1" dirty="0">
                <a:solidFill>
                  <a:srgbClr val="0070C0"/>
                </a:solidFill>
              </a:rPr>
              <a:t> fitted on the underside of the lid of the box.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The </a:t>
            </a:r>
            <a:r>
              <a:rPr lang="en-US" sz="2800" b="1" dirty="0">
                <a:solidFill>
                  <a:srgbClr val="C00000"/>
                </a:solidFill>
              </a:rPr>
              <a:t>heat</a:t>
            </a:r>
            <a:r>
              <a:rPr lang="en-US" sz="2800" b="1" dirty="0">
                <a:solidFill>
                  <a:srgbClr val="0070C0"/>
                </a:solidFill>
              </a:rPr>
              <a:t> is absorbed by the </a:t>
            </a:r>
            <a:r>
              <a:rPr lang="en-US" sz="2800" b="1" dirty="0">
                <a:solidFill>
                  <a:srgbClr val="3A1BF7"/>
                </a:solidFill>
              </a:rPr>
              <a:t>blackened surface </a:t>
            </a:r>
            <a:r>
              <a:rPr lang="en-US" sz="2800" b="1" dirty="0">
                <a:solidFill>
                  <a:srgbClr val="0070C0"/>
                </a:solidFill>
              </a:rPr>
              <a:t>and gets transferred to the food inside the pots to facilitate </a:t>
            </a:r>
            <a:r>
              <a:rPr lang="en-US" sz="2800" b="1" dirty="0">
                <a:solidFill>
                  <a:srgbClr val="BA3106"/>
                </a:solidFill>
              </a:rPr>
              <a:t>cooking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life</a:t>
            </a:r>
            <a:r>
              <a:rPr lang="en-US" sz="2800" b="1" dirty="0" smtClean="0">
                <a:solidFill>
                  <a:srgbClr val="0070C0"/>
                </a:solidFill>
              </a:rPr>
              <a:t> of this cooker is up to </a:t>
            </a:r>
            <a:r>
              <a:rPr lang="en-US" sz="2800" b="1" dirty="0" smtClean="0">
                <a:solidFill>
                  <a:srgbClr val="FF0000"/>
                </a:solidFill>
              </a:rPr>
              <a:t>15 years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This single reflecting cooker can </a:t>
            </a:r>
            <a:r>
              <a:rPr lang="en-US" sz="2800" b="1" dirty="0" smtClean="0">
                <a:solidFill>
                  <a:srgbClr val="C0006E"/>
                </a:solidFill>
              </a:rPr>
              <a:t>save 4 to 5 LPG cylinders </a:t>
            </a:r>
            <a:r>
              <a:rPr lang="en-US" sz="2800" b="1" dirty="0" smtClean="0">
                <a:solidFill>
                  <a:srgbClr val="0070C0"/>
                </a:solidFill>
              </a:rPr>
              <a:t>every year.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The costs is around </a:t>
            </a:r>
            <a:r>
              <a:rPr lang="en-US" sz="2800" b="1" dirty="0" err="1" smtClean="0">
                <a:solidFill>
                  <a:srgbClr val="BA3106"/>
                </a:solidFill>
              </a:rPr>
              <a:t>Rs</a:t>
            </a:r>
            <a:r>
              <a:rPr lang="en-US" sz="2800" b="1" dirty="0" smtClean="0">
                <a:solidFill>
                  <a:srgbClr val="BA3106"/>
                </a:solidFill>
              </a:rPr>
              <a:t> 1000/- </a:t>
            </a:r>
            <a:r>
              <a:rPr lang="en-US" sz="2800" b="1" dirty="0" smtClean="0">
                <a:solidFill>
                  <a:srgbClr val="0070C0"/>
                </a:solidFill>
              </a:rPr>
              <a:t>after subsidy and is widely available in market.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46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428604"/>
            <a:ext cx="8286808" cy="603242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ASSOCIATED PROBLEMS NON RENEWABLE RESOURCES</a:t>
            </a:r>
            <a:r>
              <a:rPr lang="en-IN" sz="1600" b="1" dirty="0" smtClean="0">
                <a:solidFill>
                  <a:srgbClr val="0070C0"/>
                </a:solidFill>
              </a:rPr>
              <a:t> </a:t>
            </a:r>
          </a:p>
          <a:p>
            <a:endParaRPr lang="en-IN" sz="16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600" b="1" dirty="0" smtClean="0">
                <a:solidFill>
                  <a:srgbClr val="3A1BF7"/>
                </a:solidFill>
              </a:rPr>
              <a:t>Overexploitation</a:t>
            </a:r>
            <a:r>
              <a:rPr lang="en-IN" sz="2600" b="1" dirty="0" smtClean="0">
                <a:solidFill>
                  <a:srgbClr val="0070C0"/>
                </a:solidFill>
              </a:rPr>
              <a:t> shall exhaust many of our valuable deposits which took </a:t>
            </a:r>
            <a:r>
              <a:rPr lang="en-IN" sz="2600" b="1" dirty="0" smtClean="0">
                <a:solidFill>
                  <a:srgbClr val="EF23D7"/>
                </a:solidFill>
              </a:rPr>
              <a:t>millions of years</a:t>
            </a:r>
            <a:r>
              <a:rPr lang="en-IN" sz="2600" b="1" dirty="0" smtClean="0">
                <a:solidFill>
                  <a:srgbClr val="0070C0"/>
                </a:solidFill>
              </a:rPr>
              <a:t> to form. </a:t>
            </a:r>
          </a:p>
          <a:p>
            <a:pPr algn="just">
              <a:buFont typeface="Wingdings" pitchFamily="2" charset="2"/>
              <a:buChar char="Ø"/>
            </a:pPr>
            <a:endParaRPr lang="en-IN" sz="26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600" b="1" dirty="0" smtClean="0">
                <a:solidFill>
                  <a:srgbClr val="0070C0"/>
                </a:solidFill>
              </a:rPr>
              <a:t> They </a:t>
            </a:r>
            <a:r>
              <a:rPr lang="en-IN" sz="2600" b="1" dirty="0" smtClean="0">
                <a:solidFill>
                  <a:srgbClr val="C00000"/>
                </a:solidFill>
              </a:rPr>
              <a:t>can not be duplicated </a:t>
            </a:r>
            <a:r>
              <a:rPr lang="en-IN" sz="2600" b="1" dirty="0" smtClean="0">
                <a:solidFill>
                  <a:srgbClr val="0070C0"/>
                </a:solidFill>
              </a:rPr>
              <a:t>within human scale of time. </a:t>
            </a:r>
          </a:p>
          <a:p>
            <a:pPr algn="just">
              <a:buFont typeface="Wingdings" pitchFamily="2" charset="2"/>
              <a:buChar char="Ø"/>
            </a:pPr>
            <a:endParaRPr lang="en-IN" sz="26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600" b="1" dirty="0" smtClean="0">
                <a:solidFill>
                  <a:srgbClr val="0070C0"/>
                </a:solidFill>
              </a:rPr>
              <a:t> They require time on </a:t>
            </a:r>
            <a:r>
              <a:rPr lang="en-IN" sz="2600" b="1" dirty="0" smtClean="0">
                <a:solidFill>
                  <a:srgbClr val="7030A0"/>
                </a:solidFill>
              </a:rPr>
              <a:t>geological scale </a:t>
            </a:r>
            <a:r>
              <a:rPr lang="en-IN" sz="2600" b="1" dirty="0" smtClean="0">
                <a:solidFill>
                  <a:srgbClr val="0070C0"/>
                </a:solidFill>
              </a:rPr>
              <a:t>to form.</a:t>
            </a:r>
          </a:p>
          <a:p>
            <a:pPr algn="just">
              <a:buFont typeface="Wingdings" pitchFamily="2" charset="2"/>
              <a:buChar char="Ø"/>
            </a:pPr>
            <a:endParaRPr lang="en-IN" sz="26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600" b="1" dirty="0" smtClean="0">
                <a:solidFill>
                  <a:srgbClr val="0070C0"/>
                </a:solidFill>
              </a:rPr>
              <a:t>  With the sophisticated technology, we </a:t>
            </a:r>
            <a:r>
              <a:rPr lang="en-IN" sz="2600" b="1" dirty="0" smtClean="0">
                <a:solidFill>
                  <a:srgbClr val="3A1BF7"/>
                </a:solidFill>
              </a:rPr>
              <a:t>may recover </a:t>
            </a:r>
            <a:r>
              <a:rPr lang="en-IN" sz="2600" b="1" dirty="0" smtClean="0">
                <a:solidFill>
                  <a:srgbClr val="0070C0"/>
                </a:solidFill>
              </a:rPr>
              <a:t>these materials from the highly dispersed state. </a:t>
            </a:r>
          </a:p>
          <a:p>
            <a:pPr algn="just"/>
            <a:endParaRPr lang="en-IN" sz="26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600" b="1" dirty="0" smtClean="0">
                <a:solidFill>
                  <a:srgbClr val="0070C0"/>
                </a:solidFill>
              </a:rPr>
              <a:t> But the cause shall be </a:t>
            </a:r>
            <a:r>
              <a:rPr lang="en-IN" sz="2600" b="1" dirty="0" smtClean="0">
                <a:solidFill>
                  <a:srgbClr val="C00000"/>
                </a:solidFill>
              </a:rPr>
              <a:t>enormous</a:t>
            </a:r>
            <a:r>
              <a:rPr lang="en-IN" sz="2600" b="1" dirty="0" smtClean="0">
                <a:solidFill>
                  <a:srgbClr val="0070C0"/>
                </a:solidFill>
              </a:rPr>
              <a:t> (</a:t>
            </a:r>
            <a:r>
              <a:rPr lang="en-IN" sz="2600" dirty="0" smtClean="0"/>
              <a:t>very large in size, quantity, or extent</a:t>
            </a:r>
            <a:r>
              <a:rPr lang="en-IN" sz="2600" b="1" dirty="0" smtClean="0">
                <a:solidFill>
                  <a:srgbClr val="0070C0"/>
                </a:solidFill>
              </a:rPr>
              <a:t>) &amp; the effort could be </a:t>
            </a:r>
            <a:r>
              <a:rPr lang="en-IN" sz="2600" b="1" dirty="0" smtClean="0">
                <a:solidFill>
                  <a:srgbClr val="C00000"/>
                </a:solidFill>
              </a:rPr>
              <a:t>economically non-viable</a:t>
            </a:r>
            <a:r>
              <a:rPr lang="en-IN" sz="2600" dirty="0" smtClean="0"/>
              <a:t>.</a:t>
            </a:r>
            <a:endParaRPr lang="en-IN" sz="2600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20880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345845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439248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88432" cy="316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392489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890206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666849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848872" cy="6032421"/>
          </a:xfrm>
          <a:prstGeom prst="rect">
            <a:avLst/>
          </a:prstGeom>
          <a:gradFill>
            <a:gsLst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PARABOLIC CONCENTRATING SOLAR COOKER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Parabolic solar cookers use a </a:t>
            </a:r>
            <a:r>
              <a:rPr lang="en-US" sz="2400" b="1" dirty="0">
                <a:solidFill>
                  <a:srgbClr val="1109B7"/>
                </a:solidFill>
              </a:rPr>
              <a:t>parabolic-shaped reflector </a:t>
            </a:r>
            <a:r>
              <a:rPr lang="en-US" sz="2400" b="1" dirty="0">
                <a:solidFill>
                  <a:srgbClr val="0070C0"/>
                </a:solidFill>
              </a:rPr>
              <a:t>to direct sunlight to a </a:t>
            </a:r>
            <a:r>
              <a:rPr lang="en-US" sz="2400" b="1" dirty="0">
                <a:solidFill>
                  <a:srgbClr val="BA3106"/>
                </a:solidFill>
              </a:rPr>
              <a:t>small area </a:t>
            </a:r>
            <a:r>
              <a:rPr lang="en-US" sz="2400" b="1" dirty="0">
                <a:solidFill>
                  <a:srgbClr val="0070C0"/>
                </a:solidFill>
              </a:rPr>
              <a:t>in order to </a:t>
            </a:r>
            <a:r>
              <a:rPr lang="en-US" sz="2400" b="1" dirty="0">
                <a:solidFill>
                  <a:srgbClr val="EF23D7"/>
                </a:solidFill>
              </a:rPr>
              <a:t>generate heat </a:t>
            </a:r>
            <a:r>
              <a:rPr lang="en-US" sz="2400" b="1" dirty="0">
                <a:solidFill>
                  <a:srgbClr val="0070C0"/>
                </a:solidFill>
              </a:rPr>
              <a:t>for </a:t>
            </a:r>
            <a:r>
              <a:rPr lang="en-US" sz="2400" b="1" dirty="0">
                <a:solidFill>
                  <a:srgbClr val="00B050"/>
                </a:solidFill>
              </a:rPr>
              <a:t>cooking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They </a:t>
            </a:r>
            <a:r>
              <a:rPr lang="en-US" sz="2400" b="1" dirty="0">
                <a:solidFill>
                  <a:srgbClr val="0070C0"/>
                </a:solidFill>
              </a:rPr>
              <a:t>are able to reach high temperatures, </a:t>
            </a:r>
            <a:r>
              <a:rPr lang="en-US" sz="2400" b="1" dirty="0">
                <a:solidFill>
                  <a:srgbClr val="C00000"/>
                </a:solidFill>
              </a:rPr>
              <a:t>350 °C </a:t>
            </a:r>
            <a:r>
              <a:rPr lang="en-US" sz="2400" b="1" dirty="0">
                <a:solidFill>
                  <a:srgbClr val="0070C0"/>
                </a:solidFill>
              </a:rPr>
              <a:t>(662 °F)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A81893"/>
                </a:solidFill>
              </a:rPr>
              <a:t>higher</a:t>
            </a:r>
            <a:r>
              <a:rPr lang="en-US" sz="2400" b="1" dirty="0">
                <a:solidFill>
                  <a:srgbClr val="0070C0"/>
                </a:solidFill>
              </a:rPr>
              <a:t>, which allows them to be used for </a:t>
            </a:r>
            <a:r>
              <a:rPr lang="en-US" sz="2400" b="1" dirty="0">
                <a:solidFill>
                  <a:srgbClr val="1109B7"/>
                </a:solidFill>
              </a:rPr>
              <a:t>grilling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1109B7"/>
                </a:solidFill>
              </a:rPr>
              <a:t>frying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CA43F"/>
                </a:solidFill>
              </a:rPr>
              <a:t>light from the sun</a:t>
            </a:r>
            <a:r>
              <a:rPr lang="en-US" sz="2400" b="1" dirty="0">
                <a:solidFill>
                  <a:srgbClr val="0070C0"/>
                </a:solidFill>
              </a:rPr>
              <a:t> is actually </a:t>
            </a:r>
            <a:r>
              <a:rPr lang="en-US" sz="2400" b="1" dirty="0">
                <a:solidFill>
                  <a:srgbClr val="A81893"/>
                </a:solidFill>
              </a:rPr>
              <a:t>focused</a:t>
            </a:r>
            <a:r>
              <a:rPr lang="en-US" sz="2400" b="1" dirty="0">
                <a:solidFill>
                  <a:srgbClr val="0070C0"/>
                </a:solidFill>
              </a:rPr>
              <a:t> at the container which gets heated thereby cooking the food. 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Solar </a:t>
            </a:r>
            <a:r>
              <a:rPr lang="en-US" sz="2400" b="1" dirty="0">
                <a:solidFill>
                  <a:srgbClr val="C00000"/>
                </a:solidFill>
              </a:rPr>
              <a:t>cooker</a:t>
            </a:r>
            <a:r>
              <a:rPr lang="en-US" sz="2400" b="1" dirty="0">
                <a:solidFill>
                  <a:srgbClr val="0070C0"/>
                </a:solidFill>
              </a:rPr>
              <a:t> works on the </a:t>
            </a:r>
            <a:r>
              <a:rPr lang="en-US" sz="2400" b="1" dirty="0">
                <a:solidFill>
                  <a:srgbClr val="A81893"/>
                </a:solidFill>
              </a:rPr>
              <a:t>principle</a:t>
            </a:r>
            <a:r>
              <a:rPr lang="en-US" sz="2400" b="1" dirty="0">
                <a:solidFill>
                  <a:srgbClr val="0070C0"/>
                </a:solidFill>
              </a:rPr>
              <a:t> to convert </a:t>
            </a:r>
            <a:r>
              <a:rPr lang="en-US" sz="2400" b="1" dirty="0">
                <a:solidFill>
                  <a:srgbClr val="1109B7"/>
                </a:solidFill>
              </a:rPr>
              <a:t>sun light </a:t>
            </a:r>
            <a:r>
              <a:rPr lang="en-US" sz="2400" b="1" dirty="0">
                <a:solidFill>
                  <a:srgbClr val="0070C0"/>
                </a:solidFill>
              </a:rPr>
              <a:t>into </a:t>
            </a:r>
            <a:r>
              <a:rPr lang="en-US" sz="2400" b="1" dirty="0">
                <a:solidFill>
                  <a:srgbClr val="1109B7"/>
                </a:solidFill>
              </a:rPr>
              <a:t>heat energy </a:t>
            </a:r>
            <a:r>
              <a:rPr lang="en-US" sz="2400" b="1" dirty="0">
                <a:solidFill>
                  <a:srgbClr val="0070C0"/>
                </a:solidFill>
              </a:rPr>
              <a:t>and the heat energy trapped is used for </a:t>
            </a:r>
            <a:r>
              <a:rPr lang="en-US" sz="2400" b="1" dirty="0">
                <a:solidFill>
                  <a:srgbClr val="BA3106"/>
                </a:solidFill>
              </a:rPr>
              <a:t>cooking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08124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74506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4200"/>
            <a:ext cx="7704856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044034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062"/>
            <a:ext cx="3888432" cy="309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5062"/>
            <a:ext cx="4221906" cy="311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9955"/>
            <a:ext cx="3888432" cy="28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715841"/>
            <a:ext cx="4221906" cy="273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963623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208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9833523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620688"/>
            <a:ext cx="7776864" cy="58169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There are four basic types of solar cookers – panel cookers, box cookers (sometimes called box ovens), parabolic cookers, and tube cookers.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Each </a:t>
            </a:r>
            <a:r>
              <a:rPr lang="en-US" sz="2400" b="1" dirty="0">
                <a:solidFill>
                  <a:srgbClr val="0070C0"/>
                </a:solidFill>
              </a:rPr>
              <a:t>of these basic types of solar cookers meet a specific need and specific type of cooking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3600" b="1" dirty="0" smtClean="0">
                <a:solidFill>
                  <a:srgbClr val="FF0000"/>
                </a:solidFill>
              </a:rPr>
              <a:t>ADVANTAGES OF SOLAR COOKING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Solar</a:t>
            </a:r>
            <a:r>
              <a:rPr lang="en-US" sz="2400" b="1" dirty="0">
                <a:solidFill>
                  <a:srgbClr val="0070C0"/>
                </a:solidFill>
              </a:rPr>
              <a:t> cooking is free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Solar</a:t>
            </a:r>
            <a:r>
              <a:rPr lang="en-US" sz="2400" b="1" dirty="0">
                <a:solidFill>
                  <a:srgbClr val="0070C0"/>
                </a:solidFill>
              </a:rPr>
              <a:t> cooking is quick and easy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Food </a:t>
            </a:r>
            <a:r>
              <a:rPr lang="en-US" sz="2400" b="1" dirty="0">
                <a:solidFill>
                  <a:srgbClr val="0070C0"/>
                </a:solidFill>
              </a:rPr>
              <a:t>cooked with a solar cooker is healthy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Solar cooked food tastes amazing! </a:t>
            </a:r>
            <a:endParaRPr lang="en-US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Solar </a:t>
            </a:r>
            <a:r>
              <a:rPr lang="en-US" sz="2400" b="1" dirty="0">
                <a:solidFill>
                  <a:srgbClr val="0070C0"/>
                </a:solidFill>
              </a:rPr>
              <a:t>cookers make no noise.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Cooking </a:t>
            </a:r>
            <a:r>
              <a:rPr lang="en-US" sz="2400" b="1" dirty="0">
                <a:solidFill>
                  <a:srgbClr val="0070C0"/>
                </a:solidFill>
              </a:rPr>
              <a:t>with sunshine is kind to the environment.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Solar</a:t>
            </a:r>
            <a:r>
              <a:rPr lang="en-US" sz="2400" b="1" dirty="0">
                <a:solidFill>
                  <a:srgbClr val="0070C0"/>
                </a:solidFill>
              </a:rPr>
              <a:t> cooking ovens are portable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It's rewarding for the whole family.</a:t>
            </a:r>
          </a:p>
        </p:txBody>
      </p:sp>
    </p:spTree>
    <p:extLst>
      <p:ext uri="{BB962C8B-B14F-4D97-AF65-F5344CB8AC3E}">
        <p14:creationId xmlns="" xmlns:p14="http://schemas.microsoft.com/office/powerpoint/2010/main" val="328067575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0628" y="620688"/>
            <a:ext cx="7560840" cy="5816977"/>
          </a:xfrm>
          <a:prstGeom prst="rect">
            <a:avLst/>
          </a:prstGeom>
          <a:gradFill>
            <a:gsLst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DISADVANTAGES </a:t>
            </a:r>
            <a:r>
              <a:rPr lang="en-US" sz="3600" b="1" dirty="0">
                <a:solidFill>
                  <a:srgbClr val="FF0000"/>
                </a:solidFill>
              </a:rPr>
              <a:t>OF SOLAR </a:t>
            </a:r>
            <a:r>
              <a:rPr lang="en-US" sz="3600" b="1" dirty="0" smtClean="0">
                <a:solidFill>
                  <a:srgbClr val="FF0000"/>
                </a:solidFill>
              </a:rPr>
              <a:t>COOKER</a:t>
            </a:r>
            <a:endParaRPr lang="en-US" sz="3600" b="1" dirty="0">
              <a:solidFill>
                <a:srgbClr val="FF000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BA3106"/>
                </a:solidFill>
              </a:rPr>
              <a:t>Disadvantage </a:t>
            </a:r>
            <a:r>
              <a:rPr lang="en-US" sz="2800" b="1" dirty="0">
                <a:solidFill>
                  <a:srgbClr val="BA3106"/>
                </a:solidFill>
              </a:rPr>
              <a:t>of a solar cooker is that </a:t>
            </a:r>
            <a:endParaRPr lang="en-US" sz="2800" b="1" dirty="0" smtClean="0">
              <a:solidFill>
                <a:srgbClr val="BA3106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It </a:t>
            </a:r>
            <a:r>
              <a:rPr lang="en-US" sz="2800" b="1" dirty="0">
                <a:solidFill>
                  <a:srgbClr val="0070C0"/>
                </a:solidFill>
              </a:rPr>
              <a:t>is very expensive.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It </a:t>
            </a:r>
            <a:r>
              <a:rPr lang="en-US" sz="2800" b="1" dirty="0">
                <a:solidFill>
                  <a:srgbClr val="0070C0"/>
                </a:solidFill>
              </a:rPr>
              <a:t>does not work without sunlight.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Hence</a:t>
            </a:r>
            <a:r>
              <a:rPr lang="en-US" sz="2800" b="1" dirty="0">
                <a:solidFill>
                  <a:srgbClr val="0070C0"/>
                </a:solidFill>
              </a:rPr>
              <a:t>, on cloudy day, it becomes useless.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</a:rPr>
              <a:t>The </a:t>
            </a:r>
            <a:r>
              <a:rPr lang="en-US" sz="2800" b="1" dirty="0">
                <a:solidFill>
                  <a:srgbClr val="0070C0"/>
                </a:solidFill>
              </a:rPr>
              <a:t>places where the days are too short or places with cloud covers round the year, have limited utility for solar cooker.</a:t>
            </a:r>
          </a:p>
        </p:txBody>
      </p:sp>
    </p:spTree>
    <p:extLst>
      <p:ext uri="{BB962C8B-B14F-4D97-AF65-F5344CB8AC3E}">
        <p14:creationId xmlns="" xmlns:p14="http://schemas.microsoft.com/office/powerpoint/2010/main" val="581287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80920" cy="6309420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2. WIND ENERGY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Moving </a:t>
            </a:r>
            <a:r>
              <a:rPr lang="en-US" sz="2400" b="1" dirty="0">
                <a:solidFill>
                  <a:srgbClr val="3A1BF7"/>
                </a:solidFill>
              </a:rPr>
              <a:t>air </a:t>
            </a:r>
            <a:r>
              <a:rPr lang="en-US" sz="2400" b="1" dirty="0">
                <a:solidFill>
                  <a:srgbClr val="0070C0"/>
                </a:solidFill>
              </a:rPr>
              <a:t>is called </a:t>
            </a:r>
            <a:r>
              <a:rPr lang="en-US" sz="2400" b="1" dirty="0">
                <a:solidFill>
                  <a:srgbClr val="3A1BF7"/>
                </a:solidFill>
              </a:rPr>
              <a:t>wind.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energy recovered </a:t>
            </a:r>
            <a:r>
              <a:rPr lang="en-US" sz="2400" b="1" dirty="0">
                <a:solidFill>
                  <a:srgbClr val="0070C0"/>
                </a:solidFill>
              </a:rPr>
              <a:t>from the </a:t>
            </a:r>
            <a:r>
              <a:rPr lang="en-US" sz="2400" b="1" dirty="0">
                <a:solidFill>
                  <a:srgbClr val="A81893"/>
                </a:solidFill>
              </a:rPr>
              <a:t>force of the wind </a:t>
            </a:r>
            <a:r>
              <a:rPr lang="en-US" sz="2400" b="1" dirty="0">
                <a:solidFill>
                  <a:srgbClr val="0070C0"/>
                </a:solidFill>
              </a:rPr>
              <a:t>is called wind </a:t>
            </a:r>
            <a:r>
              <a:rPr lang="en-US" sz="2400" b="1" dirty="0" smtClean="0">
                <a:solidFill>
                  <a:srgbClr val="0070C0"/>
                </a:solidFill>
              </a:rPr>
              <a:t>energy when it’s </a:t>
            </a:r>
            <a:r>
              <a:rPr lang="en-US" sz="2400" b="1" dirty="0">
                <a:solidFill>
                  <a:srgbClr val="0070C0"/>
                </a:solidFill>
              </a:rPr>
              <a:t>speed is high.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lphaLcPeriod"/>
            </a:pPr>
            <a:r>
              <a:rPr lang="en-US" sz="2800" b="1" dirty="0" smtClean="0">
                <a:solidFill>
                  <a:srgbClr val="EF23D7"/>
                </a:solidFill>
              </a:rPr>
              <a:t>WIND MILLS: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When </a:t>
            </a:r>
            <a:r>
              <a:rPr lang="en-US" sz="2400" b="1" dirty="0">
                <a:solidFill>
                  <a:srgbClr val="0070C0"/>
                </a:solidFill>
              </a:rPr>
              <a:t>a blowing wind strikes the </a:t>
            </a:r>
            <a:r>
              <a:rPr lang="en-US" sz="2400" b="1" dirty="0">
                <a:solidFill>
                  <a:srgbClr val="3A1BF7"/>
                </a:solidFill>
              </a:rPr>
              <a:t>blade</a:t>
            </a:r>
            <a:r>
              <a:rPr lang="en-US" sz="2400" b="1" dirty="0">
                <a:solidFill>
                  <a:srgbClr val="0070C0"/>
                </a:solidFill>
              </a:rPr>
              <a:t> of the </a:t>
            </a:r>
            <a:r>
              <a:rPr lang="en-US" sz="2400" b="1" dirty="0">
                <a:solidFill>
                  <a:srgbClr val="A81893"/>
                </a:solidFill>
              </a:rPr>
              <a:t>wind mill</a:t>
            </a:r>
            <a:r>
              <a:rPr lang="en-US" sz="2400" b="1" dirty="0">
                <a:solidFill>
                  <a:srgbClr val="0070C0"/>
                </a:solidFill>
              </a:rPr>
              <a:t>, it rotates continuously.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0070C0"/>
                </a:solidFill>
              </a:rPr>
              <a:t>rotational motion of the blade drives number of machines like </a:t>
            </a:r>
            <a:r>
              <a:rPr lang="en-US" sz="2400" b="1" dirty="0">
                <a:solidFill>
                  <a:srgbClr val="3A1BF7"/>
                </a:solidFill>
              </a:rPr>
              <a:t>water pump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flour mills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electric generators. </a:t>
            </a:r>
            <a:endParaRPr lang="en-US" sz="2400" b="1" dirty="0" smtClean="0">
              <a:solidFill>
                <a:srgbClr val="3A1BF7"/>
              </a:solidFill>
            </a:endParaRPr>
          </a:p>
          <a:p>
            <a:pPr algn="just"/>
            <a:endParaRPr lang="en-US" sz="1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EF23D7"/>
                </a:solidFill>
              </a:rPr>
              <a:t>B. WIND FARMS: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When </a:t>
            </a:r>
            <a:r>
              <a:rPr lang="en-US" sz="2400" b="1" dirty="0">
                <a:solidFill>
                  <a:srgbClr val="0070C0"/>
                </a:solidFill>
              </a:rPr>
              <a:t>a </a:t>
            </a:r>
            <a:r>
              <a:rPr lang="en-US" sz="2400" b="1" dirty="0">
                <a:solidFill>
                  <a:srgbClr val="00B050"/>
                </a:solidFill>
              </a:rPr>
              <a:t>large number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wind mills </a:t>
            </a:r>
            <a:r>
              <a:rPr lang="en-US" sz="2400" b="1" dirty="0" smtClean="0">
                <a:solidFill>
                  <a:srgbClr val="0070C0"/>
                </a:solidFill>
              </a:rPr>
              <a:t>or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wind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tubines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are installed and joined together in a </a:t>
            </a:r>
            <a:r>
              <a:rPr lang="en-US" sz="2400" b="1" dirty="0">
                <a:solidFill>
                  <a:srgbClr val="3A1BF7"/>
                </a:solidFill>
              </a:rPr>
              <a:t>definite pattern </a:t>
            </a:r>
            <a:r>
              <a:rPr lang="en-US" sz="2400" b="1" dirty="0">
                <a:solidFill>
                  <a:srgbClr val="0070C0"/>
                </a:solidFill>
              </a:rPr>
              <a:t>– it forms </a:t>
            </a:r>
            <a:r>
              <a:rPr lang="en-US" sz="2400" b="1" dirty="0">
                <a:solidFill>
                  <a:srgbClr val="C00000"/>
                </a:solidFill>
              </a:rPr>
              <a:t>wind farm</a:t>
            </a:r>
            <a:r>
              <a:rPr lang="en-US" sz="2400" b="1" dirty="0">
                <a:solidFill>
                  <a:srgbClr val="0070C0"/>
                </a:solidFill>
              </a:rPr>
              <a:t>. It produces </a:t>
            </a:r>
            <a:r>
              <a:rPr lang="en-US" sz="2400" b="1" dirty="0">
                <a:solidFill>
                  <a:srgbClr val="00B050"/>
                </a:solidFill>
              </a:rPr>
              <a:t>large amount of electricity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Condition</a:t>
            </a:r>
            <a:r>
              <a:rPr lang="en-US" sz="2400" b="1" dirty="0">
                <a:solidFill>
                  <a:srgbClr val="0070C0"/>
                </a:solidFill>
              </a:rPr>
              <a:t>: Minimum speed for wind generator is </a:t>
            </a:r>
            <a:r>
              <a:rPr lang="en-US" sz="2400" b="1" dirty="0">
                <a:solidFill>
                  <a:srgbClr val="C00000"/>
                </a:solidFill>
              </a:rPr>
              <a:t>15 </a:t>
            </a:r>
            <a:r>
              <a:rPr lang="en-US" sz="2400" b="1" dirty="0" smtClean="0">
                <a:solidFill>
                  <a:srgbClr val="C00000"/>
                </a:solidFill>
              </a:rPr>
              <a:t>Km/hr.</a:t>
            </a:r>
          </a:p>
        </p:txBody>
      </p:sp>
    </p:spTree>
    <p:extLst>
      <p:ext uri="{BB962C8B-B14F-4D97-AF65-F5344CB8AC3E}">
        <p14:creationId xmlns="" xmlns:p14="http://schemas.microsoft.com/office/powerpoint/2010/main" val="283147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840" y="188640"/>
            <a:ext cx="8280920" cy="65864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IN" sz="2200" b="1" dirty="0" smtClean="0">
                <a:solidFill>
                  <a:srgbClr val="002060"/>
                </a:solidFill>
              </a:rPr>
              <a:t>Based on ownership resources are classified in to </a:t>
            </a: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(a)	Individual </a:t>
            </a:r>
            <a:r>
              <a:rPr lang="en-IN" sz="2200" b="1" dirty="0">
                <a:solidFill>
                  <a:srgbClr val="002060"/>
                </a:solidFill>
              </a:rPr>
              <a:t>resources </a:t>
            </a:r>
            <a:r>
              <a:rPr lang="en-IN" sz="2200" b="1" dirty="0" smtClean="0">
                <a:solidFill>
                  <a:srgbClr val="002060"/>
                </a:solidFill>
              </a:rPr>
              <a:t>	(b) Community </a:t>
            </a:r>
            <a:r>
              <a:rPr lang="en-IN" sz="2200" b="1" dirty="0">
                <a:solidFill>
                  <a:srgbClr val="002060"/>
                </a:solidFill>
              </a:rPr>
              <a:t>resources </a:t>
            </a:r>
            <a:endParaRPr lang="en-IN" sz="2200" b="1" dirty="0" smtClean="0">
              <a:solidFill>
                <a:srgbClr val="002060"/>
              </a:solidFill>
            </a:endParaRP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(c)	National resources	(d)</a:t>
            </a:r>
            <a:r>
              <a:rPr lang="en-IN" sz="2200" b="1" dirty="0">
                <a:solidFill>
                  <a:srgbClr val="002060"/>
                </a:solidFill>
              </a:rPr>
              <a:t> </a:t>
            </a:r>
            <a:r>
              <a:rPr lang="en-IN" sz="2200" b="1" dirty="0" smtClean="0">
                <a:solidFill>
                  <a:srgbClr val="002060"/>
                </a:solidFill>
              </a:rPr>
              <a:t> International </a:t>
            </a:r>
            <a:r>
              <a:rPr lang="en-IN" sz="2200" b="1" dirty="0">
                <a:solidFill>
                  <a:srgbClr val="002060"/>
                </a:solidFill>
              </a:rPr>
              <a:t>resources</a:t>
            </a:r>
          </a:p>
          <a:p>
            <a:pPr algn="just"/>
            <a:endParaRPr lang="en-IN" sz="2400" b="1" dirty="0">
              <a:solidFill>
                <a:srgbClr val="002060"/>
              </a:solidFill>
            </a:endParaRPr>
          </a:p>
          <a:p>
            <a:pPr algn="just"/>
            <a:r>
              <a:rPr lang="en-IN" sz="2400" b="1" dirty="0" smtClean="0">
                <a:solidFill>
                  <a:srgbClr val="002060"/>
                </a:solidFill>
              </a:rPr>
              <a:t>a)	</a:t>
            </a:r>
            <a:r>
              <a:rPr lang="en-IN" sz="2200" b="1" dirty="0" smtClean="0">
                <a:solidFill>
                  <a:srgbClr val="002060"/>
                </a:solidFill>
              </a:rPr>
              <a:t> </a:t>
            </a:r>
            <a:r>
              <a:rPr lang="en-IN" sz="2200" b="1" dirty="0" smtClean="0">
                <a:solidFill>
                  <a:srgbClr val="EF23D7"/>
                </a:solidFill>
              </a:rPr>
              <a:t>INDIVIDUAL RESOURCES </a:t>
            </a:r>
            <a:endParaRPr lang="en-IN" sz="2200" b="1" dirty="0">
              <a:solidFill>
                <a:srgbClr val="EF23D7"/>
              </a:solidFill>
            </a:endParaRPr>
          </a:p>
          <a:p>
            <a:pPr algn="just"/>
            <a:r>
              <a:rPr lang="en-IN" sz="2200" b="1" dirty="0">
                <a:solidFill>
                  <a:srgbClr val="002060"/>
                </a:solidFill>
              </a:rPr>
              <a:t>R</a:t>
            </a:r>
            <a:r>
              <a:rPr lang="en-IN" sz="2200" b="1" dirty="0" smtClean="0">
                <a:solidFill>
                  <a:srgbClr val="002060"/>
                </a:solidFill>
              </a:rPr>
              <a:t>esources that are owned privately by individuals i.e. land owned by farmers </a:t>
            </a:r>
          </a:p>
          <a:p>
            <a:pPr algn="just"/>
            <a:endParaRPr lang="en-IN" sz="2200" b="1" dirty="0">
              <a:solidFill>
                <a:srgbClr val="002060"/>
              </a:solidFill>
            </a:endParaRP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b)	</a:t>
            </a:r>
            <a:r>
              <a:rPr lang="en-IN" sz="2200" b="1" dirty="0" smtClean="0">
                <a:solidFill>
                  <a:srgbClr val="EF23D7"/>
                </a:solidFill>
              </a:rPr>
              <a:t>COMMUNITY RESOURCES </a:t>
            </a: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 </a:t>
            </a:r>
            <a:r>
              <a:rPr lang="en-IN" sz="2200" b="1" dirty="0">
                <a:solidFill>
                  <a:srgbClr val="002060"/>
                </a:solidFill>
              </a:rPr>
              <a:t>R</a:t>
            </a:r>
            <a:r>
              <a:rPr lang="en-IN" sz="2200" b="1" dirty="0" smtClean="0">
                <a:solidFill>
                  <a:srgbClr val="002060"/>
                </a:solidFill>
              </a:rPr>
              <a:t>esources accessible to all the members of a community i.e. public parks, picnic spots </a:t>
            </a:r>
            <a:endParaRPr lang="en-IN" sz="2200" b="1" dirty="0">
              <a:solidFill>
                <a:srgbClr val="002060"/>
              </a:solidFill>
            </a:endParaRPr>
          </a:p>
          <a:p>
            <a:pPr algn="just"/>
            <a:endParaRPr lang="en-IN" sz="2200" b="1" dirty="0" smtClean="0">
              <a:solidFill>
                <a:srgbClr val="002060"/>
              </a:solidFill>
            </a:endParaRP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c)	</a:t>
            </a:r>
            <a:r>
              <a:rPr lang="en-IN" sz="2200" b="1" dirty="0" smtClean="0">
                <a:solidFill>
                  <a:srgbClr val="EF23D7"/>
                </a:solidFill>
              </a:rPr>
              <a:t>NATIONAL RESOURCES</a:t>
            </a:r>
            <a:endParaRPr lang="en-IN" sz="2200" b="1" dirty="0">
              <a:solidFill>
                <a:srgbClr val="EF23D7"/>
              </a:solidFill>
            </a:endParaRP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Resources which belong to a nation or government </a:t>
            </a:r>
            <a:r>
              <a:rPr lang="en-IN" sz="2200" b="1" dirty="0">
                <a:solidFill>
                  <a:srgbClr val="002060"/>
                </a:solidFill>
              </a:rPr>
              <a:t>i.e</a:t>
            </a:r>
            <a:r>
              <a:rPr lang="en-IN" sz="2200" b="1" dirty="0" smtClean="0">
                <a:solidFill>
                  <a:srgbClr val="002060"/>
                </a:solidFill>
              </a:rPr>
              <a:t>.  mountains, wildlife ,forests  </a:t>
            </a:r>
          </a:p>
          <a:p>
            <a:pPr algn="just"/>
            <a:endParaRPr lang="en-IN" sz="2200" b="1" dirty="0" smtClean="0">
              <a:solidFill>
                <a:srgbClr val="002060"/>
              </a:solidFill>
            </a:endParaRP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d)	</a:t>
            </a:r>
            <a:r>
              <a:rPr lang="en-IN" sz="2200" b="1" dirty="0">
                <a:solidFill>
                  <a:srgbClr val="EF23D7"/>
                </a:solidFill>
              </a:rPr>
              <a:t>INTERNATIONAL RESOURCES</a:t>
            </a:r>
          </a:p>
          <a:p>
            <a:pPr algn="just"/>
            <a:r>
              <a:rPr lang="en-IN" sz="2200" b="1" dirty="0" smtClean="0">
                <a:solidFill>
                  <a:srgbClr val="002060"/>
                </a:solidFill>
              </a:rPr>
              <a:t>Resources which are under control of international organization </a:t>
            </a:r>
            <a:r>
              <a:rPr lang="en-IN" sz="2200" b="1" dirty="0">
                <a:solidFill>
                  <a:srgbClr val="002060"/>
                </a:solidFill>
              </a:rPr>
              <a:t>i.e. </a:t>
            </a:r>
            <a:r>
              <a:rPr lang="en-IN" sz="2200" b="1" dirty="0" smtClean="0">
                <a:solidFill>
                  <a:srgbClr val="002060"/>
                </a:solidFill>
              </a:rPr>
              <a:t>open ocean</a:t>
            </a:r>
            <a:endParaRPr lang="en-IN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8352928" cy="5755422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23D7"/>
                </a:solidFill>
              </a:rPr>
              <a:t>Advantages: 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It does not cause air </a:t>
            </a:r>
            <a:r>
              <a:rPr lang="en-US" sz="2400" b="1" dirty="0" smtClean="0">
                <a:solidFill>
                  <a:srgbClr val="0070C0"/>
                </a:solidFill>
              </a:rPr>
              <a:t>pollution. 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Very </a:t>
            </a:r>
            <a:r>
              <a:rPr lang="en-US" sz="2400" b="1" dirty="0" smtClean="0">
                <a:solidFill>
                  <a:srgbClr val="0070C0"/>
                </a:solidFill>
              </a:rPr>
              <a:t>cheap.</a:t>
            </a: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dirty="0" smtClean="0"/>
              <a:t>	a. Wind Mill				b. Wind Farm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76" y="1878697"/>
            <a:ext cx="3751064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6996"/>
            <a:ext cx="36004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008614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05001"/>
            <a:ext cx="8208912" cy="5632311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3. OCEAN ENERGY </a:t>
            </a:r>
          </a:p>
          <a:p>
            <a:pPr algn="just"/>
            <a:endParaRPr lang="en-US" sz="12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3200" b="1" dirty="0" smtClean="0">
                <a:solidFill>
                  <a:srgbClr val="EF23D7"/>
                </a:solidFill>
              </a:rPr>
              <a:t>a. Tidal </a:t>
            </a:r>
            <a:r>
              <a:rPr lang="en-US" sz="3200" b="1" dirty="0">
                <a:solidFill>
                  <a:srgbClr val="EF23D7"/>
                </a:solidFill>
              </a:rPr>
              <a:t>energy (</a:t>
            </a:r>
            <a:r>
              <a:rPr lang="en-US" sz="3200" b="1" dirty="0">
                <a:solidFill>
                  <a:srgbClr val="FF0000"/>
                </a:solidFill>
              </a:rPr>
              <a:t>or</a:t>
            </a:r>
            <a:r>
              <a:rPr lang="en-US" sz="3200" b="1" dirty="0">
                <a:solidFill>
                  <a:srgbClr val="EF23D7"/>
                </a:solidFill>
              </a:rPr>
              <a:t>) Tidal power: </a:t>
            </a:r>
            <a:endParaRPr lang="en-US" sz="3200" b="1" dirty="0" smtClean="0">
              <a:solidFill>
                <a:srgbClr val="EF23D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Ocean </a:t>
            </a:r>
            <a:r>
              <a:rPr lang="en-US" sz="2400" b="1" dirty="0">
                <a:solidFill>
                  <a:srgbClr val="C00000"/>
                </a:solidFill>
              </a:rPr>
              <a:t>tides </a:t>
            </a:r>
            <a:r>
              <a:rPr lang="en-US" sz="2400" b="1" dirty="0">
                <a:solidFill>
                  <a:srgbClr val="0070C0"/>
                </a:solidFill>
              </a:rPr>
              <a:t>are due to </a:t>
            </a:r>
            <a:r>
              <a:rPr lang="en-US" sz="2400" b="1" dirty="0">
                <a:solidFill>
                  <a:srgbClr val="00B050"/>
                </a:solidFill>
              </a:rPr>
              <a:t>gravitational force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BA3106"/>
                </a:solidFill>
              </a:rPr>
              <a:t>sun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BA3106"/>
                </a:solidFill>
              </a:rPr>
              <a:t>moon</a:t>
            </a:r>
            <a:r>
              <a:rPr lang="en-US" sz="2400" b="1" dirty="0">
                <a:solidFill>
                  <a:srgbClr val="0070C0"/>
                </a:solidFill>
              </a:rPr>
              <a:t> which produce enormous amount of energy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</a:rPr>
              <a:t>High </a:t>
            </a:r>
            <a:r>
              <a:rPr lang="en-US" sz="2400" b="1" dirty="0">
                <a:solidFill>
                  <a:srgbClr val="7030A0"/>
                </a:solidFill>
              </a:rPr>
              <a:t>tides </a:t>
            </a:r>
            <a:r>
              <a:rPr lang="en-US" sz="2400" b="1" dirty="0">
                <a:solidFill>
                  <a:srgbClr val="0070C0"/>
                </a:solidFill>
              </a:rPr>
              <a:t>– </a:t>
            </a:r>
            <a:r>
              <a:rPr lang="en-US" sz="2400" b="1" dirty="0">
                <a:solidFill>
                  <a:srgbClr val="00B050"/>
                </a:solidFill>
              </a:rPr>
              <a:t>rise</a:t>
            </a:r>
            <a:r>
              <a:rPr lang="en-US" sz="2400" b="1" dirty="0">
                <a:solidFill>
                  <a:srgbClr val="0070C0"/>
                </a:solidFill>
              </a:rPr>
              <a:t> of water in the ocean.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</a:rPr>
              <a:t>Low </a:t>
            </a:r>
            <a:r>
              <a:rPr lang="en-US" sz="2400" b="1" dirty="0">
                <a:solidFill>
                  <a:srgbClr val="7030A0"/>
                </a:solidFill>
              </a:rPr>
              <a:t>tides </a:t>
            </a:r>
            <a:r>
              <a:rPr lang="en-US" sz="2400" b="1" dirty="0">
                <a:solidFill>
                  <a:srgbClr val="0070C0"/>
                </a:solidFill>
              </a:rPr>
              <a:t>– </a:t>
            </a:r>
            <a:r>
              <a:rPr lang="en-US" sz="2400" b="1" dirty="0">
                <a:solidFill>
                  <a:srgbClr val="00B050"/>
                </a:solidFill>
              </a:rPr>
              <a:t>fall</a:t>
            </a:r>
            <a:r>
              <a:rPr lang="en-US" sz="2400" b="1" dirty="0">
                <a:solidFill>
                  <a:srgbClr val="0070C0"/>
                </a:solidFill>
              </a:rPr>
              <a:t> of water in the ocean.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Tidal </a:t>
            </a:r>
            <a:r>
              <a:rPr lang="en-US" sz="2400" b="1" dirty="0">
                <a:solidFill>
                  <a:srgbClr val="C00000"/>
                </a:solidFill>
              </a:rPr>
              <a:t>energy</a:t>
            </a:r>
            <a:r>
              <a:rPr lang="en-US" sz="2400" b="1" dirty="0">
                <a:solidFill>
                  <a:srgbClr val="0070C0"/>
                </a:solidFill>
              </a:rPr>
              <a:t> can be used by constructing a </a:t>
            </a:r>
            <a:r>
              <a:rPr lang="en-US" sz="2400" b="1" dirty="0">
                <a:solidFill>
                  <a:srgbClr val="7030A0"/>
                </a:solidFill>
              </a:rPr>
              <a:t>tidal barrage. 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During </a:t>
            </a:r>
            <a:r>
              <a:rPr lang="en-US" sz="2400" b="1" dirty="0">
                <a:solidFill>
                  <a:srgbClr val="EF23D7"/>
                </a:solidFill>
              </a:rPr>
              <a:t>high tides </a:t>
            </a:r>
            <a:r>
              <a:rPr lang="en-US" sz="2400" b="1" dirty="0">
                <a:solidFill>
                  <a:srgbClr val="0070C0"/>
                </a:solidFill>
              </a:rPr>
              <a:t>sea water enters into the reservoirs and rotates the turbine, produce electricity.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During </a:t>
            </a:r>
            <a:r>
              <a:rPr lang="en-US" sz="2400" b="1" dirty="0">
                <a:solidFill>
                  <a:srgbClr val="EF23D7"/>
                </a:solidFill>
              </a:rPr>
              <a:t>low tides</a:t>
            </a:r>
            <a:r>
              <a:rPr lang="en-US" sz="2400" b="1" dirty="0">
                <a:solidFill>
                  <a:srgbClr val="0070C0"/>
                </a:solidFill>
              </a:rPr>
              <a:t> water from reservoir enters into the sea rotate the turbine produce electricity. </a:t>
            </a:r>
          </a:p>
        </p:txBody>
      </p:sp>
    </p:spTree>
    <p:extLst>
      <p:ext uri="{BB962C8B-B14F-4D97-AF65-F5344CB8AC3E}">
        <p14:creationId xmlns="" xmlns:p14="http://schemas.microsoft.com/office/powerpoint/2010/main" val="387565597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8208912" cy="563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672408" cy="5184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960440" cy="5184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117698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7920880" cy="5509200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EF23D7"/>
                </a:solidFill>
              </a:rPr>
              <a:t>b. Ocean </a:t>
            </a:r>
            <a:r>
              <a:rPr lang="en-US" sz="4000" b="1" dirty="0">
                <a:solidFill>
                  <a:srgbClr val="EF23D7"/>
                </a:solidFill>
              </a:rPr>
              <a:t>thermal energy: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Temperature </a:t>
            </a:r>
            <a:r>
              <a:rPr lang="en-US" sz="2400" b="1" dirty="0">
                <a:solidFill>
                  <a:srgbClr val="C00000"/>
                </a:solidFill>
              </a:rPr>
              <a:t>difference </a:t>
            </a:r>
            <a:r>
              <a:rPr lang="en-US" sz="2400" b="1" dirty="0">
                <a:solidFill>
                  <a:srgbClr val="0070C0"/>
                </a:solidFill>
              </a:rPr>
              <a:t>between </a:t>
            </a:r>
            <a:r>
              <a:rPr lang="en-US" sz="2400" b="1" dirty="0">
                <a:solidFill>
                  <a:srgbClr val="3A1BF7"/>
                </a:solidFill>
              </a:rPr>
              <a:t>surface water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 smtClean="0">
                <a:solidFill>
                  <a:srgbClr val="3A1BF7"/>
                </a:solidFill>
              </a:rPr>
              <a:t>deeper level </a:t>
            </a:r>
            <a:r>
              <a:rPr lang="en-US" sz="2400" b="1" dirty="0" smtClean="0">
                <a:solidFill>
                  <a:srgbClr val="0070C0"/>
                </a:solidFill>
              </a:rPr>
              <a:t>water in ocean </a:t>
            </a:r>
            <a:r>
              <a:rPr lang="en-US" sz="2400" b="1" dirty="0" smtClean="0">
                <a:solidFill>
                  <a:srgbClr val="00B050"/>
                </a:solidFill>
              </a:rPr>
              <a:t>generates electricity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energy available due to the difference in temperature of water is called </a:t>
            </a:r>
            <a:r>
              <a:rPr lang="en-US" sz="2400" b="1" dirty="0" smtClean="0">
                <a:solidFill>
                  <a:srgbClr val="A81893"/>
                </a:solidFill>
              </a:rPr>
              <a:t>ocean thermal energy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US" sz="1200" b="1" i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i="1" dirty="0" smtClean="0">
                <a:solidFill>
                  <a:srgbClr val="EF23D7"/>
                </a:solidFill>
              </a:rPr>
              <a:t>Condition</a:t>
            </a:r>
            <a:r>
              <a:rPr lang="en-US" sz="2400" b="1" dirty="0">
                <a:solidFill>
                  <a:srgbClr val="EF23D7"/>
                </a:solidFill>
              </a:rPr>
              <a:t>:</a:t>
            </a:r>
            <a:r>
              <a:rPr lang="en-US" sz="2400" b="1" dirty="0">
                <a:solidFill>
                  <a:srgbClr val="0070C0"/>
                </a:solidFill>
              </a:rPr>
              <a:t> Temperature difference should be </a:t>
            </a:r>
            <a:r>
              <a:rPr lang="en-US" sz="2400" b="1" dirty="0" smtClean="0">
                <a:solidFill>
                  <a:srgbClr val="A81893"/>
                </a:solidFill>
              </a:rPr>
              <a:t>200 C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US" sz="1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Process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BA3106"/>
                </a:solidFill>
              </a:rPr>
              <a:t>Ammonia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converted into </a:t>
            </a:r>
            <a:r>
              <a:rPr lang="en-US" sz="2400" b="1" dirty="0">
                <a:solidFill>
                  <a:srgbClr val="A81893"/>
                </a:solidFill>
              </a:rPr>
              <a:t>vapours </a:t>
            </a:r>
            <a:r>
              <a:rPr lang="en-US" sz="2400" b="1" dirty="0">
                <a:solidFill>
                  <a:srgbClr val="0070C0"/>
                </a:solidFill>
              </a:rPr>
              <a:t>on the </a:t>
            </a:r>
            <a:r>
              <a:rPr lang="en-US" sz="2400" b="1" dirty="0">
                <a:solidFill>
                  <a:srgbClr val="00B050"/>
                </a:solidFill>
              </a:rPr>
              <a:t>surface</a:t>
            </a:r>
            <a:r>
              <a:rPr lang="en-US" sz="2400" b="1" dirty="0">
                <a:solidFill>
                  <a:srgbClr val="0070C0"/>
                </a:solidFill>
              </a:rPr>
              <a:t> of </a:t>
            </a:r>
            <a:r>
              <a:rPr lang="en-US" sz="2400" b="1" dirty="0">
                <a:solidFill>
                  <a:srgbClr val="00B050"/>
                </a:solidFill>
              </a:rPr>
              <a:t>warm water</a:t>
            </a:r>
            <a:r>
              <a:rPr lang="en-US" sz="2400" b="1" dirty="0">
                <a:solidFill>
                  <a:srgbClr val="0070C0"/>
                </a:solidFill>
              </a:rPr>
              <a:t>, it increases the vapour pressure which </a:t>
            </a:r>
            <a:r>
              <a:rPr lang="en-US" sz="2400" b="1" dirty="0">
                <a:solidFill>
                  <a:srgbClr val="3A1BF7"/>
                </a:solidFill>
              </a:rPr>
              <a:t>rotate the turbine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generates electricity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Deeper </a:t>
            </a:r>
            <a:r>
              <a:rPr lang="en-US" sz="2400" b="1" dirty="0">
                <a:solidFill>
                  <a:srgbClr val="00B050"/>
                </a:solidFill>
              </a:rPr>
              <a:t>level </a:t>
            </a:r>
            <a:r>
              <a:rPr lang="en-US" sz="2400" b="1" dirty="0">
                <a:solidFill>
                  <a:srgbClr val="0070C0"/>
                </a:solidFill>
              </a:rPr>
              <a:t>cold water is pumped to cool and condense the vapour in to </a:t>
            </a:r>
            <a:r>
              <a:rPr lang="en-US" sz="2400" b="1" dirty="0" smtClean="0">
                <a:solidFill>
                  <a:srgbClr val="0070C0"/>
                </a:solidFill>
              </a:rPr>
              <a:t>liquid.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37343272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0688"/>
            <a:ext cx="8784976" cy="563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8164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4644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703741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6494085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4. GEO THERMAL ENERGY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</a:rPr>
              <a:t>Temperature</a:t>
            </a:r>
            <a:r>
              <a:rPr lang="en-US" sz="2400" b="1" dirty="0">
                <a:solidFill>
                  <a:srgbClr val="0070C0"/>
                </a:solidFill>
              </a:rPr>
              <a:t> of the earth increases at a of </a:t>
            </a:r>
            <a:r>
              <a:rPr lang="en-US" sz="2400" b="1" dirty="0">
                <a:solidFill>
                  <a:srgbClr val="C00000"/>
                </a:solidFill>
              </a:rPr>
              <a:t>20 –750◦C per/km </a:t>
            </a:r>
            <a:r>
              <a:rPr lang="en-US" sz="2400" b="1" dirty="0">
                <a:solidFill>
                  <a:srgbClr val="0070C0"/>
                </a:solidFill>
              </a:rPr>
              <a:t>when we </a:t>
            </a:r>
            <a:r>
              <a:rPr lang="en-US" sz="2400" b="1" dirty="0">
                <a:solidFill>
                  <a:srgbClr val="3A1BF7"/>
                </a:solidFill>
              </a:rPr>
              <a:t>move down</a:t>
            </a:r>
            <a:r>
              <a:rPr lang="en-US" sz="2400" b="1" dirty="0">
                <a:solidFill>
                  <a:srgbClr val="0070C0"/>
                </a:solidFill>
              </a:rPr>
              <a:t> the earth.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 energy </a:t>
            </a:r>
            <a:r>
              <a:rPr lang="en-US" sz="2400" b="1" dirty="0" err="1">
                <a:solidFill>
                  <a:srgbClr val="0070C0"/>
                </a:solidFill>
              </a:rPr>
              <a:t>utilised</a:t>
            </a:r>
            <a:r>
              <a:rPr lang="en-US" sz="2400" b="1" dirty="0">
                <a:solidFill>
                  <a:srgbClr val="0070C0"/>
                </a:solidFill>
              </a:rPr>
              <a:t> from the </a:t>
            </a:r>
            <a:r>
              <a:rPr lang="en-US" sz="2400" b="1" dirty="0">
                <a:solidFill>
                  <a:srgbClr val="00B050"/>
                </a:solidFill>
              </a:rPr>
              <a:t>high temperature </a:t>
            </a:r>
            <a:r>
              <a:rPr lang="en-US" sz="2400" b="1" dirty="0">
                <a:solidFill>
                  <a:srgbClr val="0070C0"/>
                </a:solidFill>
              </a:rPr>
              <a:t>present inside the earth is called </a:t>
            </a:r>
            <a:r>
              <a:rPr lang="en-US" sz="2400" b="1" dirty="0">
                <a:solidFill>
                  <a:srgbClr val="C00000"/>
                </a:solidFill>
              </a:rPr>
              <a:t>geothermal energy </a:t>
            </a: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dirty="0" smtClean="0"/>
              <a:t>is </a:t>
            </a:r>
            <a:r>
              <a:rPr lang="en-US" sz="2400" dirty="0"/>
              <a:t>heat derived within the sub-surface of the </a:t>
            </a:r>
            <a:r>
              <a:rPr lang="en-US" sz="2400" dirty="0" smtClean="0"/>
              <a:t>earth).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Water </a:t>
            </a:r>
            <a:r>
              <a:rPr lang="en-US" sz="2400" b="1" dirty="0">
                <a:solidFill>
                  <a:srgbClr val="0070C0"/>
                </a:solidFill>
              </a:rPr>
              <a:t>and/or </a:t>
            </a:r>
            <a:r>
              <a:rPr lang="en-US" sz="2400" b="1" dirty="0">
                <a:solidFill>
                  <a:srgbClr val="3A1BF7"/>
                </a:solidFill>
              </a:rPr>
              <a:t>steam</a:t>
            </a:r>
            <a:r>
              <a:rPr lang="en-US" sz="2400" b="1" dirty="0">
                <a:solidFill>
                  <a:srgbClr val="0070C0"/>
                </a:solidFill>
              </a:rPr>
              <a:t> carry the geothermal energy to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Earth's surface. 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Depending </a:t>
            </a:r>
            <a:r>
              <a:rPr lang="en-US" sz="2400" b="1" dirty="0">
                <a:solidFill>
                  <a:srgbClr val="0070C0"/>
                </a:solidFill>
              </a:rPr>
              <a:t>on its characteristics, geothermal energy can be used for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heating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cooling</a:t>
            </a:r>
            <a:r>
              <a:rPr lang="en-US" sz="2400" b="1" dirty="0">
                <a:solidFill>
                  <a:srgbClr val="0070C0"/>
                </a:solidFill>
              </a:rPr>
              <a:t> purposes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be harnessed to </a:t>
            </a:r>
            <a:r>
              <a:rPr lang="en-US" sz="2400" b="1" dirty="0">
                <a:solidFill>
                  <a:srgbClr val="BA3106"/>
                </a:solidFill>
              </a:rPr>
              <a:t>generate clean electricity</a:t>
            </a:r>
            <a:r>
              <a:rPr lang="en-US" sz="2400" b="1" dirty="0" smtClean="0">
                <a:solidFill>
                  <a:srgbClr val="BA3106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Natural </a:t>
            </a:r>
            <a:r>
              <a:rPr lang="en-US" sz="2400" b="1" dirty="0">
                <a:solidFill>
                  <a:srgbClr val="EF23D7"/>
                </a:solidFill>
              </a:rPr>
              <a:t>geysers: </a:t>
            </a:r>
            <a:r>
              <a:rPr lang="en-US" sz="2400" b="1" dirty="0">
                <a:solidFill>
                  <a:srgbClr val="3A1BF7"/>
                </a:solidFill>
              </a:rPr>
              <a:t>Hot water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steam</a:t>
            </a:r>
            <a:r>
              <a:rPr lang="en-US" sz="2400" b="1" dirty="0">
                <a:solidFill>
                  <a:srgbClr val="0070C0"/>
                </a:solidFill>
              </a:rPr>
              <a:t> comes out of the ground </a:t>
            </a:r>
            <a:r>
              <a:rPr lang="en-US" sz="2400" b="1" dirty="0">
                <a:solidFill>
                  <a:srgbClr val="3A1BF7"/>
                </a:solidFill>
              </a:rPr>
              <a:t>through cracks </a:t>
            </a:r>
            <a:r>
              <a:rPr lang="en-US" sz="2400" b="1" dirty="0">
                <a:solidFill>
                  <a:srgbClr val="00B050"/>
                </a:solidFill>
              </a:rPr>
              <a:t>naturally</a:t>
            </a:r>
            <a:r>
              <a:rPr lang="en-US" sz="2400" b="1" dirty="0">
                <a:solidFill>
                  <a:srgbClr val="0070C0"/>
                </a:solidFill>
              </a:rPr>
              <a:t> is called natural geysers.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Artificial </a:t>
            </a:r>
            <a:r>
              <a:rPr lang="en-US" sz="2400" b="1" dirty="0">
                <a:solidFill>
                  <a:srgbClr val="EF23D7"/>
                </a:solidFill>
              </a:rPr>
              <a:t>geysers: </a:t>
            </a:r>
            <a:r>
              <a:rPr lang="en-US" sz="2400" b="1" dirty="0">
                <a:solidFill>
                  <a:srgbClr val="BA3106"/>
                </a:solidFill>
              </a:rPr>
              <a:t>Artificially a drill hole </a:t>
            </a:r>
            <a:r>
              <a:rPr lang="en-US" sz="2400" b="1" dirty="0">
                <a:solidFill>
                  <a:srgbClr val="0070C0"/>
                </a:solidFill>
              </a:rPr>
              <a:t>up to the hot region and by sending a pipe into it. The </a:t>
            </a:r>
            <a:r>
              <a:rPr lang="en-US" sz="2400" b="1" dirty="0">
                <a:solidFill>
                  <a:srgbClr val="3A1BF7"/>
                </a:solidFill>
              </a:rPr>
              <a:t>hot water </a:t>
            </a:r>
            <a:r>
              <a:rPr lang="en-US" sz="2400" b="1" dirty="0">
                <a:solidFill>
                  <a:srgbClr val="FF0000"/>
                </a:solidFill>
              </a:rPr>
              <a:t>or </a:t>
            </a:r>
            <a:r>
              <a:rPr lang="en-US" sz="2400" b="1" dirty="0">
                <a:solidFill>
                  <a:srgbClr val="3A1BF7"/>
                </a:solidFill>
              </a:rPr>
              <a:t>steam</a:t>
            </a:r>
            <a:r>
              <a:rPr lang="en-US" sz="2400" b="1" dirty="0">
                <a:solidFill>
                  <a:srgbClr val="0070C0"/>
                </a:solidFill>
              </a:rPr>
              <a:t> is used to </a:t>
            </a:r>
            <a:r>
              <a:rPr lang="en-US" sz="2400" b="1" dirty="0">
                <a:solidFill>
                  <a:srgbClr val="BA3106"/>
                </a:solidFill>
              </a:rPr>
              <a:t>rotate the turbine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BA3106"/>
                </a:solidFill>
              </a:rPr>
              <a:t>generate electricity. </a:t>
            </a:r>
            <a:endParaRPr lang="en-US" sz="2400" b="1" dirty="0" smtClean="0">
              <a:solidFill>
                <a:srgbClr val="BA310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605990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640960" cy="5632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88843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17646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291814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992888" cy="5601533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</a:t>
            </a:r>
            <a:r>
              <a:rPr lang="en-US" sz="4400" b="1" dirty="0" smtClean="0">
                <a:solidFill>
                  <a:srgbClr val="FF0000"/>
                </a:solidFill>
              </a:rPr>
              <a:t>. BIO MASS ENERGY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4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EF23D7"/>
                </a:solidFill>
              </a:rPr>
              <a:t>Bio </a:t>
            </a:r>
            <a:r>
              <a:rPr lang="en-US" sz="2400" b="1" dirty="0">
                <a:solidFill>
                  <a:srgbClr val="EF23D7"/>
                </a:solidFill>
              </a:rPr>
              <a:t>mass: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Organic matter produced by </a:t>
            </a:r>
            <a:r>
              <a:rPr lang="en-US" sz="2400" b="1" dirty="0">
                <a:solidFill>
                  <a:srgbClr val="C00000"/>
                </a:solidFill>
              </a:rPr>
              <a:t>plants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animals</a:t>
            </a:r>
            <a:r>
              <a:rPr lang="en-US" sz="2400" b="1" dirty="0">
                <a:solidFill>
                  <a:srgbClr val="0070C0"/>
                </a:solidFill>
              </a:rPr>
              <a:t> used as source of energy.</a:t>
            </a:r>
          </a:p>
          <a:p>
            <a:pPr algn="just"/>
            <a:endParaRPr lang="en-US" sz="12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EF23D7"/>
                </a:solidFill>
              </a:rPr>
              <a:t>Bio </a:t>
            </a:r>
            <a:r>
              <a:rPr lang="en-US" sz="2400" b="1" dirty="0">
                <a:solidFill>
                  <a:srgbClr val="EF23D7"/>
                </a:solidFill>
              </a:rPr>
              <a:t>gas: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Mixture of </a:t>
            </a:r>
            <a:r>
              <a:rPr lang="en-US" sz="2400" b="1" dirty="0" smtClean="0">
                <a:solidFill>
                  <a:srgbClr val="3A1BF7"/>
                </a:solidFill>
              </a:rPr>
              <a:t>methane (</a:t>
            </a:r>
            <a:r>
              <a:rPr lang="en-US" sz="2400" b="1" dirty="0" smtClean="0">
                <a:solidFill>
                  <a:srgbClr val="FF0000"/>
                </a:solidFill>
              </a:rPr>
              <a:t>CH4</a:t>
            </a:r>
            <a:r>
              <a:rPr lang="en-US" sz="2400" b="1" dirty="0" smtClean="0">
                <a:solidFill>
                  <a:srgbClr val="3A1BF7"/>
                </a:solidFill>
              </a:rPr>
              <a:t>)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3A1BF7"/>
                </a:solidFill>
              </a:rPr>
              <a:t>carbondioxide</a:t>
            </a:r>
            <a:r>
              <a:rPr lang="en-US" sz="2400" b="1" dirty="0" smtClean="0">
                <a:solidFill>
                  <a:srgbClr val="3A1BF7"/>
                </a:solidFill>
              </a:rPr>
              <a:t> (</a:t>
            </a:r>
            <a:r>
              <a:rPr lang="en-US" sz="2400" b="1" dirty="0" smtClean="0">
                <a:solidFill>
                  <a:srgbClr val="FF0000"/>
                </a:solidFill>
              </a:rPr>
              <a:t>CO2</a:t>
            </a:r>
            <a:r>
              <a:rPr lang="en-US" sz="2400" b="1" dirty="0" smtClean="0">
                <a:solidFill>
                  <a:srgbClr val="3A1BF7"/>
                </a:solidFill>
              </a:rPr>
              <a:t>)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hydrogen </a:t>
            </a:r>
            <a:r>
              <a:rPr lang="en-US" sz="2400" b="1" dirty="0" err="1" smtClean="0">
                <a:solidFill>
                  <a:srgbClr val="3A1BF7"/>
                </a:solidFill>
              </a:rPr>
              <a:t>sulphide</a:t>
            </a:r>
            <a:r>
              <a:rPr lang="en-US" sz="2400" b="1" dirty="0" smtClean="0">
                <a:solidFill>
                  <a:srgbClr val="3A1BF7"/>
                </a:solidFill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</a:rPr>
              <a:t>HS</a:t>
            </a:r>
            <a:r>
              <a:rPr lang="en-US" sz="2400" b="1" dirty="0" smtClean="0">
                <a:solidFill>
                  <a:srgbClr val="3A1BF7"/>
                </a:solidFill>
              </a:rPr>
              <a:t>).</a:t>
            </a:r>
            <a:endParaRPr lang="en-US" sz="2400" b="1" dirty="0">
              <a:solidFill>
                <a:srgbClr val="3A1BF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Methane is the major constituent.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It is obtained by </a:t>
            </a:r>
            <a:r>
              <a:rPr lang="en-US" sz="2400" b="1" dirty="0" err="1">
                <a:solidFill>
                  <a:srgbClr val="BA3106"/>
                </a:solidFill>
              </a:rPr>
              <a:t>anerobic</a:t>
            </a:r>
            <a:r>
              <a:rPr lang="en-US" sz="2400" b="1" dirty="0">
                <a:solidFill>
                  <a:srgbClr val="BA3106"/>
                </a:solidFill>
              </a:rPr>
              <a:t> fermentation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00B050"/>
                </a:solidFill>
              </a:rPr>
              <a:t>animal dung </a:t>
            </a:r>
            <a:r>
              <a:rPr lang="en-US" sz="2400" b="1" dirty="0">
                <a:solidFill>
                  <a:srgbClr val="0070C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) </a:t>
            </a:r>
            <a:r>
              <a:rPr lang="en-US" sz="2400" b="1" dirty="0">
                <a:solidFill>
                  <a:srgbClr val="00B050"/>
                </a:solidFill>
              </a:rPr>
              <a:t>plant wastes</a:t>
            </a:r>
            <a:r>
              <a:rPr lang="en-US" sz="2400" b="1" dirty="0">
                <a:solidFill>
                  <a:srgbClr val="0070C0"/>
                </a:solidFill>
              </a:rPr>
              <a:t> in the presence of water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4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EF23D7"/>
                </a:solidFill>
              </a:rPr>
              <a:t>Bio fuels: </a:t>
            </a:r>
            <a:r>
              <a:rPr lang="en-US" sz="2400" b="1" dirty="0">
                <a:solidFill>
                  <a:srgbClr val="0070C0"/>
                </a:solidFill>
              </a:rPr>
              <a:t>Fuels obtained by the </a:t>
            </a:r>
            <a:r>
              <a:rPr lang="en-US" sz="2400" b="1" dirty="0">
                <a:solidFill>
                  <a:srgbClr val="3A1BF7"/>
                </a:solidFill>
              </a:rPr>
              <a:t>fermentation of biomass</a:t>
            </a:r>
            <a:r>
              <a:rPr lang="en-US" sz="2400" b="1" dirty="0">
                <a:solidFill>
                  <a:srgbClr val="0070C0"/>
                </a:solidFill>
              </a:rPr>
              <a:t>. Ex: Ethanol, </a:t>
            </a:r>
            <a:r>
              <a:rPr lang="en-US" sz="2400" b="1" dirty="0" smtClean="0">
                <a:solidFill>
                  <a:srgbClr val="0070C0"/>
                </a:solidFill>
              </a:rPr>
              <a:t>methanol.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373655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18710"/>
            <a:ext cx="8280920" cy="6278642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Ethanol</a:t>
            </a:r>
            <a:r>
              <a:rPr lang="en-US" sz="2400" b="1" dirty="0">
                <a:solidFill>
                  <a:srgbClr val="EF23D7"/>
                </a:solidFill>
              </a:rPr>
              <a:t>: </a:t>
            </a:r>
            <a:r>
              <a:rPr lang="en-US" sz="2400" b="1" dirty="0">
                <a:solidFill>
                  <a:srgbClr val="0070C0"/>
                </a:solidFill>
              </a:rPr>
              <a:t>Produced from </a:t>
            </a:r>
            <a:r>
              <a:rPr lang="en-US" sz="2400" b="1" dirty="0">
                <a:solidFill>
                  <a:srgbClr val="3A1BF7"/>
                </a:solidFill>
              </a:rPr>
              <a:t>sugar cane</a:t>
            </a:r>
            <a:r>
              <a:rPr lang="en-US" sz="2400" b="1" dirty="0">
                <a:solidFill>
                  <a:srgbClr val="0070C0"/>
                </a:solidFill>
              </a:rPr>
              <a:t>. Calorific value is less.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Methanol</a:t>
            </a:r>
            <a:r>
              <a:rPr lang="en-US" sz="2400" b="1" dirty="0">
                <a:solidFill>
                  <a:srgbClr val="EF23D7"/>
                </a:solidFill>
              </a:rPr>
              <a:t>: </a:t>
            </a:r>
            <a:r>
              <a:rPr lang="en-US" sz="2400" b="1" dirty="0">
                <a:solidFill>
                  <a:srgbClr val="0070C0"/>
                </a:solidFill>
              </a:rPr>
              <a:t>Obtained from </a:t>
            </a:r>
            <a:r>
              <a:rPr lang="en-US" sz="2400" b="1" dirty="0" smtClean="0">
                <a:solidFill>
                  <a:srgbClr val="3A1BF7"/>
                </a:solidFill>
              </a:rPr>
              <a:t>ethanol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0070C0"/>
                </a:solidFill>
              </a:rPr>
              <a:t>Calorific value too less.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Gasohol</a:t>
            </a:r>
            <a:r>
              <a:rPr lang="en-US" sz="2400" b="1" dirty="0">
                <a:solidFill>
                  <a:srgbClr val="EF23D7"/>
                </a:solidFill>
              </a:rPr>
              <a:t>: </a:t>
            </a:r>
            <a:r>
              <a:rPr lang="en-US" sz="2400" b="1" dirty="0">
                <a:solidFill>
                  <a:srgbClr val="3A1BF7"/>
                </a:solidFill>
              </a:rPr>
              <a:t>Mixture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ethanol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gasoline.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India trial is going on to use gasohol in cars and buses.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Hydrogen </a:t>
            </a:r>
            <a:r>
              <a:rPr lang="en-US" sz="2400" b="1" dirty="0">
                <a:solidFill>
                  <a:srgbClr val="C00000"/>
                </a:solidFill>
              </a:rPr>
              <a:t>fuel: </a:t>
            </a:r>
            <a:r>
              <a:rPr lang="en-US" sz="2400" b="1" dirty="0">
                <a:solidFill>
                  <a:srgbClr val="0070C0"/>
                </a:solidFill>
              </a:rPr>
              <a:t>Hydrogen produced by </a:t>
            </a:r>
            <a:r>
              <a:rPr lang="en-US" sz="2400" b="1" dirty="0">
                <a:solidFill>
                  <a:srgbClr val="3A1BF7"/>
                </a:solidFill>
              </a:rPr>
              <a:t>pyrolysis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photolysis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electrolysis</a:t>
            </a:r>
            <a:r>
              <a:rPr lang="en-US" sz="2400" b="1" dirty="0">
                <a:solidFill>
                  <a:srgbClr val="0070C0"/>
                </a:solidFill>
              </a:rPr>
              <a:t> of water. It has </a:t>
            </a:r>
            <a:r>
              <a:rPr lang="en-US" sz="2400" b="1" dirty="0">
                <a:solidFill>
                  <a:srgbClr val="00B050"/>
                </a:solidFill>
              </a:rPr>
              <a:t>high calorific value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BA3106"/>
                </a:solidFill>
              </a:rPr>
              <a:t>Non polluting </a:t>
            </a:r>
            <a:r>
              <a:rPr lang="en-US" sz="2400" b="1" dirty="0">
                <a:solidFill>
                  <a:srgbClr val="0070C0"/>
                </a:solidFill>
              </a:rPr>
              <a:t>one because the combustion product is </a:t>
            </a:r>
            <a:r>
              <a:rPr lang="en-US" sz="2400" b="1" dirty="0">
                <a:solidFill>
                  <a:srgbClr val="BA3106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Disadvantages</a:t>
            </a:r>
            <a:r>
              <a:rPr lang="en-US" sz="2400" b="1" dirty="0">
                <a:solidFill>
                  <a:srgbClr val="EF23D7"/>
                </a:solidFill>
              </a:rPr>
              <a:t>: </a:t>
            </a:r>
            <a:r>
              <a:rPr lang="en-US" sz="2400" b="1" dirty="0">
                <a:solidFill>
                  <a:srgbClr val="BA3106"/>
                </a:solidFill>
              </a:rPr>
              <a:t>1.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Hydrogen is highly inflammable and explosive. </a:t>
            </a:r>
            <a:r>
              <a:rPr lang="en-US" sz="2400" b="1" dirty="0">
                <a:solidFill>
                  <a:srgbClr val="BA3106"/>
                </a:solidFill>
              </a:rPr>
              <a:t>2.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Safe handling is required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BA3106"/>
                </a:solidFill>
              </a:rPr>
              <a:t>3.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Difficult to store and transport</a:t>
            </a:r>
            <a:r>
              <a:rPr lang="en-US" sz="2000" b="1" dirty="0" smtClean="0">
                <a:solidFill>
                  <a:srgbClr val="00B050"/>
                </a:solidFill>
              </a:rPr>
              <a:t>.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256583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7103962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7776864" cy="6247864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EF23D7"/>
                </a:solidFill>
              </a:rPr>
              <a:t>2. NON </a:t>
            </a:r>
            <a:r>
              <a:rPr lang="en-US" sz="3600" b="1" dirty="0">
                <a:solidFill>
                  <a:srgbClr val="EF23D7"/>
                </a:solidFill>
              </a:rPr>
              <a:t>RENEWABLE ENERGY </a:t>
            </a:r>
            <a:r>
              <a:rPr lang="en-US" sz="3600" b="1" dirty="0" smtClean="0">
                <a:solidFill>
                  <a:srgbClr val="EF23D7"/>
                </a:solidFill>
              </a:rPr>
              <a:t>SOURCES </a:t>
            </a:r>
          </a:p>
          <a:p>
            <a:pPr algn="just"/>
            <a:endParaRPr lang="en-US" sz="1200" b="1" dirty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Energy </a:t>
            </a:r>
            <a:r>
              <a:rPr lang="en-US" sz="2400" b="1" dirty="0">
                <a:solidFill>
                  <a:srgbClr val="0070C0"/>
                </a:solidFill>
              </a:rPr>
              <a:t>which </a:t>
            </a:r>
            <a:r>
              <a:rPr lang="en-US" sz="2400" b="1" dirty="0">
                <a:solidFill>
                  <a:srgbClr val="FF0000"/>
                </a:solidFill>
              </a:rPr>
              <a:t>cannot be </a:t>
            </a:r>
            <a:r>
              <a:rPr lang="en-US" sz="2400" b="1" dirty="0">
                <a:solidFill>
                  <a:srgbClr val="C00000"/>
                </a:solidFill>
              </a:rPr>
              <a:t>regenerated</a:t>
            </a:r>
            <a:r>
              <a:rPr lang="en-US" sz="2400" b="1" dirty="0">
                <a:solidFill>
                  <a:srgbClr val="0070C0"/>
                </a:solidFill>
              </a:rPr>
              <a:t> is called as non-renewable.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800" b="1" dirty="0" smtClean="0">
              <a:solidFill>
                <a:srgbClr val="0070C0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Coal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>
                <a:solidFill>
                  <a:srgbClr val="0070C0"/>
                </a:solidFill>
              </a:rPr>
              <a:t>It is a solid </a:t>
            </a:r>
            <a:r>
              <a:rPr lang="en-US" sz="2400" b="1" dirty="0">
                <a:solidFill>
                  <a:srgbClr val="3A1BF7"/>
                </a:solidFill>
              </a:rPr>
              <a:t>fossil fuel.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BA3106"/>
                </a:solidFill>
              </a:rPr>
              <a:t>Disadvantages</a:t>
            </a:r>
            <a:r>
              <a:rPr lang="en-US" sz="2400" b="1" dirty="0">
                <a:solidFill>
                  <a:srgbClr val="BA3106"/>
                </a:solidFill>
              </a:rPr>
              <a:t>: </a:t>
            </a:r>
            <a:endParaRPr lang="en-US" sz="2400" b="1" dirty="0" smtClean="0">
              <a:solidFill>
                <a:srgbClr val="BA3106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When </a:t>
            </a:r>
            <a:r>
              <a:rPr lang="en-US" sz="2400" b="1" dirty="0">
                <a:solidFill>
                  <a:srgbClr val="0070C0"/>
                </a:solidFill>
              </a:rPr>
              <a:t>coal is burnt large amount of CO2 is released which causes </a:t>
            </a:r>
            <a:r>
              <a:rPr lang="en-US" sz="2400" b="1" dirty="0">
                <a:solidFill>
                  <a:srgbClr val="3A1BF7"/>
                </a:solidFill>
              </a:rPr>
              <a:t>global warming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0070C0"/>
                </a:solidFill>
              </a:rPr>
              <a:t>Sulphor</a:t>
            </a:r>
            <a:r>
              <a:rPr lang="en-US" sz="2400" b="1" dirty="0" smtClean="0">
                <a:solidFill>
                  <a:srgbClr val="0070C0"/>
                </a:solidFill>
              </a:rPr>
              <a:t>, Nitrogen </a:t>
            </a:r>
            <a:r>
              <a:rPr lang="en-US" sz="2400" b="1" dirty="0">
                <a:solidFill>
                  <a:srgbClr val="0070C0"/>
                </a:solidFill>
              </a:rPr>
              <a:t>produces toxic gases during burning.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800" b="1" dirty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. Petroleum: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Crude </a:t>
            </a:r>
            <a:r>
              <a:rPr lang="en-US" sz="2400" b="1" dirty="0">
                <a:solidFill>
                  <a:srgbClr val="3A1BF7"/>
                </a:solidFill>
              </a:rPr>
              <a:t>oil </a:t>
            </a:r>
            <a:r>
              <a:rPr lang="en-US" sz="2400" b="1" dirty="0">
                <a:solidFill>
                  <a:srgbClr val="0070C0"/>
                </a:solidFill>
              </a:rPr>
              <a:t>is a liquid consists of more than hundreds of </a:t>
            </a:r>
            <a:r>
              <a:rPr lang="en-US" sz="2400" b="1" dirty="0">
                <a:solidFill>
                  <a:srgbClr val="A81893"/>
                </a:solidFill>
              </a:rPr>
              <a:t>hydrocarbons </a:t>
            </a:r>
            <a:r>
              <a:rPr lang="en-US" sz="2400" b="1" dirty="0">
                <a:solidFill>
                  <a:srgbClr val="0070C0"/>
                </a:solidFill>
              </a:rPr>
              <a:t>and small amount of impurities.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petroleum can be refined by </a:t>
            </a:r>
            <a:r>
              <a:rPr lang="en-US" sz="2400" b="1" dirty="0">
                <a:solidFill>
                  <a:srgbClr val="C00000"/>
                </a:solidFill>
              </a:rPr>
              <a:t>fractional distillation</a:t>
            </a:r>
            <a:r>
              <a:rPr lang="en-US" sz="2400" b="1" dirty="0">
                <a:solidFill>
                  <a:srgbClr val="0070C0"/>
                </a:solidFill>
              </a:rPr>
              <a:t>. In the world level </a:t>
            </a:r>
            <a:r>
              <a:rPr lang="en-US" sz="2400" b="1" dirty="0">
                <a:solidFill>
                  <a:srgbClr val="7030A0"/>
                </a:solidFill>
              </a:rPr>
              <a:t>25% of oil reserves </a:t>
            </a:r>
            <a:r>
              <a:rPr lang="en-US" sz="2400" b="1" dirty="0">
                <a:solidFill>
                  <a:srgbClr val="0070C0"/>
                </a:solidFill>
              </a:rPr>
              <a:t>are in </a:t>
            </a:r>
            <a:r>
              <a:rPr lang="en-US" sz="2400" b="1" dirty="0">
                <a:solidFill>
                  <a:srgbClr val="7030A0"/>
                </a:solidFill>
              </a:rPr>
              <a:t>Saudi Arabia</a:t>
            </a:r>
            <a:r>
              <a:rPr lang="en-US" sz="2400" b="1" dirty="0" smtClean="0">
                <a:solidFill>
                  <a:srgbClr val="7030A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At present rate of usage, the </a:t>
            </a:r>
            <a:r>
              <a:rPr lang="en-US" sz="2400" b="1" dirty="0">
                <a:solidFill>
                  <a:srgbClr val="FF0000"/>
                </a:solidFill>
              </a:rPr>
              <a:t>world crude oil reserves</a:t>
            </a:r>
            <a:r>
              <a:rPr lang="en-US" sz="2400" b="1" dirty="0">
                <a:solidFill>
                  <a:srgbClr val="0070C0"/>
                </a:solidFill>
              </a:rPr>
              <a:t> are </a:t>
            </a:r>
            <a:r>
              <a:rPr lang="en-US" sz="2400" b="1" dirty="0">
                <a:solidFill>
                  <a:srgbClr val="FF0000"/>
                </a:solidFill>
              </a:rPr>
              <a:t>expected to get exhausted </a:t>
            </a:r>
            <a:r>
              <a:rPr lang="en-US" sz="2400" b="1" dirty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00B050"/>
                </a:solidFill>
              </a:rPr>
              <a:t>just 40 years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25633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2872" y="548680"/>
            <a:ext cx="8136904" cy="59400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rgbClr val="FF0000"/>
                </a:solidFill>
              </a:rPr>
              <a:t>LIST OF NATURAL RESOURCES &amp; </a:t>
            </a:r>
          </a:p>
          <a:p>
            <a:r>
              <a:rPr lang="en-IN" sz="4400" b="1" dirty="0" smtClean="0">
                <a:solidFill>
                  <a:srgbClr val="FF0000"/>
                </a:solidFill>
              </a:rPr>
              <a:t>ASSOCIATED PROBLEMS:</a:t>
            </a:r>
          </a:p>
          <a:p>
            <a:endParaRPr lang="en-IN" sz="2800" b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solidFill>
                  <a:srgbClr val="3A1BF7"/>
                </a:solidFill>
              </a:rPr>
              <a:t>Forest resources</a:t>
            </a:r>
          </a:p>
          <a:p>
            <a:pPr marL="342900" indent="-342900">
              <a:buFont typeface="+mj-lt"/>
              <a:buAutoNum type="arabicPeriod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solidFill>
                  <a:srgbClr val="3A1BF7"/>
                </a:solidFill>
              </a:rPr>
              <a:t>Water resources </a:t>
            </a:r>
          </a:p>
          <a:p>
            <a:pPr marL="342900" indent="-342900">
              <a:buFont typeface="+mj-lt"/>
              <a:buAutoNum type="arabicPeriod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solidFill>
                  <a:srgbClr val="3A1BF7"/>
                </a:solidFill>
              </a:rPr>
              <a:t>Mineral </a:t>
            </a:r>
            <a:r>
              <a:rPr lang="en-IN" sz="2400" b="1" dirty="0">
                <a:solidFill>
                  <a:srgbClr val="3A1BF7"/>
                </a:solidFill>
              </a:rPr>
              <a:t>resources </a:t>
            </a: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solidFill>
                  <a:srgbClr val="3A1BF7"/>
                </a:solidFill>
              </a:rPr>
              <a:t>Food resources</a:t>
            </a:r>
          </a:p>
          <a:p>
            <a:pPr marL="342900" indent="-342900">
              <a:buFont typeface="+mj-lt"/>
              <a:buAutoNum type="arabicPeriod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solidFill>
                  <a:srgbClr val="3A1BF7"/>
                </a:solidFill>
              </a:rPr>
              <a:t>Energy resources</a:t>
            </a:r>
          </a:p>
          <a:p>
            <a:pPr marL="342900" indent="-342900">
              <a:buFont typeface="+mj-lt"/>
              <a:buAutoNum type="arabicPeriod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2400" b="1" dirty="0" smtClean="0">
                <a:solidFill>
                  <a:srgbClr val="3A1BF7"/>
                </a:solidFill>
              </a:rPr>
              <a:t>Land </a:t>
            </a:r>
            <a:r>
              <a:rPr lang="en-IN" sz="2400" b="1" dirty="0">
                <a:solidFill>
                  <a:srgbClr val="3A1BF7"/>
                </a:solidFill>
              </a:rPr>
              <a:t>resources 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07599893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6370975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EF23D7"/>
                </a:solidFill>
              </a:rPr>
              <a:t>3. Liquefied </a:t>
            </a:r>
            <a:r>
              <a:rPr lang="en-US" sz="2400" b="1" dirty="0" smtClean="0">
                <a:solidFill>
                  <a:srgbClr val="EF23D7"/>
                </a:solidFill>
              </a:rPr>
              <a:t>Petroleum Gas </a:t>
            </a:r>
            <a:r>
              <a:rPr lang="en-US" sz="2400" b="1" dirty="0">
                <a:solidFill>
                  <a:srgbClr val="EF23D7"/>
                </a:solidFill>
              </a:rPr>
              <a:t>(LPG): </a:t>
            </a:r>
            <a:endParaRPr lang="en-US" sz="24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Petroleum </a:t>
            </a:r>
            <a:r>
              <a:rPr lang="en-US" sz="2400" b="1" dirty="0">
                <a:solidFill>
                  <a:srgbClr val="C00000"/>
                </a:solidFill>
              </a:rPr>
              <a:t>gases </a:t>
            </a:r>
            <a:r>
              <a:rPr lang="en-US" sz="2400" b="1" dirty="0">
                <a:solidFill>
                  <a:srgbClr val="0070C0"/>
                </a:solidFill>
              </a:rPr>
              <a:t>obtained during </a:t>
            </a:r>
            <a:r>
              <a:rPr lang="en-US" sz="2400" b="1" dirty="0" smtClean="0">
                <a:solidFill>
                  <a:srgbClr val="FF0000"/>
                </a:solidFill>
              </a:rPr>
              <a:t>FD</a:t>
            </a:r>
            <a:r>
              <a:rPr lang="en-US" sz="2400" b="1" dirty="0" smtClean="0">
                <a:solidFill>
                  <a:srgbClr val="0070C0"/>
                </a:solidFill>
              </a:rPr>
              <a:t> (</a:t>
            </a:r>
            <a:r>
              <a:rPr lang="en-US" sz="2400" b="1" dirty="0">
                <a:solidFill>
                  <a:srgbClr val="C00000"/>
                </a:solidFill>
              </a:rPr>
              <a:t>fractional distillation</a:t>
            </a:r>
            <a:r>
              <a:rPr lang="en-US" sz="2400" b="1" dirty="0" smtClean="0">
                <a:solidFill>
                  <a:srgbClr val="0070C0"/>
                </a:solidFill>
              </a:rPr>
              <a:t>)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00B050"/>
                </a:solidFill>
              </a:rPr>
              <a:t>cracking</a:t>
            </a:r>
            <a:r>
              <a:rPr lang="en-US" sz="2400" b="1" dirty="0">
                <a:solidFill>
                  <a:srgbClr val="0070C0"/>
                </a:solidFill>
              </a:rPr>
              <a:t> can be easily converted into liquid under high pressure as LPG.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>
                <a:solidFill>
                  <a:srgbClr val="00B050"/>
                </a:solidFill>
              </a:rPr>
              <a:t>colorless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00B050"/>
                </a:solidFill>
              </a:rPr>
              <a:t>odorless gas</a:t>
            </a:r>
            <a:r>
              <a:rPr lang="en-US" sz="2400" b="1" dirty="0">
                <a:solidFill>
                  <a:srgbClr val="0070C0"/>
                </a:solidFill>
              </a:rPr>
              <a:t>, but during cylindering </a:t>
            </a:r>
            <a:r>
              <a:rPr lang="en-US" sz="2400" b="1" dirty="0" err="1" smtClean="0">
                <a:solidFill>
                  <a:srgbClr val="0070C0"/>
                </a:solidFill>
              </a:rPr>
              <a:t>mercaptans</a:t>
            </a:r>
            <a:r>
              <a:rPr lang="en-US" sz="2400" b="1" dirty="0" smtClean="0">
                <a:solidFill>
                  <a:srgbClr val="0070C0"/>
                </a:solidFill>
              </a:rPr>
              <a:t> (</a:t>
            </a:r>
            <a:r>
              <a:rPr lang="en-US" sz="2400" dirty="0" smtClean="0"/>
              <a:t>foul-smelling </a:t>
            </a:r>
            <a:r>
              <a:rPr lang="en-US" sz="2400" dirty="0"/>
              <a:t>gas</a:t>
            </a:r>
            <a:r>
              <a:rPr lang="en-US" sz="2400" b="1" dirty="0" smtClean="0">
                <a:solidFill>
                  <a:srgbClr val="0070C0"/>
                </a:solidFill>
              </a:rPr>
              <a:t>) </a:t>
            </a:r>
            <a:r>
              <a:rPr lang="en-US" sz="2400" b="1" dirty="0">
                <a:solidFill>
                  <a:srgbClr val="0070C0"/>
                </a:solidFill>
              </a:rPr>
              <a:t>are added to </a:t>
            </a:r>
            <a:r>
              <a:rPr lang="en-US" sz="2400" b="1" dirty="0">
                <a:solidFill>
                  <a:srgbClr val="3A1BF7"/>
                </a:solidFill>
              </a:rPr>
              <a:t>detect leakage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4</a:t>
            </a:r>
            <a:r>
              <a:rPr lang="en-US" sz="2400" b="1" dirty="0">
                <a:solidFill>
                  <a:srgbClr val="EF23D7"/>
                </a:solidFill>
              </a:rPr>
              <a:t>. Natural gas: </a:t>
            </a:r>
            <a:endParaRPr lang="en-US" sz="24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These </a:t>
            </a:r>
            <a:r>
              <a:rPr lang="en-US" sz="2400" b="1" dirty="0">
                <a:solidFill>
                  <a:srgbClr val="0070C0"/>
                </a:solidFill>
              </a:rPr>
              <a:t>are found </a:t>
            </a:r>
            <a:r>
              <a:rPr lang="en-US" sz="2400" b="1" dirty="0">
                <a:solidFill>
                  <a:srgbClr val="00B050"/>
                </a:solidFill>
              </a:rPr>
              <a:t>above oil </a:t>
            </a:r>
            <a:r>
              <a:rPr lang="en-US" sz="2400" b="1" dirty="0">
                <a:solidFill>
                  <a:srgbClr val="0070C0"/>
                </a:solidFill>
              </a:rPr>
              <a:t>in oil wells. It is a mixture of </a:t>
            </a:r>
            <a:r>
              <a:rPr lang="en-US" sz="2400" b="1" dirty="0">
                <a:solidFill>
                  <a:srgbClr val="3A1BF7"/>
                </a:solidFill>
              </a:rPr>
              <a:t>methane </a:t>
            </a:r>
            <a:r>
              <a:rPr lang="en-US" sz="2400" b="1" dirty="0">
                <a:solidFill>
                  <a:srgbClr val="0070C0"/>
                </a:solidFill>
              </a:rPr>
              <a:t>and other </a:t>
            </a:r>
            <a:r>
              <a:rPr lang="en-US" sz="2400" b="1" dirty="0">
                <a:solidFill>
                  <a:srgbClr val="3A1BF7"/>
                </a:solidFill>
              </a:rPr>
              <a:t>hydrocarbons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Calorific </a:t>
            </a:r>
            <a:r>
              <a:rPr lang="en-US" sz="2400" b="1" dirty="0">
                <a:solidFill>
                  <a:srgbClr val="0070C0"/>
                </a:solidFill>
              </a:rPr>
              <a:t>value is high.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There </a:t>
            </a:r>
            <a:r>
              <a:rPr lang="en-US" sz="2400" b="1" dirty="0">
                <a:solidFill>
                  <a:srgbClr val="0070C0"/>
                </a:solidFill>
              </a:rPr>
              <a:t>are </a:t>
            </a:r>
            <a:r>
              <a:rPr lang="en-US" sz="2400" b="1" dirty="0">
                <a:solidFill>
                  <a:srgbClr val="FF0000"/>
                </a:solidFill>
              </a:rPr>
              <a:t>two</a:t>
            </a:r>
            <a:r>
              <a:rPr lang="en-US" sz="2400" b="1" dirty="0">
                <a:solidFill>
                  <a:srgbClr val="0070C0"/>
                </a:solidFill>
              </a:rPr>
              <a:t> types. </a:t>
            </a:r>
            <a:r>
              <a:rPr lang="en-US" sz="2400" b="1" dirty="0">
                <a:solidFill>
                  <a:srgbClr val="C00000"/>
                </a:solidFill>
              </a:rPr>
              <a:t>Dry gas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C00000"/>
                </a:solidFill>
              </a:rPr>
              <a:t>wet gas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5</a:t>
            </a:r>
            <a:r>
              <a:rPr lang="en-US" sz="2400" b="1" dirty="0">
                <a:solidFill>
                  <a:srgbClr val="EF23D7"/>
                </a:solidFill>
              </a:rPr>
              <a:t>. Nuclear energy: </a:t>
            </a:r>
            <a:endParaRPr lang="en-US" sz="24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Dr. </a:t>
            </a:r>
            <a:r>
              <a:rPr lang="en-US" sz="2400" b="1" dirty="0" err="1" smtClean="0">
                <a:solidFill>
                  <a:srgbClr val="3A1BF7"/>
                </a:solidFill>
              </a:rPr>
              <a:t>Homi</a:t>
            </a: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 err="1" smtClean="0">
                <a:solidFill>
                  <a:srgbClr val="3A1BF7"/>
                </a:solidFill>
              </a:rPr>
              <a:t>Bhabha</a:t>
            </a: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a </a:t>
            </a:r>
            <a:r>
              <a:rPr lang="en-US" sz="2400" b="1" dirty="0">
                <a:solidFill>
                  <a:srgbClr val="FF0000"/>
                </a:solidFill>
              </a:rPr>
              <a:t>father of nuclear power </a:t>
            </a:r>
            <a:r>
              <a:rPr lang="en-US" sz="2400" b="1" dirty="0">
                <a:solidFill>
                  <a:srgbClr val="0070C0"/>
                </a:solidFill>
              </a:rPr>
              <a:t>development in </a:t>
            </a:r>
            <a:r>
              <a:rPr lang="en-US" sz="2400" b="1" dirty="0" smtClean="0">
                <a:solidFill>
                  <a:srgbClr val="0070C0"/>
                </a:solidFill>
              </a:rPr>
              <a:t>India. </a:t>
            </a:r>
            <a:r>
              <a:rPr lang="en-US" sz="2400" b="1" dirty="0" smtClean="0">
                <a:solidFill>
                  <a:srgbClr val="BA3106"/>
                </a:solidFill>
              </a:rPr>
              <a:t>10 </a:t>
            </a:r>
            <a:r>
              <a:rPr lang="en-US" sz="2400" b="1" dirty="0">
                <a:solidFill>
                  <a:srgbClr val="BA3106"/>
                </a:solidFill>
              </a:rPr>
              <a:t>nuclear reactors </a:t>
            </a:r>
            <a:r>
              <a:rPr lang="en-US" sz="2400" b="1" dirty="0">
                <a:solidFill>
                  <a:srgbClr val="0070C0"/>
                </a:solidFill>
              </a:rPr>
              <a:t>are present in </a:t>
            </a:r>
            <a:r>
              <a:rPr lang="en-US" sz="2400" b="1" dirty="0">
                <a:solidFill>
                  <a:srgbClr val="BA3106"/>
                </a:solidFill>
              </a:rPr>
              <a:t>India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produces </a:t>
            </a:r>
            <a:r>
              <a:rPr lang="en-US" sz="2400" b="1" dirty="0">
                <a:solidFill>
                  <a:srgbClr val="FF0000"/>
                </a:solidFill>
              </a:rPr>
              <a:t>2%</a:t>
            </a:r>
            <a:r>
              <a:rPr lang="en-US" sz="2400" b="1" dirty="0">
                <a:solidFill>
                  <a:srgbClr val="0070C0"/>
                </a:solidFill>
              </a:rPr>
              <a:t> of India’s electricity.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Nuclear </a:t>
            </a:r>
            <a:r>
              <a:rPr lang="en-US" sz="2400" b="1" dirty="0">
                <a:solidFill>
                  <a:srgbClr val="0070C0"/>
                </a:solidFill>
              </a:rPr>
              <a:t>energy can be produced by </a:t>
            </a:r>
            <a:r>
              <a:rPr lang="en-US" sz="2400" b="1" dirty="0">
                <a:solidFill>
                  <a:srgbClr val="C00000"/>
                </a:solidFill>
              </a:rPr>
              <a:t>two types </a:t>
            </a:r>
            <a:r>
              <a:rPr lang="en-US" sz="2400" b="1" dirty="0">
                <a:solidFill>
                  <a:srgbClr val="0070C0"/>
                </a:solidFill>
              </a:rPr>
              <a:t>of reactions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A81893"/>
                </a:solidFill>
              </a:rPr>
              <a:t>Nuclear </a:t>
            </a:r>
            <a:r>
              <a:rPr lang="en-US" sz="2400" b="1" dirty="0">
                <a:solidFill>
                  <a:srgbClr val="A81893"/>
                </a:solidFill>
              </a:rPr>
              <a:t>fission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 smtClean="0">
                <a:solidFill>
                  <a:srgbClr val="A81893"/>
                </a:solidFill>
              </a:rPr>
              <a:t>Nuclear </a:t>
            </a:r>
            <a:r>
              <a:rPr lang="en-US" sz="2400" b="1" dirty="0">
                <a:solidFill>
                  <a:srgbClr val="A81893"/>
                </a:solidFill>
              </a:rPr>
              <a:t>fusion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72145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81890"/>
            <a:ext cx="8352928" cy="5755422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EF23D7"/>
                </a:solidFill>
              </a:rPr>
              <a:t>Nuclear fission: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is a nuclear change in which </a:t>
            </a:r>
            <a:r>
              <a:rPr lang="en-US" sz="2400" b="1" dirty="0" smtClean="0">
                <a:solidFill>
                  <a:srgbClr val="BA3106"/>
                </a:solidFill>
              </a:rPr>
              <a:t>heavier nucleus </a:t>
            </a:r>
            <a:r>
              <a:rPr lang="en-US" sz="2400" b="1" dirty="0" smtClean="0">
                <a:solidFill>
                  <a:srgbClr val="00B050"/>
                </a:solidFill>
              </a:rPr>
              <a:t>split into lighter nuclei </a:t>
            </a:r>
            <a:r>
              <a:rPr lang="en-US" sz="2400" b="1" dirty="0" smtClean="0">
                <a:solidFill>
                  <a:srgbClr val="0070C0"/>
                </a:solidFill>
              </a:rPr>
              <a:t>on bombardment of fast moving neutrons.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Large </a:t>
            </a:r>
            <a:r>
              <a:rPr lang="en-US" sz="2400" b="1" dirty="0">
                <a:solidFill>
                  <a:srgbClr val="0070C0"/>
                </a:solidFill>
              </a:rPr>
              <a:t>amount of energy is released through </a:t>
            </a:r>
            <a:r>
              <a:rPr lang="en-US" sz="2400" b="1" dirty="0">
                <a:solidFill>
                  <a:srgbClr val="3A1BF7"/>
                </a:solidFill>
              </a:rPr>
              <a:t>chain reaction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Ex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>
                <a:solidFill>
                  <a:srgbClr val="C00000"/>
                </a:solidFill>
              </a:rPr>
              <a:t>Uranium</a:t>
            </a:r>
            <a:r>
              <a:rPr lang="en-US" sz="2400" b="1" dirty="0">
                <a:solidFill>
                  <a:srgbClr val="0070C0"/>
                </a:solidFill>
              </a:rPr>
              <a:t> with fast moving neutron gives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barium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krypton</a:t>
            </a:r>
            <a:r>
              <a:rPr lang="en-US" sz="2400" b="1" dirty="0">
                <a:solidFill>
                  <a:srgbClr val="0070C0"/>
                </a:solidFill>
              </a:rPr>
              <a:t> in addition to </a:t>
            </a:r>
            <a:r>
              <a:rPr lang="en-US" sz="2400" b="1" dirty="0">
                <a:solidFill>
                  <a:srgbClr val="C00000"/>
                </a:solidFill>
              </a:rPr>
              <a:t>three neutrons</a:t>
            </a:r>
            <a:r>
              <a:rPr lang="en-US" sz="2400" b="1" dirty="0">
                <a:solidFill>
                  <a:srgbClr val="0070C0"/>
                </a:solidFill>
              </a:rPr>
              <a:t>; in the second stage it gives </a:t>
            </a:r>
            <a:r>
              <a:rPr lang="en-US" sz="2400" b="1" dirty="0">
                <a:solidFill>
                  <a:srgbClr val="A81893"/>
                </a:solidFill>
              </a:rPr>
              <a:t>nine neutrons </a:t>
            </a:r>
            <a:r>
              <a:rPr lang="en-US" sz="2400" b="1" dirty="0">
                <a:solidFill>
                  <a:srgbClr val="0070C0"/>
                </a:solidFill>
              </a:rPr>
              <a:t>and so on.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This </a:t>
            </a:r>
            <a:r>
              <a:rPr lang="en-US" sz="2400" b="1" dirty="0">
                <a:solidFill>
                  <a:srgbClr val="0070C0"/>
                </a:solidFill>
              </a:rPr>
              <a:t>process of propagation of the reaction by multiplication is called </a:t>
            </a:r>
            <a:r>
              <a:rPr lang="en-US" sz="2400" b="1" dirty="0">
                <a:solidFill>
                  <a:srgbClr val="BA3106"/>
                </a:solidFill>
              </a:rPr>
              <a:t>chain reaction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US" sz="1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EF23D7"/>
                </a:solidFill>
              </a:rPr>
              <a:t>Nuclear fusion: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a nuclear change in which </a:t>
            </a:r>
            <a:r>
              <a:rPr lang="en-US" sz="2400" b="1" dirty="0">
                <a:solidFill>
                  <a:srgbClr val="C00000"/>
                </a:solidFill>
              </a:rPr>
              <a:t>lighter nucleus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>
                <a:solidFill>
                  <a:srgbClr val="00B050"/>
                </a:solidFill>
              </a:rPr>
              <a:t>combined together</a:t>
            </a:r>
            <a:r>
              <a:rPr lang="en-US" sz="2400" b="1" dirty="0">
                <a:solidFill>
                  <a:srgbClr val="0070C0"/>
                </a:solidFill>
              </a:rPr>
              <a:t> at extremely high temperature (1 billion 0C) </a:t>
            </a:r>
            <a:r>
              <a:rPr lang="en-US" sz="2400" b="1" dirty="0">
                <a:solidFill>
                  <a:srgbClr val="BA3106"/>
                </a:solidFill>
              </a:rPr>
              <a:t>to form heavier nucleus</a:t>
            </a:r>
            <a:r>
              <a:rPr lang="en-US" sz="2400" b="1" dirty="0">
                <a:solidFill>
                  <a:srgbClr val="0070C0"/>
                </a:solidFill>
              </a:rPr>
              <a:t> and a large amount of energy is released.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Ex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Isotopes of hydrogen </a:t>
            </a:r>
            <a:r>
              <a:rPr lang="en-US" sz="2400" b="1" dirty="0">
                <a:solidFill>
                  <a:srgbClr val="0070C0"/>
                </a:solidFill>
              </a:rPr>
              <a:t>combine to form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helium</a:t>
            </a:r>
            <a:r>
              <a:rPr lang="en-US" sz="2400" b="1" dirty="0">
                <a:solidFill>
                  <a:srgbClr val="0070C0"/>
                </a:solidFill>
              </a:rPr>
              <a:t> molecule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29376882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48872" cy="574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8622512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7474"/>
            <a:ext cx="82809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655905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062" y="677469"/>
            <a:ext cx="7992888" cy="5693866"/>
          </a:xfrm>
          <a:prstGeom prst="rect">
            <a:avLst/>
          </a:prstGeom>
          <a:gradFill>
            <a:gsLst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CASE </a:t>
            </a:r>
            <a:r>
              <a:rPr lang="en-US" sz="6000" b="1" dirty="0">
                <a:solidFill>
                  <a:srgbClr val="FF0000"/>
                </a:solidFill>
              </a:rPr>
              <a:t>STUDY</a:t>
            </a:r>
          </a:p>
          <a:p>
            <a:pPr algn="just"/>
            <a:endParaRPr lang="en-US" sz="12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Wind </a:t>
            </a:r>
            <a:r>
              <a:rPr lang="en-US" sz="2400" b="1" dirty="0">
                <a:solidFill>
                  <a:srgbClr val="EF23D7"/>
                </a:solidFill>
              </a:rPr>
              <a:t>energy in India</a:t>
            </a:r>
            <a:r>
              <a:rPr lang="en-US" sz="2400" b="1" dirty="0" smtClean="0">
                <a:solidFill>
                  <a:srgbClr val="EF23D7"/>
                </a:solidFill>
              </a:rPr>
              <a:t>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India generating </a:t>
            </a:r>
            <a:r>
              <a:rPr lang="en-US" sz="2400" b="1" dirty="0">
                <a:solidFill>
                  <a:srgbClr val="C00000"/>
                </a:solidFill>
              </a:rPr>
              <a:t>1200 MW </a:t>
            </a:r>
            <a:r>
              <a:rPr lang="en-US" sz="2400" b="1" dirty="0">
                <a:solidFill>
                  <a:srgbClr val="0070C0"/>
                </a:solidFill>
              </a:rPr>
              <a:t>electricity using the </a:t>
            </a:r>
            <a:r>
              <a:rPr lang="en-US" sz="2400" b="1" dirty="0" smtClean="0">
                <a:solidFill>
                  <a:srgbClr val="0070C0"/>
                </a:solidFill>
              </a:rPr>
              <a:t>wind energy.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Largest </a:t>
            </a:r>
            <a:r>
              <a:rPr lang="en-US" sz="2400" b="1" dirty="0">
                <a:solidFill>
                  <a:srgbClr val="0070C0"/>
                </a:solidFill>
              </a:rPr>
              <a:t>wind farm situated near </a:t>
            </a:r>
            <a:r>
              <a:rPr lang="en-US" sz="2400" b="1" dirty="0" err="1">
                <a:solidFill>
                  <a:srgbClr val="0070C0"/>
                </a:solidFill>
              </a:rPr>
              <a:t>Kanyakumari</a:t>
            </a:r>
            <a:r>
              <a:rPr lang="en-US" sz="2400" b="1" dirty="0">
                <a:solidFill>
                  <a:srgbClr val="0070C0"/>
                </a:solidFill>
              </a:rPr>
              <a:t> in </a:t>
            </a:r>
            <a:r>
              <a:rPr lang="en-US" sz="2400" b="1" dirty="0" err="1">
                <a:solidFill>
                  <a:srgbClr val="0070C0"/>
                </a:solidFill>
              </a:rPr>
              <a:t>Tamilnadu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produces </a:t>
            </a:r>
            <a:r>
              <a:rPr lang="en-US" sz="2400" b="1" dirty="0">
                <a:solidFill>
                  <a:srgbClr val="C00000"/>
                </a:solidFill>
              </a:rPr>
              <a:t>380 </a:t>
            </a:r>
            <a:r>
              <a:rPr lang="en-US" sz="2400" b="1" dirty="0" smtClean="0">
                <a:solidFill>
                  <a:srgbClr val="C00000"/>
                </a:solidFill>
              </a:rPr>
              <a:t>MW </a:t>
            </a:r>
            <a:r>
              <a:rPr lang="en-US" sz="2400" b="1" dirty="0" smtClean="0">
                <a:solidFill>
                  <a:srgbClr val="0070C0"/>
                </a:solidFill>
              </a:rPr>
              <a:t>electricity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1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EF23D7"/>
                </a:solidFill>
              </a:rPr>
              <a:t>Hydrogen </a:t>
            </a:r>
            <a:r>
              <a:rPr lang="en-US" sz="2800" b="1" dirty="0">
                <a:solidFill>
                  <a:srgbClr val="EF23D7"/>
                </a:solidFill>
              </a:rPr>
              <a:t>fuel car: </a:t>
            </a:r>
            <a:endParaRPr lang="en-US" sz="2800" b="1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50"/>
                </a:solidFill>
              </a:rPr>
              <a:t>General </a:t>
            </a:r>
            <a:r>
              <a:rPr lang="en-US" sz="2400" b="1" dirty="0">
                <a:solidFill>
                  <a:srgbClr val="00B050"/>
                </a:solidFill>
              </a:rPr>
              <a:t>motor company</a:t>
            </a:r>
            <a:r>
              <a:rPr lang="en-US" sz="2400" b="1" dirty="0">
                <a:solidFill>
                  <a:srgbClr val="0070C0"/>
                </a:solidFill>
              </a:rPr>
              <a:t> of </a:t>
            </a:r>
            <a:r>
              <a:rPr lang="en-US" sz="2400" b="1" dirty="0" smtClean="0">
                <a:solidFill>
                  <a:srgbClr val="C00000"/>
                </a:solidFill>
              </a:rPr>
              <a:t>China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discovered a experimental car ( </a:t>
            </a:r>
            <a:r>
              <a:rPr lang="en-US" sz="2400" b="1" dirty="0" smtClean="0">
                <a:solidFill>
                  <a:srgbClr val="0070C0"/>
                </a:solidFill>
              </a:rPr>
              <a:t>fuel H2</a:t>
            </a:r>
            <a:r>
              <a:rPr lang="en-US" sz="2400" b="1" dirty="0">
                <a:solidFill>
                  <a:srgbClr val="0070C0"/>
                </a:solidFill>
              </a:rPr>
              <a:t>) can produce no emission only water droplets and vapors come out of the </a:t>
            </a:r>
            <a:r>
              <a:rPr lang="en-US" sz="2400" b="1" dirty="0" smtClean="0">
                <a:solidFill>
                  <a:srgbClr val="0070C0"/>
                </a:solidFill>
              </a:rPr>
              <a:t>exhaust pipe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This </a:t>
            </a:r>
            <a:r>
              <a:rPr lang="en-US" sz="2400" b="1" dirty="0">
                <a:solidFill>
                  <a:srgbClr val="0070C0"/>
                </a:solidFill>
              </a:rPr>
              <a:t>car will be commercially available by 2010.</a:t>
            </a:r>
          </a:p>
        </p:txBody>
      </p:sp>
    </p:spTree>
    <p:extLst>
      <p:ext uri="{BB962C8B-B14F-4D97-AF65-F5344CB8AC3E}">
        <p14:creationId xmlns="" xmlns:p14="http://schemas.microsoft.com/office/powerpoint/2010/main" val="227041632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3" cy="6524863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smtClean="0">
                <a:solidFill>
                  <a:srgbClr val="FF0000"/>
                </a:solidFill>
              </a:rPr>
              <a:t>6. LAND RESOURCES</a:t>
            </a:r>
          </a:p>
          <a:p>
            <a:pPr algn="just"/>
            <a:endParaRPr lang="en-US" sz="800" b="1" dirty="0">
              <a:solidFill>
                <a:srgbClr val="0070C0"/>
              </a:solidFill>
            </a:endParaRP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3200" b="1" dirty="0">
                <a:solidFill>
                  <a:srgbClr val="EF23D7"/>
                </a:solidFill>
              </a:rPr>
              <a:t>Land as a </a:t>
            </a:r>
            <a:r>
              <a:rPr lang="en-US" sz="3200" b="1" dirty="0" smtClean="0">
                <a:solidFill>
                  <a:srgbClr val="EF23D7"/>
                </a:solidFill>
              </a:rPr>
              <a:t>Resource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Land </a:t>
            </a:r>
            <a:r>
              <a:rPr lang="en-US" sz="2400" b="1" dirty="0">
                <a:solidFill>
                  <a:srgbClr val="3A1BF7"/>
                </a:solidFill>
              </a:rPr>
              <a:t>area </a:t>
            </a:r>
            <a:r>
              <a:rPr lang="en-US" sz="2400" b="1" dirty="0">
                <a:solidFill>
                  <a:srgbClr val="0070C0"/>
                </a:solidFill>
              </a:rPr>
              <a:t>constitutes about </a:t>
            </a:r>
            <a:r>
              <a:rPr lang="en-US" sz="2400" b="1" dirty="0">
                <a:solidFill>
                  <a:srgbClr val="BA3106"/>
                </a:solidFill>
              </a:rPr>
              <a:t>1/5 </a:t>
            </a:r>
            <a:r>
              <a:rPr lang="en-US" sz="2400" b="1" dirty="0">
                <a:solidFill>
                  <a:srgbClr val="0070C0"/>
                </a:solidFill>
              </a:rPr>
              <a:t>of the </a:t>
            </a:r>
            <a:r>
              <a:rPr lang="en-US" sz="2400" b="1" dirty="0">
                <a:solidFill>
                  <a:srgbClr val="BA3106"/>
                </a:solidFill>
              </a:rPr>
              <a:t>earth </a:t>
            </a:r>
            <a:r>
              <a:rPr lang="en-US" sz="2400" b="1" dirty="0" smtClean="0">
                <a:solidFill>
                  <a:srgbClr val="BA3106"/>
                </a:solidFill>
              </a:rPr>
              <a:t>surface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</a:rPr>
              <a:t>To meet out </a:t>
            </a:r>
            <a:r>
              <a:rPr lang="en-US" sz="2400" b="1" dirty="0">
                <a:solidFill>
                  <a:srgbClr val="7030A0"/>
                </a:solidFill>
              </a:rPr>
              <a:t>the challenging demand</a:t>
            </a:r>
            <a:r>
              <a:rPr lang="en-US" sz="2400" b="1" dirty="0">
                <a:solidFill>
                  <a:srgbClr val="0070C0"/>
                </a:solidFill>
              </a:rPr>
              <a:t> of food, </a:t>
            </a:r>
            <a:r>
              <a:rPr lang="en-US" sz="2400" b="1" dirty="0" err="1">
                <a:solidFill>
                  <a:srgbClr val="0070C0"/>
                </a:solidFill>
              </a:rPr>
              <a:t>fibre</a:t>
            </a:r>
            <a:r>
              <a:rPr lang="en-US" sz="2400" b="1" dirty="0">
                <a:solidFill>
                  <a:srgbClr val="0070C0"/>
                </a:solidFill>
              </a:rPr>
              <a:t> and fuel for human population, fodder for animals and industrial raw material for agro based industries, </a:t>
            </a:r>
            <a:r>
              <a:rPr lang="en-US" sz="2400" b="1" dirty="0">
                <a:solidFill>
                  <a:srgbClr val="C00000"/>
                </a:solidFill>
              </a:rPr>
              <a:t>efficient management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C00000"/>
                </a:solidFill>
              </a:rPr>
              <a:t>land resources </a:t>
            </a:r>
            <a:r>
              <a:rPr lang="en-US" sz="2400" b="1" dirty="0">
                <a:solidFill>
                  <a:srgbClr val="0070C0"/>
                </a:solidFill>
              </a:rPr>
              <a:t>will play </a:t>
            </a:r>
            <a:r>
              <a:rPr lang="en-US" sz="2400" b="1" dirty="0">
                <a:solidFill>
                  <a:srgbClr val="3A1BF7"/>
                </a:solidFill>
              </a:rPr>
              <a:t>critical role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Soil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vegetation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climate</a:t>
            </a:r>
            <a:r>
              <a:rPr lang="en-US" sz="2400" b="1" dirty="0">
                <a:solidFill>
                  <a:srgbClr val="0070C0"/>
                </a:solidFill>
              </a:rPr>
              <a:t> are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basic natural resources </a:t>
            </a:r>
            <a:r>
              <a:rPr lang="en-US" sz="2400" b="1" dirty="0">
                <a:solidFill>
                  <a:srgbClr val="0070C0"/>
                </a:solidFill>
              </a:rPr>
              <a:t>for agricultural growth and </a:t>
            </a:r>
            <a:r>
              <a:rPr lang="en-US" sz="2400" b="1" dirty="0" smtClean="0">
                <a:solidFill>
                  <a:srgbClr val="0070C0"/>
                </a:solidFill>
              </a:rPr>
              <a:t>development.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IN" sz="2400" b="1" dirty="0" smtClean="0">
                <a:solidFill>
                  <a:srgbClr val="EF23D7"/>
                </a:solidFill>
              </a:rPr>
              <a:t>Land </a:t>
            </a:r>
            <a:r>
              <a:rPr lang="en-IN" sz="2400" b="1" dirty="0">
                <a:solidFill>
                  <a:srgbClr val="EF23D7"/>
                </a:solidFill>
              </a:rPr>
              <a:t>resources are the resources available from the land like: </a:t>
            </a:r>
            <a:endParaRPr lang="en-IN" sz="2400" b="1" dirty="0" smtClean="0">
              <a:solidFill>
                <a:srgbClr val="EF23D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The </a:t>
            </a:r>
            <a:r>
              <a:rPr lang="en-IN" sz="2400" b="1" dirty="0">
                <a:solidFill>
                  <a:srgbClr val="0070C0"/>
                </a:solidFill>
              </a:rPr>
              <a:t>agricultural </a:t>
            </a:r>
            <a:r>
              <a:rPr lang="en-IN" sz="2400" b="1" dirty="0" smtClean="0">
                <a:solidFill>
                  <a:srgbClr val="0070C0"/>
                </a:solidFill>
              </a:rPr>
              <a:t>land, </a:t>
            </a:r>
            <a:r>
              <a:rPr lang="en-IN" sz="2400" b="1" dirty="0">
                <a:solidFill>
                  <a:srgbClr val="0070C0"/>
                </a:solidFill>
              </a:rPr>
              <a:t>the underground </a:t>
            </a:r>
            <a:r>
              <a:rPr lang="en-IN" sz="2400" b="1" dirty="0" smtClean="0">
                <a:solidFill>
                  <a:srgbClr val="0070C0"/>
                </a:solidFill>
              </a:rPr>
              <a:t>water, </a:t>
            </a:r>
            <a:r>
              <a:rPr lang="en-IN" sz="2400" b="1" dirty="0">
                <a:solidFill>
                  <a:srgbClr val="0070C0"/>
                </a:solidFill>
              </a:rPr>
              <a:t>the various minerals like coal, bauxite, gold and other raw materials. </a:t>
            </a:r>
            <a:endParaRPr lang="en-IN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In </a:t>
            </a:r>
            <a:r>
              <a:rPr lang="en-IN" sz="2400" b="1" dirty="0">
                <a:solidFill>
                  <a:srgbClr val="0070C0"/>
                </a:solidFill>
              </a:rPr>
              <a:t>a wider sense, </a:t>
            </a:r>
            <a:r>
              <a:rPr lang="en-IN" sz="2400" b="1" dirty="0">
                <a:solidFill>
                  <a:srgbClr val="C00000"/>
                </a:solidFill>
              </a:rPr>
              <a:t>land resource </a:t>
            </a:r>
            <a:r>
              <a:rPr lang="en-IN" sz="2400" b="1" dirty="0">
                <a:solidFill>
                  <a:srgbClr val="0070C0"/>
                </a:solidFill>
              </a:rPr>
              <a:t>can also mean the </a:t>
            </a:r>
            <a:r>
              <a:rPr lang="en-IN" sz="2400" b="1" dirty="0">
                <a:solidFill>
                  <a:srgbClr val="BA3106"/>
                </a:solidFill>
              </a:rPr>
              <a:t>land available for </a:t>
            </a:r>
            <a:r>
              <a:rPr lang="en-IN" sz="2400" b="1" dirty="0">
                <a:solidFill>
                  <a:srgbClr val="0070C0"/>
                </a:solidFill>
              </a:rPr>
              <a:t>exploitation, like non agricultural lands for buildings, developing townships etc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52730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9288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804119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5567"/>
            <a:ext cx="8208912" cy="585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0762030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19054"/>
            <a:ext cx="8208912" cy="6124754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N" sz="4000" b="1" dirty="0" smtClean="0">
                <a:solidFill>
                  <a:srgbClr val="FF0000"/>
                </a:solidFill>
              </a:rPr>
              <a:t>Associated problems</a:t>
            </a:r>
          </a:p>
          <a:p>
            <a:pPr algn="just"/>
            <a:r>
              <a:rPr lang="en-IN" sz="2400" b="1" dirty="0" smtClean="0">
                <a:solidFill>
                  <a:srgbClr val="0070C0"/>
                </a:solidFill>
              </a:rPr>
              <a:t>a. </a:t>
            </a:r>
            <a:r>
              <a:rPr lang="en-US" sz="2400" b="1" dirty="0">
                <a:solidFill>
                  <a:srgbClr val="3A1BF7"/>
                </a:solidFill>
              </a:rPr>
              <a:t>Land </a:t>
            </a:r>
            <a:r>
              <a:rPr lang="en-US" sz="2400" b="1" dirty="0" smtClean="0">
                <a:solidFill>
                  <a:srgbClr val="3A1BF7"/>
                </a:solidFill>
              </a:rPr>
              <a:t>Degradation </a:t>
            </a:r>
            <a:r>
              <a:rPr lang="en-US" sz="2400" b="1" dirty="0" smtClean="0">
                <a:solidFill>
                  <a:srgbClr val="0070C0"/>
                </a:solidFill>
              </a:rPr>
              <a:t>	b. </a:t>
            </a:r>
            <a:r>
              <a:rPr lang="en-IN" sz="2400" b="1" dirty="0" smtClean="0">
                <a:solidFill>
                  <a:srgbClr val="3A1BF7"/>
                </a:solidFill>
              </a:rPr>
              <a:t>Soil Erosion </a:t>
            </a:r>
            <a:r>
              <a:rPr lang="en-IN" sz="2400" b="1" dirty="0" smtClean="0">
                <a:solidFill>
                  <a:srgbClr val="0070C0"/>
                </a:solidFill>
              </a:rPr>
              <a:t>(loss </a:t>
            </a:r>
            <a:r>
              <a:rPr lang="en-IN" sz="2400" b="1" dirty="0">
                <a:solidFill>
                  <a:srgbClr val="0070C0"/>
                </a:solidFill>
              </a:rPr>
              <a:t>of soil </a:t>
            </a:r>
            <a:r>
              <a:rPr lang="en-IN" sz="2400" b="1" dirty="0" smtClean="0">
                <a:solidFill>
                  <a:srgbClr val="0070C0"/>
                </a:solidFill>
              </a:rPr>
              <a:t>nutrients)</a:t>
            </a:r>
            <a:endParaRPr lang="en-IN" sz="2400" b="1" dirty="0">
              <a:solidFill>
                <a:srgbClr val="0070C0"/>
              </a:solidFill>
            </a:endParaRPr>
          </a:p>
          <a:p>
            <a:pPr algn="just"/>
            <a:endParaRPr lang="en-US" sz="800" b="1" dirty="0" smtClean="0">
              <a:solidFill>
                <a:srgbClr val="0070C0"/>
              </a:solidFill>
            </a:endParaRPr>
          </a:p>
          <a:p>
            <a:r>
              <a:rPr lang="en-US" sz="3200" b="1" dirty="0" smtClean="0">
                <a:solidFill>
                  <a:srgbClr val="EF23D7"/>
                </a:solidFill>
              </a:rPr>
              <a:t>A. LAND DEGRADATION</a:t>
            </a:r>
            <a:r>
              <a:rPr lang="en-US" sz="2400" b="1" dirty="0">
                <a:solidFill>
                  <a:srgbClr val="0070C0"/>
                </a:solidFill>
              </a:rPr>
              <a:t/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&gt;   Due </a:t>
            </a:r>
            <a:r>
              <a:rPr lang="en-US" sz="2400" b="1" dirty="0">
                <a:solidFill>
                  <a:srgbClr val="0070C0"/>
                </a:solidFill>
              </a:rPr>
              <a:t>to </a:t>
            </a:r>
            <a:r>
              <a:rPr lang="en-US" sz="2400" b="1" dirty="0">
                <a:solidFill>
                  <a:srgbClr val="3A1BF7"/>
                </a:solidFill>
              </a:rPr>
              <a:t>increasing population</a:t>
            </a:r>
            <a:r>
              <a:rPr lang="en-US" sz="2400" b="1" dirty="0">
                <a:solidFill>
                  <a:srgbClr val="0070C0"/>
                </a:solidFill>
              </a:rPr>
              <a:t>, the demands for arable land </a:t>
            </a:r>
            <a:r>
              <a:rPr lang="en-US" sz="2400" b="1" dirty="0" smtClean="0">
                <a:solidFill>
                  <a:srgbClr val="0070C0"/>
                </a:solidFill>
              </a:rPr>
              <a:t>        for </a:t>
            </a:r>
            <a:r>
              <a:rPr lang="en-US" sz="2400" b="1" dirty="0">
                <a:solidFill>
                  <a:srgbClr val="0070C0"/>
                </a:solidFill>
              </a:rPr>
              <a:t>producing food, </a:t>
            </a:r>
            <a:r>
              <a:rPr lang="en-US" sz="2400" b="1" dirty="0" err="1">
                <a:solidFill>
                  <a:srgbClr val="0070C0"/>
                </a:solidFill>
              </a:rPr>
              <a:t>fibre</a:t>
            </a:r>
            <a:r>
              <a:rPr lang="en-US" sz="2400" b="1" dirty="0">
                <a:solidFill>
                  <a:srgbClr val="0070C0"/>
                </a:solidFill>
              </a:rPr>
              <a:t> and fuel wood is also </a:t>
            </a:r>
            <a:r>
              <a:rPr lang="en-US" sz="2400" b="1" dirty="0">
                <a:solidFill>
                  <a:srgbClr val="3A1BF7"/>
                </a:solidFill>
              </a:rPr>
              <a:t>increasing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Hence there is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more and more pressure </a:t>
            </a:r>
            <a:r>
              <a:rPr lang="en-US" sz="2400" b="1" dirty="0">
                <a:solidFill>
                  <a:srgbClr val="0070C0"/>
                </a:solidFill>
              </a:rPr>
              <a:t>on the </a:t>
            </a:r>
            <a:r>
              <a:rPr lang="en-US" sz="2400" b="1" dirty="0">
                <a:solidFill>
                  <a:srgbClr val="A81893"/>
                </a:solidFill>
              </a:rPr>
              <a:t>limited land resources</a:t>
            </a:r>
            <a:r>
              <a:rPr lang="en-US" sz="2400" b="1" dirty="0">
                <a:solidFill>
                  <a:srgbClr val="0070C0"/>
                </a:solidFill>
              </a:rPr>
              <a:t> which are getting degraded due to over-exploitation.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Nearly </a:t>
            </a:r>
            <a:r>
              <a:rPr lang="en-US" sz="2400" b="1" dirty="0">
                <a:solidFill>
                  <a:srgbClr val="FF0000"/>
                </a:solidFill>
              </a:rPr>
              <a:t>56%</a:t>
            </a:r>
            <a:r>
              <a:rPr lang="en-US" sz="2400" b="1" dirty="0">
                <a:solidFill>
                  <a:srgbClr val="0070C0"/>
                </a:solidFill>
              </a:rPr>
              <a:t> of total geographical area of the country is suffering due to land resource degradation.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Out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C00000"/>
                </a:solidFill>
              </a:rPr>
              <a:t>17 million hectare </a:t>
            </a:r>
            <a:r>
              <a:rPr lang="en-US" sz="2400" b="1" dirty="0">
                <a:solidFill>
                  <a:srgbClr val="0070C0"/>
                </a:solidFill>
              </a:rPr>
              <a:t>canal irrigated area, </a:t>
            </a:r>
            <a:r>
              <a:rPr lang="en-US" sz="2400" b="1" dirty="0">
                <a:solidFill>
                  <a:srgbClr val="C00000"/>
                </a:solidFill>
              </a:rPr>
              <a:t>3.4 million hectare </a:t>
            </a:r>
            <a:r>
              <a:rPr lang="en-US" sz="2400" b="1" dirty="0">
                <a:solidFill>
                  <a:srgbClr val="0070C0"/>
                </a:solidFill>
              </a:rPr>
              <a:t>is suffering from </a:t>
            </a:r>
            <a:r>
              <a:rPr lang="en-US" sz="2400" b="1" dirty="0">
                <a:solidFill>
                  <a:srgbClr val="A81893"/>
                </a:solidFill>
              </a:rPr>
              <a:t>water logging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A81893"/>
                </a:solidFill>
              </a:rPr>
              <a:t>salinity.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Soil </a:t>
            </a:r>
            <a:r>
              <a:rPr lang="en-US" sz="2400" b="1" dirty="0">
                <a:solidFill>
                  <a:srgbClr val="3A1BF7"/>
                </a:solidFill>
              </a:rPr>
              <a:t>erosion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water logging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salinization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contamination </a:t>
            </a:r>
            <a:r>
              <a:rPr lang="en-US" sz="2400" b="1" dirty="0">
                <a:solidFill>
                  <a:srgbClr val="0070C0"/>
                </a:solidFill>
              </a:rPr>
              <a:t>of the </a:t>
            </a:r>
            <a:r>
              <a:rPr lang="en-US" sz="2400" b="1" dirty="0">
                <a:solidFill>
                  <a:srgbClr val="C00000"/>
                </a:solidFill>
              </a:rPr>
              <a:t>soil</a:t>
            </a:r>
            <a:r>
              <a:rPr lang="en-US" sz="2400" b="1" dirty="0">
                <a:solidFill>
                  <a:srgbClr val="0070C0"/>
                </a:solidFill>
              </a:rPr>
              <a:t> with industrial wastes like fly-ash, press mud or heavy metals all cause </a:t>
            </a:r>
            <a:r>
              <a:rPr lang="en-US" sz="2400" b="1" dirty="0">
                <a:solidFill>
                  <a:srgbClr val="BA3106"/>
                </a:solidFill>
              </a:rPr>
              <a:t>degradation of land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69869568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7992888" cy="5755422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EF23D7"/>
                </a:solidFill>
              </a:rPr>
              <a:t>B. SOIL EROSION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Soil </a:t>
            </a:r>
            <a:r>
              <a:rPr lang="en-US" sz="2400" b="1" dirty="0">
                <a:solidFill>
                  <a:srgbClr val="FF0000"/>
                </a:solidFill>
              </a:rPr>
              <a:t>erosion </a:t>
            </a:r>
            <a:r>
              <a:rPr lang="en-US" sz="2400" b="1" dirty="0">
                <a:solidFill>
                  <a:srgbClr val="0070C0"/>
                </a:solidFill>
              </a:rPr>
              <a:t>refers to </a:t>
            </a:r>
            <a:r>
              <a:rPr lang="en-US" sz="2400" b="1" dirty="0">
                <a:solidFill>
                  <a:srgbClr val="BA3106"/>
                </a:solidFill>
              </a:rPr>
              <a:t>loss</a:t>
            </a:r>
            <a:r>
              <a:rPr lang="en-US" sz="2400" b="1" dirty="0">
                <a:solidFill>
                  <a:srgbClr val="0070C0"/>
                </a:solidFill>
              </a:rPr>
              <a:t> or </a:t>
            </a:r>
            <a:r>
              <a:rPr lang="en-US" sz="2400" b="1" dirty="0">
                <a:solidFill>
                  <a:srgbClr val="BA3106"/>
                </a:solidFill>
              </a:rPr>
              <a:t>removal</a:t>
            </a:r>
            <a:r>
              <a:rPr lang="en-US" sz="2400" b="1" dirty="0">
                <a:solidFill>
                  <a:srgbClr val="0070C0"/>
                </a:solidFill>
              </a:rPr>
              <a:t> of </a:t>
            </a:r>
            <a:r>
              <a:rPr lang="en-US" sz="2400" b="1" dirty="0">
                <a:solidFill>
                  <a:srgbClr val="3A1BF7"/>
                </a:solidFill>
              </a:rPr>
              <a:t>superficial layer of soil </a:t>
            </a:r>
            <a:r>
              <a:rPr lang="en-US" sz="2400" b="1" dirty="0">
                <a:solidFill>
                  <a:srgbClr val="0070C0"/>
                </a:solidFill>
              </a:rPr>
              <a:t>due to the action of </a:t>
            </a:r>
            <a:r>
              <a:rPr lang="en-US" sz="2400" b="1" dirty="0">
                <a:solidFill>
                  <a:srgbClr val="A81893"/>
                </a:solidFill>
              </a:rPr>
              <a:t>wind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A81893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A81893"/>
                </a:solidFill>
              </a:rPr>
              <a:t>human factors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0070C0"/>
                </a:solidFill>
              </a:rPr>
              <a:t>other words, it can be defined as </a:t>
            </a:r>
            <a:r>
              <a:rPr lang="en-US" sz="2400" b="1" dirty="0">
                <a:solidFill>
                  <a:srgbClr val="3A1BF7"/>
                </a:solidFill>
              </a:rPr>
              <a:t>the movement of soil components, especially surface-litter and top soil from one place to another. </a:t>
            </a:r>
            <a:endParaRPr lang="en-US" sz="2400" b="1" dirty="0" smtClean="0">
              <a:solidFill>
                <a:srgbClr val="3A1BF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has been estimated that more than </a:t>
            </a:r>
            <a:r>
              <a:rPr lang="en-US" sz="2400" b="1" dirty="0">
                <a:solidFill>
                  <a:srgbClr val="BA3106"/>
                </a:solidFill>
              </a:rPr>
              <a:t>5000 million </a:t>
            </a:r>
            <a:r>
              <a:rPr lang="en-US" sz="2400" b="1" dirty="0" smtClean="0">
                <a:solidFill>
                  <a:srgbClr val="BA3106"/>
                </a:solidFill>
              </a:rPr>
              <a:t>tones </a:t>
            </a:r>
            <a:r>
              <a:rPr lang="en-US" sz="2400" b="1" dirty="0">
                <a:solidFill>
                  <a:srgbClr val="BA3106"/>
                </a:solidFill>
              </a:rPr>
              <a:t>topsoil </a:t>
            </a:r>
            <a:r>
              <a:rPr lang="en-US" sz="2400" b="1" dirty="0">
                <a:solidFill>
                  <a:srgbClr val="0070C0"/>
                </a:solidFill>
              </a:rPr>
              <a:t>is being eroded annually and </a:t>
            </a:r>
            <a:r>
              <a:rPr lang="en-US" sz="2400" b="1" dirty="0">
                <a:solidFill>
                  <a:srgbClr val="A81893"/>
                </a:solidFill>
              </a:rPr>
              <a:t>30% of total eroded</a:t>
            </a:r>
            <a:r>
              <a:rPr lang="en-US" sz="2400" b="1" dirty="0">
                <a:solidFill>
                  <a:srgbClr val="0070C0"/>
                </a:solidFill>
              </a:rPr>
              <a:t> mass is getting loosed to the </a:t>
            </a:r>
            <a:r>
              <a:rPr lang="en-US" sz="2400" b="1" dirty="0">
                <a:solidFill>
                  <a:srgbClr val="A81893"/>
                </a:solidFill>
              </a:rPr>
              <a:t>sea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results in the </a:t>
            </a:r>
            <a:r>
              <a:rPr lang="en-US" sz="2400" b="1" dirty="0">
                <a:solidFill>
                  <a:srgbClr val="EF23D7"/>
                </a:solidFill>
              </a:rPr>
              <a:t>loss of fertility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basically is of </a:t>
            </a:r>
            <a:r>
              <a:rPr lang="en-US" sz="2400" b="1" dirty="0">
                <a:solidFill>
                  <a:srgbClr val="FF0000"/>
                </a:solidFill>
              </a:rPr>
              <a:t>two types</a:t>
            </a:r>
            <a:r>
              <a:rPr lang="en-US" sz="2400" b="1" dirty="0">
                <a:solidFill>
                  <a:srgbClr val="0070C0"/>
                </a:solidFill>
              </a:rPr>
              <a:t>, viz.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(a) </a:t>
            </a:r>
            <a:r>
              <a:rPr lang="en-US" sz="2400" b="1" dirty="0" smtClean="0">
                <a:solidFill>
                  <a:srgbClr val="3A1BF7"/>
                </a:solidFill>
              </a:rPr>
              <a:t>geologic </a:t>
            </a:r>
            <a:r>
              <a:rPr lang="en-US" sz="2400" b="1" dirty="0">
                <a:solidFill>
                  <a:srgbClr val="3A1BF7"/>
                </a:solidFill>
              </a:rPr>
              <a:t>erosion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(b) </a:t>
            </a:r>
            <a:r>
              <a:rPr lang="en-US" sz="2400" b="1" dirty="0" smtClean="0">
                <a:solidFill>
                  <a:srgbClr val="3A1BF7"/>
                </a:solidFill>
              </a:rPr>
              <a:t>accelerated </a:t>
            </a:r>
            <a:r>
              <a:rPr lang="en-US" sz="2400" b="1" dirty="0">
                <a:solidFill>
                  <a:srgbClr val="3A1BF7"/>
                </a:solidFill>
              </a:rPr>
              <a:t>erosion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2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96"/>
            <a:ext cx="8280920" cy="63709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INTRODUCTION</a:t>
            </a:r>
            <a:endParaRPr lang="en-US" sz="48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The word </a:t>
            </a:r>
            <a:r>
              <a:rPr lang="en-US" sz="2400" b="1" dirty="0" smtClean="0">
                <a:solidFill>
                  <a:srgbClr val="3A1BF7"/>
                </a:solidFill>
              </a:rPr>
              <a:t>forest</a:t>
            </a:r>
            <a:r>
              <a:rPr lang="en-US" sz="2400" b="1" dirty="0" smtClean="0">
                <a:solidFill>
                  <a:srgbClr val="002060"/>
                </a:solidFill>
              </a:rPr>
              <a:t> is derived from a Latin word  “ </a:t>
            </a:r>
            <a:r>
              <a:rPr lang="en-US" sz="2400" b="1" dirty="0" err="1">
                <a:solidFill>
                  <a:srgbClr val="3A1BF7"/>
                </a:solidFill>
              </a:rPr>
              <a:t>Foris</a:t>
            </a:r>
            <a:r>
              <a:rPr lang="en-US" sz="2400" b="1" dirty="0">
                <a:solidFill>
                  <a:srgbClr val="002060"/>
                </a:solidFill>
              </a:rPr>
              <a:t>” </a:t>
            </a:r>
            <a:r>
              <a:rPr lang="en-US" sz="2400" b="1" dirty="0" smtClean="0">
                <a:solidFill>
                  <a:srgbClr val="002060"/>
                </a:solidFill>
              </a:rPr>
              <a:t>means </a:t>
            </a:r>
            <a:r>
              <a:rPr lang="en-US" sz="2400" b="1" dirty="0" smtClean="0">
                <a:solidFill>
                  <a:srgbClr val="C00000"/>
                </a:solidFill>
              </a:rPr>
              <a:t>Outside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Forest</a:t>
            </a:r>
            <a:r>
              <a:rPr lang="en-US" sz="2400" b="1" dirty="0" smtClean="0">
                <a:solidFill>
                  <a:srgbClr val="002060"/>
                </a:solidFill>
              </a:rPr>
              <a:t> are one of the </a:t>
            </a:r>
            <a:r>
              <a:rPr lang="en-US" sz="2400" b="1" dirty="0" smtClean="0">
                <a:solidFill>
                  <a:srgbClr val="EF23D7"/>
                </a:solidFill>
              </a:rPr>
              <a:t>most important  </a:t>
            </a:r>
            <a:r>
              <a:rPr lang="en-US" sz="2400" b="1" dirty="0">
                <a:solidFill>
                  <a:srgbClr val="EF23D7"/>
                </a:solidFill>
              </a:rPr>
              <a:t>natural resources </a:t>
            </a:r>
            <a:r>
              <a:rPr lang="en-US" sz="2400" b="1" dirty="0">
                <a:solidFill>
                  <a:srgbClr val="002060"/>
                </a:solidFill>
              </a:rPr>
              <a:t>of </a:t>
            </a:r>
            <a:r>
              <a:rPr lang="en-US" sz="2400" b="1" dirty="0" smtClean="0">
                <a:solidFill>
                  <a:srgbClr val="002060"/>
                </a:solidFill>
              </a:rPr>
              <a:t>the earth.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Approximately </a:t>
            </a:r>
            <a:r>
              <a:rPr lang="en-US" sz="2400" b="1" dirty="0">
                <a:solidFill>
                  <a:srgbClr val="C00000"/>
                </a:solidFill>
              </a:rPr>
              <a:t>1/3rd </a:t>
            </a:r>
            <a:r>
              <a:rPr lang="en-US" sz="2400" b="1" dirty="0">
                <a:solidFill>
                  <a:srgbClr val="002060"/>
                </a:solidFill>
              </a:rPr>
              <a:t>of the </a:t>
            </a:r>
            <a:r>
              <a:rPr lang="en-US" sz="2400" b="1" dirty="0">
                <a:solidFill>
                  <a:srgbClr val="3A1BF7"/>
                </a:solidFill>
              </a:rPr>
              <a:t>earth’s total area  </a:t>
            </a:r>
            <a:r>
              <a:rPr lang="en-US" sz="2400" b="1" dirty="0">
                <a:solidFill>
                  <a:srgbClr val="002060"/>
                </a:solidFill>
              </a:rPr>
              <a:t>is covered </a:t>
            </a:r>
            <a:r>
              <a:rPr lang="en-US" sz="2400" b="1" dirty="0" smtClean="0">
                <a:solidFill>
                  <a:srgbClr val="002060"/>
                </a:solidFill>
              </a:rPr>
              <a:t>by forests.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Forest resources</a:t>
            </a:r>
            <a:r>
              <a:rPr lang="en-US" sz="2400" b="1" dirty="0" smtClean="0">
                <a:solidFill>
                  <a:srgbClr val="002060"/>
                </a:solidFill>
              </a:rPr>
              <a:t> play an </a:t>
            </a:r>
            <a:r>
              <a:rPr lang="en-US" sz="2400" b="1" dirty="0" smtClean="0">
                <a:solidFill>
                  <a:srgbClr val="3A1BF7"/>
                </a:solidFill>
              </a:rPr>
              <a:t>important role </a:t>
            </a:r>
            <a:r>
              <a:rPr lang="en-US" sz="2400" b="1" dirty="0" smtClean="0">
                <a:solidFill>
                  <a:srgbClr val="002060"/>
                </a:solidFill>
              </a:rPr>
              <a:t>in the </a:t>
            </a:r>
            <a:r>
              <a:rPr lang="en-US" sz="2400" b="1" dirty="0" smtClean="0">
                <a:solidFill>
                  <a:srgbClr val="C00000"/>
                </a:solidFill>
              </a:rPr>
              <a:t>economy</a:t>
            </a:r>
            <a:r>
              <a:rPr lang="en-US" sz="2400" b="1" dirty="0" smtClean="0">
                <a:solidFill>
                  <a:srgbClr val="002060"/>
                </a:solidFill>
              </a:rPr>
              <a:t> of any country. 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IN" sz="2400" b="1" dirty="0">
                <a:solidFill>
                  <a:srgbClr val="FF0000"/>
                </a:solidFill>
              </a:rPr>
              <a:t>Forest</a:t>
            </a:r>
            <a:r>
              <a:rPr lang="en-IN" sz="2400" b="1" dirty="0">
                <a:solidFill>
                  <a:srgbClr val="002060"/>
                </a:solidFill>
              </a:rPr>
              <a:t> is a </a:t>
            </a:r>
            <a:r>
              <a:rPr lang="en-IN" sz="2400" b="1" dirty="0">
                <a:solidFill>
                  <a:srgbClr val="3A1BF7"/>
                </a:solidFill>
              </a:rPr>
              <a:t>community of trees </a:t>
            </a:r>
            <a:r>
              <a:rPr lang="en-IN" sz="2400" b="1" dirty="0">
                <a:solidFill>
                  <a:srgbClr val="002060"/>
                </a:solidFill>
              </a:rPr>
              <a:t>and </a:t>
            </a:r>
            <a:r>
              <a:rPr lang="en-IN" sz="2400" b="1" dirty="0">
                <a:solidFill>
                  <a:srgbClr val="3A1BF7"/>
                </a:solidFill>
              </a:rPr>
              <a:t>associated organism </a:t>
            </a:r>
            <a:r>
              <a:rPr lang="en-IN" sz="2400" b="1" dirty="0">
                <a:solidFill>
                  <a:srgbClr val="002060"/>
                </a:solidFill>
              </a:rPr>
              <a:t>covering a considerable area, utilizing air, water and minerals to attain maturity and </a:t>
            </a:r>
            <a:r>
              <a:rPr lang="en-IN" sz="2400" b="1" dirty="0">
                <a:solidFill>
                  <a:srgbClr val="7030A0"/>
                </a:solidFill>
              </a:rPr>
              <a:t>to reproduce </a:t>
            </a:r>
            <a:r>
              <a:rPr lang="en-IN" sz="2400" b="1" dirty="0">
                <a:solidFill>
                  <a:srgbClr val="002060"/>
                </a:solidFill>
              </a:rPr>
              <a:t>and capable of furnishing </a:t>
            </a:r>
            <a:r>
              <a:rPr lang="en-IN" sz="2400" b="1" dirty="0">
                <a:solidFill>
                  <a:srgbClr val="0070C0"/>
                </a:solidFill>
              </a:rPr>
              <a:t>mankind</a:t>
            </a:r>
            <a:r>
              <a:rPr lang="en-IN" sz="2400" b="1" dirty="0">
                <a:solidFill>
                  <a:srgbClr val="002060"/>
                </a:solidFill>
              </a:rPr>
              <a:t> with indispensable products and </a:t>
            </a:r>
            <a:r>
              <a:rPr lang="en-IN" sz="2400" b="1" dirty="0" smtClean="0">
                <a:solidFill>
                  <a:srgbClr val="002060"/>
                </a:solidFill>
              </a:rPr>
              <a:t>services.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98305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649" y="476672"/>
            <a:ext cx="7920880" cy="5878532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Various </a:t>
            </a:r>
            <a:r>
              <a:rPr lang="en-US" sz="2400" b="1" dirty="0">
                <a:solidFill>
                  <a:srgbClr val="FF0000"/>
                </a:solidFill>
              </a:rPr>
              <a:t>factors which affect soil erosions </a:t>
            </a:r>
            <a:r>
              <a:rPr lang="en-US" sz="2400" b="1" dirty="0">
                <a:solidFill>
                  <a:srgbClr val="0070C0"/>
                </a:solidFill>
              </a:rPr>
              <a:t>include </a:t>
            </a:r>
            <a:r>
              <a:rPr lang="en-US" sz="2400" b="1" dirty="0">
                <a:solidFill>
                  <a:srgbClr val="3A1BF7"/>
                </a:solidFill>
              </a:rPr>
              <a:t>soil type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vegetation cover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slope of ground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soil mismanagement </a:t>
            </a:r>
            <a:r>
              <a:rPr lang="en-US" sz="2400" b="1" dirty="0" smtClean="0">
                <a:solidFill>
                  <a:srgbClr val="0070C0"/>
                </a:solidFill>
              </a:rPr>
              <a:t>and </a:t>
            </a:r>
            <a:r>
              <a:rPr lang="en-US" sz="2400" b="1" dirty="0" smtClean="0">
                <a:solidFill>
                  <a:srgbClr val="3A1BF7"/>
                </a:solidFill>
              </a:rPr>
              <a:t>intensity </a:t>
            </a:r>
            <a:r>
              <a:rPr lang="en-US" sz="2400" b="1" dirty="0">
                <a:solidFill>
                  <a:srgbClr val="0070C0"/>
                </a:solidFill>
              </a:rPr>
              <a:t>and amount of </a:t>
            </a:r>
            <a:r>
              <a:rPr lang="en-US" sz="2400" b="1" dirty="0">
                <a:solidFill>
                  <a:srgbClr val="3A1BF7"/>
                </a:solidFill>
              </a:rPr>
              <a:t>rainfall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Wind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also responsible for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land erosion </a:t>
            </a:r>
            <a:r>
              <a:rPr lang="en-US" sz="2400" b="1" dirty="0">
                <a:solidFill>
                  <a:srgbClr val="0070C0"/>
                </a:solidFill>
              </a:rPr>
              <a:t>through </a:t>
            </a:r>
            <a:r>
              <a:rPr lang="en-US" sz="2400" b="1" dirty="0">
                <a:solidFill>
                  <a:srgbClr val="A81893"/>
                </a:solidFill>
              </a:rPr>
              <a:t>saltation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A81893"/>
                </a:solidFill>
              </a:rPr>
              <a:t>suspension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A81893"/>
                </a:solidFill>
              </a:rPr>
              <a:t>surface creep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IN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The </a:t>
            </a:r>
            <a:r>
              <a:rPr lang="en-IN" sz="2400" b="1" dirty="0">
                <a:solidFill>
                  <a:srgbClr val="0070C0"/>
                </a:solidFill>
              </a:rPr>
              <a:t>characteristics of </a:t>
            </a:r>
            <a:r>
              <a:rPr lang="en-IN" sz="2400" b="1" dirty="0">
                <a:solidFill>
                  <a:srgbClr val="C00000"/>
                </a:solidFill>
              </a:rPr>
              <a:t>natural ecosystems </a:t>
            </a:r>
            <a:r>
              <a:rPr lang="en-IN" sz="2400" b="1" dirty="0">
                <a:solidFill>
                  <a:srgbClr val="0070C0"/>
                </a:solidFill>
              </a:rPr>
              <a:t>such as </a:t>
            </a:r>
            <a:r>
              <a:rPr lang="en-IN" sz="2400" b="1" dirty="0">
                <a:solidFill>
                  <a:srgbClr val="00B050"/>
                </a:solidFill>
              </a:rPr>
              <a:t>forests </a:t>
            </a:r>
            <a:r>
              <a:rPr lang="en-IN" sz="2400" b="1" dirty="0">
                <a:solidFill>
                  <a:srgbClr val="0070C0"/>
                </a:solidFill>
              </a:rPr>
              <a:t>and </a:t>
            </a:r>
            <a:r>
              <a:rPr lang="en-IN" sz="2400" b="1" dirty="0">
                <a:solidFill>
                  <a:srgbClr val="00B050"/>
                </a:solidFill>
              </a:rPr>
              <a:t>grasslands</a:t>
            </a:r>
            <a:r>
              <a:rPr lang="en-IN" sz="2400" b="1" dirty="0">
                <a:solidFill>
                  <a:srgbClr val="0070C0"/>
                </a:solidFill>
              </a:rPr>
              <a:t> depend on the type of soil.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IN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Deforestation</a:t>
            </a: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>
                <a:solidFill>
                  <a:srgbClr val="0070C0"/>
                </a:solidFill>
              </a:rPr>
              <a:t>thus leads to </a:t>
            </a:r>
            <a:r>
              <a:rPr lang="en-IN" sz="2400" b="1" dirty="0">
                <a:solidFill>
                  <a:srgbClr val="C00000"/>
                </a:solidFill>
              </a:rPr>
              <a:t>rapid soil erosion</a:t>
            </a:r>
            <a:r>
              <a:rPr lang="en-IN" sz="2400" b="1" dirty="0">
                <a:solidFill>
                  <a:srgbClr val="0070C0"/>
                </a:solidFill>
              </a:rPr>
              <a:t>. </a:t>
            </a:r>
            <a:r>
              <a:rPr lang="en-IN" sz="2400" b="1" dirty="0">
                <a:solidFill>
                  <a:srgbClr val="3A1BF7"/>
                </a:solidFill>
              </a:rPr>
              <a:t>Soil erosion </a:t>
            </a:r>
            <a:r>
              <a:rPr lang="en-IN" sz="2400" b="1" dirty="0">
                <a:solidFill>
                  <a:srgbClr val="0070C0"/>
                </a:solidFill>
              </a:rPr>
              <a:t>is one form of </a:t>
            </a:r>
            <a:r>
              <a:rPr lang="en-IN" sz="2400" b="1" dirty="0">
                <a:solidFill>
                  <a:srgbClr val="3A1BF7"/>
                </a:solidFill>
              </a:rPr>
              <a:t>soil degradation</a:t>
            </a:r>
            <a:r>
              <a:rPr lang="en-IN" sz="2400" b="1" dirty="0">
                <a:solidFill>
                  <a:srgbClr val="0070C0"/>
                </a:solidFill>
              </a:rPr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IN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The </a:t>
            </a:r>
            <a:r>
              <a:rPr lang="en-IN" sz="2400" b="1" dirty="0">
                <a:solidFill>
                  <a:srgbClr val="0070C0"/>
                </a:solidFill>
              </a:rPr>
              <a:t>erosion of soil is a </a:t>
            </a:r>
            <a:r>
              <a:rPr lang="en-IN" sz="2400" b="1" dirty="0">
                <a:solidFill>
                  <a:srgbClr val="00B050"/>
                </a:solidFill>
              </a:rPr>
              <a:t>naturally occurring </a:t>
            </a:r>
            <a:r>
              <a:rPr lang="en-IN" sz="2400" b="1" dirty="0">
                <a:solidFill>
                  <a:srgbClr val="0070C0"/>
                </a:solidFill>
              </a:rPr>
              <a:t>process on all land.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IN" sz="8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Soil </a:t>
            </a:r>
            <a:r>
              <a:rPr lang="en-IN" sz="2400" b="1" dirty="0">
                <a:solidFill>
                  <a:srgbClr val="EF23D7"/>
                </a:solidFill>
              </a:rPr>
              <a:t>erosion </a:t>
            </a:r>
            <a:r>
              <a:rPr lang="en-IN" sz="2400" b="1" dirty="0">
                <a:solidFill>
                  <a:srgbClr val="0070C0"/>
                </a:solidFill>
              </a:rPr>
              <a:t>may be a </a:t>
            </a:r>
            <a:r>
              <a:rPr lang="en-IN" sz="2400" b="1" dirty="0">
                <a:solidFill>
                  <a:srgbClr val="BA3106"/>
                </a:solidFill>
              </a:rPr>
              <a:t>slow process </a:t>
            </a:r>
            <a:r>
              <a:rPr lang="en-IN" sz="2400" b="1" dirty="0">
                <a:solidFill>
                  <a:srgbClr val="0070C0"/>
                </a:solidFill>
              </a:rPr>
              <a:t>that continues relatively </a:t>
            </a:r>
            <a:r>
              <a:rPr lang="en-IN" sz="2400" b="1" dirty="0">
                <a:solidFill>
                  <a:srgbClr val="BA3106"/>
                </a:solidFill>
              </a:rPr>
              <a:t>unnoticed</a:t>
            </a:r>
            <a:r>
              <a:rPr lang="en-IN" sz="2400" b="1" dirty="0">
                <a:solidFill>
                  <a:srgbClr val="0070C0"/>
                </a:solidFill>
              </a:rPr>
              <a:t>, </a:t>
            </a:r>
            <a:r>
              <a:rPr lang="en-IN" sz="2400" b="1" dirty="0">
                <a:solidFill>
                  <a:srgbClr val="FF0000"/>
                </a:solidFill>
              </a:rPr>
              <a:t>or </a:t>
            </a:r>
            <a:r>
              <a:rPr lang="en-IN" sz="2400" b="1" dirty="0">
                <a:solidFill>
                  <a:srgbClr val="0070C0"/>
                </a:solidFill>
              </a:rPr>
              <a:t>it may occur at an </a:t>
            </a:r>
            <a:r>
              <a:rPr lang="en-IN" sz="2400" b="1" dirty="0">
                <a:solidFill>
                  <a:srgbClr val="7030A0"/>
                </a:solidFill>
              </a:rPr>
              <a:t>alarming rate </a:t>
            </a:r>
            <a:r>
              <a:rPr lang="en-IN" sz="2400" b="1" dirty="0">
                <a:solidFill>
                  <a:srgbClr val="0070C0"/>
                </a:solidFill>
              </a:rPr>
              <a:t>causing a </a:t>
            </a:r>
            <a:r>
              <a:rPr lang="en-IN" sz="2400" b="1" dirty="0">
                <a:solidFill>
                  <a:srgbClr val="7030A0"/>
                </a:solidFill>
              </a:rPr>
              <a:t>serious loss of topsoil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25335870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357166"/>
            <a:ext cx="8136904" cy="6124754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IN" sz="3200" b="1" dirty="0" smtClean="0">
                <a:solidFill>
                  <a:srgbClr val="EF23D7"/>
                </a:solidFill>
              </a:rPr>
              <a:t>CAUSES OF SOIL EROSION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There are many different factors that can cause soil erosion, most can be broken down into two main categories: </a:t>
            </a:r>
          </a:p>
          <a:p>
            <a:r>
              <a:rPr lang="en-IN" sz="2400" b="1" dirty="0">
                <a:solidFill>
                  <a:srgbClr val="0070C0"/>
                </a:solidFill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</a:rPr>
              <a:t>       a. </a:t>
            </a:r>
            <a:r>
              <a:rPr lang="en-IN" sz="2400" b="1" dirty="0" smtClean="0">
                <a:solidFill>
                  <a:srgbClr val="BA3106"/>
                </a:solidFill>
              </a:rPr>
              <a:t>Erosion by Water </a:t>
            </a:r>
            <a:r>
              <a:rPr lang="en-IN" sz="2400" b="1" dirty="0" smtClean="0">
                <a:solidFill>
                  <a:srgbClr val="0070C0"/>
                </a:solidFill>
              </a:rPr>
              <a:t>		    b. </a:t>
            </a:r>
            <a:r>
              <a:rPr lang="en-IN" sz="2400" b="1" dirty="0" smtClean="0">
                <a:solidFill>
                  <a:srgbClr val="BA3106"/>
                </a:solidFill>
              </a:rPr>
              <a:t>Erosion by Wind</a:t>
            </a:r>
          </a:p>
          <a:p>
            <a:endParaRPr lang="en-IN" dirty="0" smtClean="0">
              <a:solidFill>
                <a:srgbClr val="BA3106"/>
              </a:solidFill>
            </a:endParaRPr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4" y="2060849"/>
            <a:ext cx="3572332" cy="210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9168"/>
            <a:ext cx="3593976" cy="193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19" y="2060848"/>
            <a:ext cx="3600400" cy="210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72738"/>
            <a:ext cx="3456384" cy="196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88843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032448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501008"/>
            <a:ext cx="388843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0324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3699266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7704856" cy="5509200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N" sz="4000" b="1" dirty="0">
                <a:solidFill>
                  <a:srgbClr val="FF0000"/>
                </a:solidFill>
              </a:rPr>
              <a:t>Conservation of soil erosion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In order to prevent soil erosion and conserve the soil the following conservation practices are </a:t>
            </a:r>
            <a:r>
              <a:rPr lang="en-US" sz="2400" b="1" dirty="0" smtClean="0">
                <a:solidFill>
                  <a:srgbClr val="0070C0"/>
                </a:solidFill>
              </a:rPr>
              <a:t>employed, </a:t>
            </a:r>
          </a:p>
          <a:p>
            <a:pPr marL="457200" indent="-457200" algn="just">
              <a:buAutoNum type="alphaLcParenBoth"/>
            </a:pPr>
            <a:r>
              <a:rPr lang="en-US" sz="2400" b="1" dirty="0" smtClean="0">
                <a:solidFill>
                  <a:srgbClr val="BA3106"/>
                </a:solidFill>
              </a:rPr>
              <a:t>Conservational </a:t>
            </a:r>
            <a:r>
              <a:rPr lang="en-US" sz="2400" b="1" dirty="0">
                <a:solidFill>
                  <a:srgbClr val="BA3106"/>
                </a:solidFill>
              </a:rPr>
              <a:t>till farming, Contour farming and </a:t>
            </a:r>
            <a:r>
              <a:rPr lang="en-US" sz="2400" b="1" dirty="0" smtClean="0">
                <a:solidFill>
                  <a:srgbClr val="BA3106"/>
                </a:solidFill>
              </a:rPr>
              <a:t>Terracing</a:t>
            </a:r>
          </a:p>
          <a:p>
            <a:pPr marL="457200" indent="-457200" algn="just">
              <a:buAutoNum type="alphaLcParenBoth"/>
            </a:pPr>
            <a:r>
              <a:rPr lang="en-US" sz="2400" b="1" dirty="0" smtClean="0">
                <a:solidFill>
                  <a:srgbClr val="3A1BF7"/>
                </a:solidFill>
              </a:rPr>
              <a:t>Strip cropping and alley cropping</a:t>
            </a:r>
          </a:p>
          <a:p>
            <a:pPr marL="457200" indent="-457200" algn="just">
              <a:buAutoNum type="alphaLcParenBoth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Wind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breaks or shelterbelts</a:t>
            </a:r>
          </a:p>
          <a:p>
            <a:pPr algn="just"/>
            <a:endParaRPr lang="en-IN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70C0"/>
                </a:solidFill>
              </a:rPr>
              <a:t>By </a:t>
            </a:r>
            <a:r>
              <a:rPr lang="en-IN" sz="2400" b="1" dirty="0">
                <a:solidFill>
                  <a:srgbClr val="3A1BF7"/>
                </a:solidFill>
              </a:rPr>
              <a:t>educating</a:t>
            </a:r>
            <a:r>
              <a:rPr lang="en-IN" sz="2400" b="1" dirty="0">
                <a:solidFill>
                  <a:srgbClr val="0070C0"/>
                </a:solidFill>
              </a:rPr>
              <a:t>, </a:t>
            </a:r>
            <a:r>
              <a:rPr lang="en-IN" sz="2400" b="1" dirty="0">
                <a:solidFill>
                  <a:srgbClr val="3A1BF7"/>
                </a:solidFill>
              </a:rPr>
              <a:t>informing</a:t>
            </a:r>
            <a:r>
              <a:rPr lang="en-IN" sz="2400" b="1" dirty="0">
                <a:solidFill>
                  <a:srgbClr val="0070C0"/>
                </a:solidFill>
              </a:rPr>
              <a:t> and </a:t>
            </a:r>
            <a:r>
              <a:rPr lang="en-IN" sz="2400" b="1" dirty="0">
                <a:solidFill>
                  <a:srgbClr val="3A1BF7"/>
                </a:solidFill>
              </a:rPr>
              <a:t>sensitizing</a:t>
            </a:r>
            <a:r>
              <a:rPr lang="en-IN" sz="2400" b="1" dirty="0">
                <a:solidFill>
                  <a:srgbClr val="0070C0"/>
                </a:solidFill>
              </a:rPr>
              <a:t> all </a:t>
            </a:r>
            <a:r>
              <a:rPr lang="en-IN" sz="2400" b="1" dirty="0">
                <a:solidFill>
                  <a:srgbClr val="BA3106"/>
                </a:solidFill>
              </a:rPr>
              <a:t>landholders </a:t>
            </a:r>
            <a:r>
              <a:rPr lang="en-IN" sz="2400" b="1" dirty="0">
                <a:solidFill>
                  <a:srgbClr val="0070C0"/>
                </a:solidFill>
              </a:rPr>
              <a:t>about various aspects of this precious resources and their sustainable use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Contour </a:t>
            </a:r>
            <a:r>
              <a:rPr lang="en-IN" sz="2400" b="1" dirty="0">
                <a:solidFill>
                  <a:srgbClr val="EF23D7"/>
                </a:solidFill>
              </a:rPr>
              <a:t>ploughing </a:t>
            </a:r>
            <a:r>
              <a:rPr lang="en-IN" sz="2400" b="1" dirty="0">
                <a:solidFill>
                  <a:srgbClr val="0070C0"/>
                </a:solidFill>
              </a:rPr>
              <a:t>is another measure to conserve our land. By this method, the fields are </a:t>
            </a:r>
            <a:r>
              <a:rPr lang="en-IN" sz="2400" b="1" dirty="0">
                <a:solidFill>
                  <a:srgbClr val="3A1BF7"/>
                </a:solidFill>
              </a:rPr>
              <a:t>ploughed</a:t>
            </a:r>
            <a:r>
              <a:rPr lang="en-IN" sz="2400" b="1" dirty="0">
                <a:solidFill>
                  <a:srgbClr val="0070C0"/>
                </a:solidFill>
              </a:rPr>
              <a:t>, </a:t>
            </a:r>
            <a:r>
              <a:rPr lang="en-IN" sz="2400" b="1" dirty="0">
                <a:solidFill>
                  <a:srgbClr val="3A1BF7"/>
                </a:solidFill>
              </a:rPr>
              <a:t>harrowed</a:t>
            </a:r>
            <a:r>
              <a:rPr lang="en-IN" sz="2400" b="1" dirty="0">
                <a:solidFill>
                  <a:srgbClr val="0070C0"/>
                </a:solidFill>
              </a:rPr>
              <a:t> and </a:t>
            </a:r>
            <a:r>
              <a:rPr lang="en-IN" sz="2400" b="1" dirty="0">
                <a:solidFill>
                  <a:srgbClr val="3A1BF7"/>
                </a:solidFill>
              </a:rPr>
              <a:t>sown </a:t>
            </a:r>
            <a:r>
              <a:rPr lang="en-IN" sz="2400" b="1" dirty="0">
                <a:solidFill>
                  <a:srgbClr val="0070C0"/>
                </a:solidFill>
              </a:rPr>
              <a:t>along the natural contour of the hills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47596319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420796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90138"/>
            <a:ext cx="8496944" cy="6063198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IN" sz="2400" b="1" dirty="0">
                <a:solidFill>
                  <a:srgbClr val="EF23D7"/>
                </a:solidFill>
              </a:rPr>
              <a:t>By terracing method: </a:t>
            </a:r>
            <a:r>
              <a:rPr lang="en-IN" sz="2400" b="1" dirty="0">
                <a:solidFill>
                  <a:srgbClr val="0070C0"/>
                </a:solidFill>
              </a:rPr>
              <a:t>A </a:t>
            </a:r>
            <a:r>
              <a:rPr lang="en-IN" sz="2400" b="1" dirty="0">
                <a:solidFill>
                  <a:srgbClr val="3A1BF7"/>
                </a:solidFill>
              </a:rPr>
              <a:t>series of wide steps </a:t>
            </a:r>
            <a:r>
              <a:rPr lang="en-IN" sz="2400" b="1" dirty="0">
                <a:solidFill>
                  <a:srgbClr val="0070C0"/>
                </a:solidFill>
              </a:rPr>
              <a:t>are made </a:t>
            </a:r>
            <a:r>
              <a:rPr lang="en-IN" sz="2400" b="1" dirty="0">
                <a:solidFill>
                  <a:srgbClr val="3A1BF7"/>
                </a:solidFill>
              </a:rPr>
              <a:t>along the </a:t>
            </a:r>
            <a:r>
              <a:rPr lang="en-IN" sz="2400" b="1" dirty="0" smtClean="0">
                <a:solidFill>
                  <a:srgbClr val="3A1BF7"/>
                </a:solidFill>
              </a:rPr>
              <a:t>slope </a:t>
            </a:r>
            <a:r>
              <a:rPr lang="en-IN" sz="2400" b="1" dirty="0">
                <a:solidFill>
                  <a:srgbClr val="0070C0"/>
                </a:solidFill>
              </a:rPr>
              <a:t>following the </a:t>
            </a:r>
            <a:r>
              <a:rPr lang="en-IN" sz="2400" b="1" dirty="0">
                <a:solidFill>
                  <a:schemeClr val="accent6">
                    <a:lumMod val="75000"/>
                  </a:schemeClr>
                </a:solidFill>
              </a:rPr>
              <a:t>contours</a:t>
            </a:r>
            <a:r>
              <a:rPr lang="en-IN" sz="2400" b="1" dirty="0">
                <a:solidFill>
                  <a:srgbClr val="0070C0"/>
                </a:solidFill>
              </a:rPr>
              <a:t>. This method is very common in rice growing regions.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70C0"/>
                </a:solidFill>
              </a:rPr>
              <a:t>Under the </a:t>
            </a:r>
            <a:r>
              <a:rPr lang="en-IN" sz="2400" b="1" dirty="0">
                <a:solidFill>
                  <a:srgbClr val="C00000"/>
                </a:solidFill>
              </a:rPr>
              <a:t>afforestation</a:t>
            </a:r>
            <a:r>
              <a:rPr lang="en-IN" sz="2400" b="1" dirty="0">
                <a:solidFill>
                  <a:srgbClr val="0070C0"/>
                </a:solidFill>
              </a:rPr>
              <a:t> and </a:t>
            </a:r>
            <a:r>
              <a:rPr lang="en-IN" sz="2400" b="1" dirty="0">
                <a:solidFill>
                  <a:srgbClr val="C00000"/>
                </a:solidFill>
              </a:rPr>
              <a:t>reforestation</a:t>
            </a:r>
            <a:r>
              <a:rPr lang="en-IN" sz="2400" b="1" dirty="0">
                <a:solidFill>
                  <a:srgbClr val="0070C0"/>
                </a:solidFill>
              </a:rPr>
              <a:t> programs, planting of trees, bushes and grass help to check the soil erosion, Strict actions are taken to check reckless </a:t>
            </a:r>
            <a:r>
              <a:rPr lang="en-IN" sz="2400" b="1" dirty="0">
                <a:solidFill>
                  <a:srgbClr val="A81893"/>
                </a:solidFill>
              </a:rPr>
              <a:t>felling of trees </a:t>
            </a:r>
            <a:r>
              <a:rPr lang="en-IN" sz="2400" b="1" dirty="0">
                <a:solidFill>
                  <a:srgbClr val="0070C0"/>
                </a:solidFill>
              </a:rPr>
              <a:t>and </a:t>
            </a:r>
            <a:r>
              <a:rPr lang="en-IN" sz="2400" b="1" dirty="0" smtClean="0">
                <a:solidFill>
                  <a:srgbClr val="A81893"/>
                </a:solidFill>
              </a:rPr>
              <a:t>overgrazing, </a:t>
            </a:r>
            <a:r>
              <a:rPr lang="en-IN" sz="2400" b="1" dirty="0" smtClean="0">
                <a:solidFill>
                  <a:srgbClr val="0070C0"/>
                </a:solidFill>
              </a:rPr>
              <a:t>Construction </a:t>
            </a:r>
            <a:r>
              <a:rPr lang="en-IN" sz="2400" b="1" dirty="0">
                <a:solidFill>
                  <a:srgbClr val="0070C0"/>
                </a:solidFill>
              </a:rPr>
              <a:t>of dams and gully-trap inculcate the water-harvesting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EF23D7"/>
                </a:solidFill>
              </a:rPr>
              <a:t>SALINIZATION</a:t>
            </a:r>
            <a:endParaRPr lang="en-US" sz="2800" dirty="0" smtClean="0">
              <a:solidFill>
                <a:srgbClr val="EF23D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refers to </a:t>
            </a:r>
            <a:r>
              <a:rPr lang="en-US" sz="2400" b="1" dirty="0">
                <a:solidFill>
                  <a:srgbClr val="3A1BF7"/>
                </a:solidFill>
              </a:rPr>
              <a:t>accumulation of soluble salts </a:t>
            </a:r>
            <a:r>
              <a:rPr lang="en-US" sz="2400" b="1" dirty="0">
                <a:solidFill>
                  <a:srgbClr val="0070C0"/>
                </a:solidFill>
              </a:rPr>
              <a:t>in the soil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Concentration</a:t>
            </a:r>
            <a:r>
              <a:rPr lang="en-US" sz="2400" b="1" dirty="0">
                <a:solidFill>
                  <a:srgbClr val="0070C0"/>
                </a:solidFill>
              </a:rPr>
              <a:t> of soluble salts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increases</a:t>
            </a:r>
            <a:r>
              <a:rPr lang="en-US" sz="2400" b="1" dirty="0">
                <a:solidFill>
                  <a:srgbClr val="0070C0"/>
                </a:solidFill>
              </a:rPr>
              <a:t> due to poor drainage facilities.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BA3106"/>
                </a:solidFill>
              </a:rPr>
              <a:t>dry land areas</a:t>
            </a:r>
            <a:r>
              <a:rPr lang="en-US" sz="2400" b="1" dirty="0">
                <a:solidFill>
                  <a:srgbClr val="0070C0"/>
                </a:solidFill>
              </a:rPr>
              <a:t>, salt concentration increases where </a:t>
            </a:r>
            <a:r>
              <a:rPr lang="en-US" sz="2400" b="1" dirty="0">
                <a:solidFill>
                  <a:srgbClr val="00B050"/>
                </a:solidFill>
              </a:rPr>
              <a:t>poor drainage </a:t>
            </a:r>
            <a:r>
              <a:rPr lang="en-US" sz="2400" b="1" dirty="0">
                <a:solidFill>
                  <a:srgbClr val="0070C0"/>
                </a:solidFill>
              </a:rPr>
              <a:t>is accompanied by </a:t>
            </a:r>
            <a:r>
              <a:rPr lang="en-US" sz="2400" b="1" dirty="0">
                <a:solidFill>
                  <a:srgbClr val="00B050"/>
                </a:solidFill>
              </a:rPr>
              <a:t>high temperature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High </a:t>
            </a:r>
            <a:r>
              <a:rPr lang="en-US" sz="2400" b="1" dirty="0">
                <a:solidFill>
                  <a:srgbClr val="3A1BF7"/>
                </a:solidFill>
              </a:rPr>
              <a:t>concentration </a:t>
            </a:r>
            <a:r>
              <a:rPr lang="en-US" sz="2400" b="1" dirty="0">
                <a:solidFill>
                  <a:srgbClr val="0070C0"/>
                </a:solidFill>
              </a:rPr>
              <a:t>of salts affects the process of water absorption hence affects the </a:t>
            </a:r>
            <a:r>
              <a:rPr lang="en-US" sz="2400" b="1" dirty="0">
                <a:solidFill>
                  <a:srgbClr val="C00000"/>
                </a:solidFill>
              </a:rPr>
              <a:t>productivity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87297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496944" cy="6386364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EF23D7"/>
                </a:solidFill>
              </a:rPr>
              <a:t>WATER LOGGING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Excessive </a:t>
            </a:r>
            <a:r>
              <a:rPr lang="en-US" sz="2400" b="1" dirty="0">
                <a:solidFill>
                  <a:srgbClr val="3A1BF7"/>
                </a:solidFill>
              </a:rPr>
              <a:t>utilization of irrigation </a:t>
            </a:r>
            <a:r>
              <a:rPr lang="en-US" sz="2400" b="1" dirty="0">
                <a:solidFill>
                  <a:srgbClr val="0070C0"/>
                </a:solidFill>
              </a:rPr>
              <a:t>may disturb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water balance</a:t>
            </a:r>
            <a:r>
              <a:rPr lang="en-US" sz="2400" b="1" dirty="0">
                <a:solidFill>
                  <a:srgbClr val="0070C0"/>
                </a:solidFill>
              </a:rPr>
              <a:t> which can lead to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water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logging (</a:t>
            </a:r>
            <a:r>
              <a:rPr lang="en-US" sz="2400" b="1" dirty="0"/>
              <a:t>saturation of soil with water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2400" b="1" dirty="0">
                <a:solidFill>
                  <a:srgbClr val="0070C0"/>
                </a:solidFill>
              </a:rPr>
              <a:t>due to rise of water table 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A81893"/>
                </a:solidFill>
              </a:rPr>
              <a:t>Anaerobic </a:t>
            </a:r>
            <a:r>
              <a:rPr lang="en-US" sz="2400" b="1" dirty="0">
                <a:solidFill>
                  <a:srgbClr val="A81893"/>
                </a:solidFill>
              </a:rPr>
              <a:t>condition </a:t>
            </a:r>
            <a:r>
              <a:rPr lang="en-US" sz="2400" b="1" dirty="0">
                <a:solidFill>
                  <a:srgbClr val="0070C0"/>
                </a:solidFill>
              </a:rPr>
              <a:t>due to </a:t>
            </a:r>
            <a:r>
              <a:rPr lang="en-US" sz="2400" b="1" dirty="0">
                <a:solidFill>
                  <a:srgbClr val="A81893"/>
                </a:solidFill>
              </a:rPr>
              <a:t>poor availability of oxygen </a:t>
            </a:r>
            <a:r>
              <a:rPr lang="en-US" sz="2400" b="1" dirty="0">
                <a:solidFill>
                  <a:srgbClr val="0070C0"/>
                </a:solidFill>
              </a:rPr>
              <a:t>in water logged soils may affect </a:t>
            </a:r>
            <a:r>
              <a:rPr lang="en-US" sz="2400" b="1" dirty="0">
                <a:solidFill>
                  <a:srgbClr val="00B050"/>
                </a:solidFill>
              </a:rPr>
              <a:t>respiration process in plants </a:t>
            </a:r>
            <a:r>
              <a:rPr lang="en-US" sz="2400" b="1" dirty="0">
                <a:solidFill>
                  <a:srgbClr val="0070C0"/>
                </a:solidFill>
              </a:rPr>
              <a:t>which will ultimately affect the </a:t>
            </a:r>
            <a:r>
              <a:rPr lang="en-US" sz="2400" b="1" dirty="0">
                <a:solidFill>
                  <a:srgbClr val="BA3106"/>
                </a:solidFill>
              </a:rPr>
              <a:t>productivity</a:t>
            </a:r>
            <a:r>
              <a:rPr lang="en-US" sz="2400" b="1" dirty="0">
                <a:solidFill>
                  <a:srgbClr val="0070C0"/>
                </a:solidFill>
              </a:rPr>
              <a:t> of water logged soil.</a:t>
            </a:r>
            <a:br>
              <a:rPr lang="en-US" sz="2400" b="1" dirty="0">
                <a:solidFill>
                  <a:srgbClr val="0070C0"/>
                </a:solidFill>
              </a:rPr>
            </a:br>
            <a:endParaRPr lang="en-US" sz="8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EF23D7"/>
                </a:solidFill>
              </a:rPr>
              <a:t>DESERTIFICATION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Desertification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a process whereby the productive potential of arid or semiarid lands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falls by ten percent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more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Desertification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characterized by </a:t>
            </a:r>
            <a:r>
              <a:rPr lang="en-US" sz="2400" b="1" dirty="0" err="1">
                <a:solidFill>
                  <a:srgbClr val="00B050"/>
                </a:solidFill>
              </a:rPr>
              <a:t>devegetation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00B050"/>
                </a:solidFill>
              </a:rPr>
              <a:t>depletion</a:t>
            </a:r>
            <a:r>
              <a:rPr lang="en-US" sz="2400" b="1" dirty="0">
                <a:solidFill>
                  <a:srgbClr val="0070C0"/>
                </a:solidFill>
              </a:rPr>
              <a:t> of groundwater, </a:t>
            </a:r>
            <a:r>
              <a:rPr lang="en-US" sz="2400" b="1" dirty="0">
                <a:solidFill>
                  <a:srgbClr val="C00000"/>
                </a:solidFill>
              </a:rPr>
              <a:t>salinization</a:t>
            </a:r>
            <a:r>
              <a:rPr lang="en-US" sz="2400" b="1" dirty="0">
                <a:solidFill>
                  <a:srgbClr val="0070C0"/>
                </a:solidFill>
              </a:rPr>
              <a:t> and severe </a:t>
            </a:r>
            <a:r>
              <a:rPr lang="en-US" sz="2400" b="1" dirty="0">
                <a:solidFill>
                  <a:srgbClr val="C00000"/>
                </a:solidFill>
              </a:rPr>
              <a:t>soil </a:t>
            </a:r>
            <a:r>
              <a:rPr lang="en-US" sz="2400" b="1" dirty="0" smtClean="0">
                <a:solidFill>
                  <a:srgbClr val="C00000"/>
                </a:solidFill>
              </a:rPr>
              <a:t>erosion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EF23D7"/>
                </a:solidFill>
              </a:rPr>
              <a:t>Causes </a:t>
            </a:r>
            <a:r>
              <a:rPr lang="en-US" sz="2800" b="1" dirty="0">
                <a:solidFill>
                  <a:srgbClr val="EF23D7"/>
                </a:solidFill>
              </a:rPr>
              <a:t>of </a:t>
            </a:r>
            <a:r>
              <a:rPr lang="en-US" sz="2800" b="1" dirty="0" smtClean="0">
                <a:solidFill>
                  <a:srgbClr val="EF23D7"/>
                </a:solidFill>
              </a:rPr>
              <a:t>desertification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2400" b="1" dirty="0" smtClean="0">
                <a:solidFill>
                  <a:srgbClr val="3A1BF7"/>
                </a:solidFill>
              </a:rPr>
              <a:t>Deforestation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Overgrazing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2400" b="1" dirty="0" smtClean="0">
                <a:solidFill>
                  <a:srgbClr val="3A1BF7"/>
                </a:solidFill>
              </a:rPr>
              <a:t>Mining </a:t>
            </a:r>
            <a:r>
              <a:rPr lang="en-US" sz="2400" b="1" dirty="0">
                <a:solidFill>
                  <a:srgbClr val="3A1BF7"/>
                </a:solidFill>
              </a:rPr>
              <a:t>and Q</a:t>
            </a:r>
            <a:r>
              <a:rPr lang="en-US" sz="2400" b="1" dirty="0" smtClean="0">
                <a:solidFill>
                  <a:srgbClr val="3A1BF7"/>
                </a:solidFill>
              </a:rPr>
              <a:t>uarrying</a:t>
            </a:r>
            <a:endParaRPr lang="en-US" sz="24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774082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084" y="404664"/>
            <a:ext cx="8186371" cy="6186309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EF23D7"/>
                </a:solidFill>
              </a:rPr>
              <a:t>SHIFTING CULTIVATION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50"/>
                </a:solidFill>
              </a:rPr>
              <a:t>Shifting </a:t>
            </a:r>
            <a:r>
              <a:rPr lang="en-US" sz="2400" b="1" dirty="0">
                <a:solidFill>
                  <a:srgbClr val="00B050"/>
                </a:solidFill>
              </a:rPr>
              <a:t>cultivation </a:t>
            </a:r>
            <a:r>
              <a:rPr lang="en-US" sz="2400" b="1" dirty="0">
                <a:solidFill>
                  <a:srgbClr val="0070C0"/>
                </a:solidFill>
              </a:rPr>
              <a:t>is a practice of </a:t>
            </a:r>
            <a:r>
              <a:rPr lang="en-US" sz="2400" b="1" dirty="0">
                <a:solidFill>
                  <a:srgbClr val="3A1BF7"/>
                </a:solidFill>
              </a:rPr>
              <a:t>slash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burn</a:t>
            </a:r>
            <a:r>
              <a:rPr lang="en-US" sz="2400" b="1" dirty="0">
                <a:solidFill>
                  <a:srgbClr val="0070C0"/>
                </a:solidFill>
              </a:rPr>
              <a:t> agriculture adopted by </a:t>
            </a:r>
            <a:r>
              <a:rPr lang="en-US" sz="2400" b="1" dirty="0">
                <a:solidFill>
                  <a:srgbClr val="BA3106"/>
                </a:solidFill>
              </a:rPr>
              <a:t>tribal communities </a:t>
            </a:r>
            <a:r>
              <a:rPr lang="en-US" sz="2400" b="1" dirty="0">
                <a:solidFill>
                  <a:srgbClr val="0070C0"/>
                </a:solidFill>
              </a:rPr>
              <a:t>and is a main cause for soil degradation particularly tropical and sub tropical regions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BA3106"/>
                </a:solidFill>
              </a:rPr>
              <a:t>Shifting </a:t>
            </a:r>
            <a:r>
              <a:rPr lang="en-US" sz="2400" b="1" dirty="0">
                <a:solidFill>
                  <a:srgbClr val="BA3106"/>
                </a:solidFill>
              </a:rPr>
              <a:t>cultivation </a:t>
            </a:r>
            <a:r>
              <a:rPr lang="en-US" sz="2400" b="1" dirty="0">
                <a:solidFill>
                  <a:srgbClr val="0070C0"/>
                </a:solidFill>
              </a:rPr>
              <a:t>which is also popularly known as ‘</a:t>
            </a:r>
            <a:r>
              <a:rPr lang="en-US" sz="2800" b="1" dirty="0" err="1">
                <a:solidFill>
                  <a:srgbClr val="EF23D7"/>
                </a:solidFill>
              </a:rPr>
              <a:t>Jhum</a:t>
            </a:r>
            <a:r>
              <a:rPr lang="en-US" sz="2800" b="1" dirty="0">
                <a:solidFill>
                  <a:srgbClr val="EF23D7"/>
                </a:solidFill>
              </a:rPr>
              <a:t> Cultivation’</a:t>
            </a:r>
            <a:r>
              <a:rPr lang="en-US" sz="2400" b="1" dirty="0">
                <a:solidFill>
                  <a:srgbClr val="0070C0"/>
                </a:solidFill>
              </a:rPr>
              <a:t> has lead to destruction of forest in hilly areas 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responsible for </a:t>
            </a:r>
            <a:r>
              <a:rPr lang="en-US" sz="2400" b="1" dirty="0">
                <a:solidFill>
                  <a:srgbClr val="3A1BF7"/>
                </a:solidFill>
              </a:rPr>
              <a:t>soil erosion </a:t>
            </a:r>
            <a:r>
              <a:rPr lang="en-US" sz="2400" b="1" dirty="0">
                <a:solidFill>
                  <a:srgbClr val="0070C0"/>
                </a:solidFill>
              </a:rPr>
              <a:t>and other problems related to </a:t>
            </a:r>
            <a:r>
              <a:rPr lang="en-US" sz="2400" b="1" dirty="0">
                <a:solidFill>
                  <a:srgbClr val="3A1BF7"/>
                </a:solidFill>
              </a:rPr>
              <a:t>land degradation</a:t>
            </a:r>
            <a:r>
              <a:rPr lang="en-US" sz="2400" b="1" dirty="0">
                <a:solidFill>
                  <a:srgbClr val="0070C0"/>
                </a:solidFill>
              </a:rPr>
              <a:t> in mountainous areas.</a:t>
            </a:r>
            <a:br>
              <a:rPr lang="en-US" sz="2400" b="1" dirty="0">
                <a:solidFill>
                  <a:srgbClr val="0070C0"/>
                </a:solidFill>
              </a:rPr>
            </a:b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6004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69" y="3789039"/>
            <a:ext cx="3949171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478329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280920" cy="6432530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800" b="1" dirty="0">
                <a:solidFill>
                  <a:srgbClr val="EF23D7"/>
                </a:solidFill>
              </a:rPr>
              <a:t>MAN INDUCED LANDSLIDES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Human race </a:t>
            </a:r>
            <a:r>
              <a:rPr lang="en-US" sz="2400" b="1" dirty="0">
                <a:solidFill>
                  <a:srgbClr val="0070C0"/>
                </a:solidFill>
              </a:rPr>
              <a:t>has exploited land resources for his </a:t>
            </a:r>
            <a:r>
              <a:rPr lang="en-US" sz="2400" b="1" dirty="0">
                <a:solidFill>
                  <a:srgbClr val="3A1BF7"/>
                </a:solidFill>
              </a:rPr>
              <a:t>own comfort </a:t>
            </a:r>
            <a:r>
              <a:rPr lang="en-US" sz="2400" b="1" dirty="0">
                <a:solidFill>
                  <a:srgbClr val="0070C0"/>
                </a:solidFill>
              </a:rPr>
              <a:t>by constructing roads, railway tracks, canals for irrigation, hydroelectric projects, large dams and reservoirs and mining in hilly areas.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Moreover </a:t>
            </a:r>
            <a:r>
              <a:rPr lang="en-US" sz="2400" b="1" dirty="0">
                <a:solidFill>
                  <a:srgbClr val="BA3106"/>
                </a:solidFill>
              </a:rPr>
              <a:t>productive lands </a:t>
            </a:r>
            <a:r>
              <a:rPr lang="en-US" sz="2400" b="1" dirty="0">
                <a:solidFill>
                  <a:srgbClr val="0070C0"/>
                </a:solidFill>
              </a:rPr>
              <a:t>under crop production are </a:t>
            </a:r>
            <a:r>
              <a:rPr lang="en-US" sz="2400" b="1" dirty="0">
                <a:solidFill>
                  <a:srgbClr val="BA3106"/>
                </a:solidFill>
              </a:rPr>
              <a:t>decreasing</a:t>
            </a:r>
            <a:r>
              <a:rPr lang="en-US" sz="2400" b="1" dirty="0">
                <a:solidFill>
                  <a:srgbClr val="0070C0"/>
                </a:solidFill>
              </a:rPr>
              <a:t> because of development activities.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These factors are affecting the </a:t>
            </a:r>
            <a:r>
              <a:rPr lang="en-US" sz="2400" b="1" dirty="0">
                <a:solidFill>
                  <a:srgbClr val="00B050"/>
                </a:solidFill>
              </a:rPr>
              <a:t>stability of hill slopes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00B050"/>
                </a:solidFill>
              </a:rPr>
              <a:t>damage</a:t>
            </a:r>
            <a:r>
              <a:rPr lang="en-US" sz="2400" b="1" dirty="0">
                <a:solidFill>
                  <a:srgbClr val="0070C0"/>
                </a:solidFill>
              </a:rPr>
              <a:t> the protective vegetation cover.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These activities are also responsible to </a:t>
            </a:r>
            <a:r>
              <a:rPr lang="en-US" sz="2400" b="1" dirty="0">
                <a:solidFill>
                  <a:srgbClr val="EF23D7"/>
                </a:solidFill>
              </a:rPr>
              <a:t>upset the balance of nature</a:t>
            </a:r>
            <a:r>
              <a:rPr lang="en-US" sz="2400" b="1" dirty="0">
                <a:solidFill>
                  <a:srgbClr val="0070C0"/>
                </a:solidFill>
              </a:rPr>
              <a:t> and making such areas </a:t>
            </a:r>
            <a:r>
              <a:rPr lang="en-US" sz="2400" b="1" dirty="0">
                <a:solidFill>
                  <a:srgbClr val="C00000"/>
                </a:solidFill>
              </a:rPr>
              <a:t>prone to landslides.</a:t>
            </a:r>
          </a:p>
          <a:p>
            <a:pPr algn="just"/>
            <a:endParaRPr lang="en-US" sz="2400" dirty="0" smtClean="0">
              <a:solidFill>
                <a:srgbClr val="C00000"/>
              </a:solidFill>
            </a:endParaRPr>
          </a:p>
          <a:p>
            <a:pPr algn="just"/>
            <a:endParaRPr lang="en-US" sz="2400" dirty="0"/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  <a:p>
            <a:pPr algn="just"/>
            <a:endParaRPr lang="en-US" sz="2400" dirty="0" smtClean="0"/>
          </a:p>
          <a:p>
            <a:pPr algn="just"/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437112"/>
            <a:ext cx="3384376" cy="204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37112"/>
            <a:ext cx="367240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462232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3692"/>
            <a:ext cx="7920880" cy="567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28157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80920" cy="60016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It is </a:t>
            </a:r>
            <a:r>
              <a:rPr lang="en-US" sz="2400" b="1" dirty="0">
                <a:solidFill>
                  <a:srgbClr val="EF23D7"/>
                </a:solidFill>
              </a:rPr>
              <a:t>highly complex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rgbClr val="EF23D7"/>
                </a:solidFill>
              </a:rPr>
              <a:t>changing environment </a:t>
            </a:r>
            <a:r>
              <a:rPr lang="en-US" sz="2400" b="1" dirty="0">
                <a:solidFill>
                  <a:srgbClr val="002060"/>
                </a:solidFill>
              </a:rPr>
              <a:t>made up of a living and </a:t>
            </a:r>
            <a:r>
              <a:rPr lang="en-US" sz="2400" b="1" dirty="0" smtClean="0">
                <a:solidFill>
                  <a:srgbClr val="002060"/>
                </a:solidFill>
              </a:rPr>
              <a:t>non-living </a:t>
            </a:r>
            <a:r>
              <a:rPr lang="en-US" sz="2400" b="1" dirty="0">
                <a:solidFill>
                  <a:srgbClr val="002060"/>
                </a:solidFill>
              </a:rPr>
              <a:t>things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Living </a:t>
            </a:r>
            <a:r>
              <a:rPr lang="en-US" sz="2400" b="1" dirty="0">
                <a:solidFill>
                  <a:srgbClr val="3A1BF7"/>
                </a:solidFill>
              </a:rPr>
              <a:t>things </a:t>
            </a:r>
            <a:r>
              <a:rPr lang="en-US" sz="2400" b="1" dirty="0">
                <a:solidFill>
                  <a:srgbClr val="002060"/>
                </a:solidFill>
              </a:rPr>
              <a:t>include trees, shrubs, wildlife etc. and </a:t>
            </a:r>
            <a:r>
              <a:rPr lang="en-US" sz="2400" b="1" dirty="0">
                <a:solidFill>
                  <a:srgbClr val="3A1BF7"/>
                </a:solidFill>
              </a:rPr>
              <a:t>non-living things</a:t>
            </a:r>
            <a:r>
              <a:rPr lang="en-US" sz="2400" b="1" dirty="0">
                <a:solidFill>
                  <a:srgbClr val="002060"/>
                </a:solidFill>
              </a:rPr>
              <a:t> include water, nutrients, rocks, sunlight and air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Forest </a:t>
            </a:r>
            <a:r>
              <a:rPr lang="en-US" sz="2400" b="1" dirty="0">
                <a:solidFill>
                  <a:srgbClr val="002060"/>
                </a:solidFill>
              </a:rPr>
              <a:t>vary a great deal in </a:t>
            </a:r>
            <a:r>
              <a:rPr lang="en-US" sz="2400" b="1" dirty="0">
                <a:solidFill>
                  <a:srgbClr val="C00000"/>
                </a:solidFill>
              </a:rPr>
              <a:t>composition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rgbClr val="C00000"/>
                </a:solidFill>
              </a:rPr>
              <a:t>density</a:t>
            </a:r>
            <a:r>
              <a:rPr lang="en-US" sz="2400" b="1" dirty="0">
                <a:solidFill>
                  <a:srgbClr val="002060"/>
                </a:solidFill>
              </a:rPr>
              <a:t> and are  distinct from meadows and pastures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Forest are </a:t>
            </a:r>
            <a:r>
              <a:rPr lang="en-US" sz="2400" b="1" dirty="0">
                <a:solidFill>
                  <a:srgbClr val="EF23D7"/>
                </a:solidFill>
              </a:rPr>
              <a:t>important</a:t>
            </a:r>
            <a:r>
              <a:rPr lang="en-US" sz="2400" b="1" dirty="0">
                <a:solidFill>
                  <a:srgbClr val="002060"/>
                </a:solidFill>
              </a:rPr>
              <a:t> to humans and the natural world.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</a:rPr>
              <a:t>For humans</a:t>
            </a:r>
            <a:r>
              <a:rPr lang="en-US" sz="2400" b="1" dirty="0">
                <a:solidFill>
                  <a:srgbClr val="002060"/>
                </a:solidFill>
              </a:rPr>
              <a:t>, they have many </a:t>
            </a:r>
            <a:r>
              <a:rPr lang="en-US" sz="2400" b="1" dirty="0">
                <a:solidFill>
                  <a:srgbClr val="3A1BF7"/>
                </a:solidFill>
              </a:rPr>
              <a:t>aesthetics, recreational, economic, historical, cultural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religious </a:t>
            </a:r>
            <a:r>
              <a:rPr lang="en-US" sz="2400" b="1" dirty="0" smtClean="0">
                <a:solidFill>
                  <a:srgbClr val="3A1BF7"/>
                </a:solidFill>
              </a:rPr>
              <a:t>values.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</a:rPr>
              <a:t>Forest provide </a:t>
            </a:r>
            <a:r>
              <a:rPr lang="en-US" sz="2400" b="1" dirty="0" smtClean="0">
                <a:solidFill>
                  <a:srgbClr val="002060"/>
                </a:solidFill>
              </a:rPr>
              <a:t>fuel, wood, timber, wildlife, habitat, industrial, forest products, climate regulations, medicinal etc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35716970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2940"/>
            <a:ext cx="7920880" cy="575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2000073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24936" cy="6494085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ROLE OF INDIVIDUAL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IN CONSERVATION OF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NATURAL RESOURCES</a:t>
            </a:r>
          </a:p>
          <a:p>
            <a:pPr algn="just"/>
            <a:endParaRPr lang="en-US" sz="800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Every</a:t>
            </a:r>
            <a:r>
              <a:rPr lang="en-US" sz="2400" b="1" dirty="0">
                <a:solidFill>
                  <a:srgbClr val="3A1BF7"/>
                </a:solidFill>
              </a:rPr>
              <a:t> individual</a:t>
            </a:r>
            <a:r>
              <a:rPr lang="en-US" sz="2400" b="1" dirty="0">
                <a:solidFill>
                  <a:srgbClr val="0070C0"/>
                </a:solidFill>
              </a:rPr>
              <a:t> has </a:t>
            </a:r>
            <a:r>
              <a:rPr lang="en-US" sz="2400" b="1" dirty="0">
                <a:solidFill>
                  <a:srgbClr val="3A1BF7"/>
                </a:solidFill>
              </a:rPr>
              <a:t>a role</a:t>
            </a:r>
            <a:r>
              <a:rPr lang="en-US" sz="2400" b="1" dirty="0">
                <a:solidFill>
                  <a:srgbClr val="0070C0"/>
                </a:solidFill>
              </a:rPr>
              <a:t> in the </a:t>
            </a:r>
            <a:r>
              <a:rPr lang="en-US" sz="2400" b="1" dirty="0">
                <a:solidFill>
                  <a:srgbClr val="A81893"/>
                </a:solidFill>
              </a:rPr>
              <a:t>conservation of natural resource</a:t>
            </a:r>
            <a:r>
              <a:rPr lang="en-US" sz="2400" b="1" dirty="0">
                <a:solidFill>
                  <a:srgbClr val="0070C0"/>
                </a:solidFill>
              </a:rPr>
              <a:t> like in using </a:t>
            </a:r>
            <a:r>
              <a:rPr lang="en-US" sz="2400" b="1" dirty="0" smtClean="0">
                <a:solidFill>
                  <a:srgbClr val="0070C0"/>
                </a:solidFill>
              </a:rPr>
              <a:t>water, electricity, </a:t>
            </a:r>
            <a:r>
              <a:rPr lang="en-US" sz="2400" b="1" dirty="0">
                <a:solidFill>
                  <a:srgbClr val="0070C0"/>
                </a:solidFill>
              </a:rPr>
              <a:t>woods, </a:t>
            </a:r>
            <a:r>
              <a:rPr lang="en-US" sz="2400" b="1" dirty="0" smtClean="0">
                <a:solidFill>
                  <a:srgbClr val="0070C0"/>
                </a:solidFill>
              </a:rPr>
              <a:t>foods, energy, minerals,  </a:t>
            </a:r>
            <a:r>
              <a:rPr lang="en-US" sz="2400" b="1" dirty="0">
                <a:solidFill>
                  <a:srgbClr val="0070C0"/>
                </a:solidFill>
              </a:rPr>
              <a:t>etc.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50"/>
                </a:solidFill>
              </a:rPr>
              <a:t>water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life and </a:t>
            </a:r>
            <a:r>
              <a:rPr lang="en-US" sz="2400" b="1" dirty="0">
                <a:solidFill>
                  <a:srgbClr val="00B050"/>
                </a:solidFill>
              </a:rPr>
              <a:t>every drop is precious </a:t>
            </a:r>
            <a:r>
              <a:rPr lang="en-US" sz="2400" b="1" dirty="0">
                <a:solidFill>
                  <a:srgbClr val="0070C0"/>
                </a:solidFill>
              </a:rPr>
              <a:t>similarly every chemical power saved is like it is produced.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</a:t>
            </a:r>
            <a:r>
              <a:rPr lang="en-US" sz="2400" b="1" dirty="0">
                <a:solidFill>
                  <a:srgbClr val="BA3106"/>
                </a:solidFill>
              </a:rPr>
              <a:t> responsibility </a:t>
            </a:r>
            <a:r>
              <a:rPr lang="en-US" sz="2400" b="1" dirty="0">
                <a:solidFill>
                  <a:srgbClr val="0070C0"/>
                </a:solidFill>
              </a:rPr>
              <a:t>for </a:t>
            </a:r>
            <a:r>
              <a:rPr lang="en-US" sz="2400" b="1" dirty="0">
                <a:solidFill>
                  <a:srgbClr val="A81893"/>
                </a:solidFill>
              </a:rPr>
              <a:t>conserving our resources</a:t>
            </a:r>
            <a:r>
              <a:rPr lang="en-US" sz="2400" b="1" dirty="0">
                <a:solidFill>
                  <a:srgbClr val="0070C0"/>
                </a:solidFill>
              </a:rPr>
              <a:t> lies with </a:t>
            </a:r>
            <a:r>
              <a:rPr lang="en-US" sz="2400" b="1" dirty="0">
                <a:solidFill>
                  <a:srgbClr val="BA3106"/>
                </a:solidFill>
              </a:rPr>
              <a:t>everyone</a:t>
            </a:r>
            <a:r>
              <a:rPr lang="en-US" sz="2400" b="1" dirty="0">
                <a:solidFill>
                  <a:srgbClr val="0070C0"/>
                </a:solidFill>
              </a:rPr>
              <a:t>, from the individual, to developing countries, to developed countries.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Countries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can come together to form a </a:t>
            </a:r>
            <a:r>
              <a:rPr lang="en-US" sz="2400" b="1" dirty="0">
                <a:solidFill>
                  <a:srgbClr val="C00000"/>
                </a:solidFill>
              </a:rPr>
              <a:t>legally binding agreement</a:t>
            </a:r>
            <a:r>
              <a:rPr lang="en-US" sz="2400" b="1" dirty="0">
                <a:solidFill>
                  <a:srgbClr val="0070C0"/>
                </a:solidFill>
              </a:rPr>
              <a:t>, and </a:t>
            </a:r>
            <a:r>
              <a:rPr lang="en-US" sz="2400" b="1" dirty="0">
                <a:solidFill>
                  <a:srgbClr val="3A1BF7"/>
                </a:solidFill>
              </a:rPr>
              <a:t>individuals</a:t>
            </a:r>
            <a:r>
              <a:rPr lang="en-US" sz="2400" b="1" dirty="0">
                <a:solidFill>
                  <a:srgbClr val="0070C0"/>
                </a:solidFill>
              </a:rPr>
              <a:t> can conserve their water and energy use.</a:t>
            </a:r>
          </a:p>
        </p:txBody>
      </p:sp>
    </p:spTree>
    <p:extLst>
      <p:ext uri="{BB962C8B-B14F-4D97-AF65-F5344CB8AC3E}">
        <p14:creationId xmlns="" xmlns:p14="http://schemas.microsoft.com/office/powerpoint/2010/main" val="160071158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568952" cy="5878532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Why </a:t>
            </a:r>
            <a:r>
              <a:rPr lang="en-US" sz="4000" b="1" dirty="0" smtClean="0">
                <a:solidFill>
                  <a:srgbClr val="FF0000"/>
                </a:solidFill>
              </a:rPr>
              <a:t>We Conserve </a:t>
            </a:r>
            <a:r>
              <a:rPr lang="en-US" sz="4000" b="1" dirty="0">
                <a:solidFill>
                  <a:srgbClr val="FF0000"/>
                </a:solidFill>
              </a:rPr>
              <a:t>Natural Resources?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Human beings depend upon the </a:t>
            </a:r>
            <a:r>
              <a:rPr lang="en-US" sz="2400" b="1" dirty="0">
                <a:solidFill>
                  <a:srgbClr val="3A1BF7"/>
                </a:solidFill>
              </a:rPr>
              <a:t>natural resources</a:t>
            </a:r>
            <a:r>
              <a:rPr lang="en-US" sz="2400" b="1" dirty="0">
                <a:solidFill>
                  <a:srgbClr val="0070C0"/>
                </a:solidFill>
              </a:rPr>
              <a:t> for their development activities.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If </a:t>
            </a:r>
            <a:r>
              <a:rPr lang="en-US" sz="2400" b="1" dirty="0">
                <a:solidFill>
                  <a:srgbClr val="0070C0"/>
                </a:solidFill>
              </a:rPr>
              <a:t>the resources are </a:t>
            </a:r>
            <a:r>
              <a:rPr lang="en-US" sz="2400" b="1" dirty="0">
                <a:solidFill>
                  <a:srgbClr val="BA3106"/>
                </a:solidFill>
              </a:rPr>
              <a:t>not used wisely</a:t>
            </a:r>
            <a:r>
              <a:rPr lang="en-US" sz="2400" b="1" dirty="0">
                <a:solidFill>
                  <a:srgbClr val="0070C0"/>
                </a:solidFill>
              </a:rPr>
              <a:t>, it would create an </a:t>
            </a:r>
            <a:r>
              <a:rPr lang="en-US" sz="2400" b="1" dirty="0">
                <a:solidFill>
                  <a:srgbClr val="C00000"/>
                </a:solidFill>
              </a:rPr>
              <a:t>imbalance in the environment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Thus </a:t>
            </a:r>
            <a:r>
              <a:rPr lang="en-US" sz="2400" b="1" dirty="0">
                <a:solidFill>
                  <a:srgbClr val="0070C0"/>
                </a:solidFill>
              </a:rPr>
              <a:t>would head us in </a:t>
            </a:r>
            <a:r>
              <a:rPr lang="en-US" sz="2400" b="1" dirty="0">
                <a:solidFill>
                  <a:srgbClr val="A81893"/>
                </a:solidFill>
              </a:rPr>
              <a:t>opposition</a:t>
            </a:r>
            <a:r>
              <a:rPr lang="en-US" sz="2400" b="1" dirty="0">
                <a:solidFill>
                  <a:srgbClr val="0070C0"/>
                </a:solidFill>
              </a:rPr>
              <a:t> to an </a:t>
            </a:r>
            <a:r>
              <a:rPr lang="en-US" sz="2400" b="1" dirty="0">
                <a:solidFill>
                  <a:srgbClr val="00B050"/>
                </a:solidFill>
              </a:rPr>
              <a:t>eco-friendly atmosphere.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7035D"/>
                </a:solidFill>
              </a:rPr>
              <a:t>need for conservation </a:t>
            </a:r>
            <a:r>
              <a:rPr lang="en-US" sz="2400" b="1" dirty="0">
                <a:solidFill>
                  <a:srgbClr val="0070C0"/>
                </a:solidFill>
              </a:rPr>
              <a:t>arises from the significance of natural resources.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as follows-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n-US" sz="2400" b="1" dirty="0">
                <a:solidFill>
                  <a:srgbClr val="07035D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 is a </a:t>
            </a:r>
            <a:r>
              <a:rPr lang="en-US" sz="2400" b="1" dirty="0">
                <a:solidFill>
                  <a:srgbClr val="3A1BF7"/>
                </a:solidFill>
              </a:rPr>
              <a:t>renewable natural resource</a:t>
            </a:r>
            <a:r>
              <a:rPr lang="en-US" sz="2400" b="1" dirty="0">
                <a:solidFill>
                  <a:srgbClr val="0070C0"/>
                </a:solidFill>
              </a:rPr>
              <a:t>. We use it for drinking, producing electricity, irrigation, in various industries and for a number of activities. Its </a:t>
            </a:r>
            <a:r>
              <a:rPr lang="en-US" sz="2400" b="1" dirty="0">
                <a:solidFill>
                  <a:srgbClr val="C00000"/>
                </a:solidFill>
              </a:rPr>
              <a:t>scarcity</a:t>
            </a:r>
            <a:r>
              <a:rPr lang="en-US" sz="2400" b="1" dirty="0">
                <a:solidFill>
                  <a:srgbClr val="0070C0"/>
                </a:solidFill>
              </a:rPr>
              <a:t> would cause </a:t>
            </a:r>
            <a:r>
              <a:rPr lang="en-US" sz="2400" b="1" dirty="0">
                <a:solidFill>
                  <a:srgbClr val="BA3106"/>
                </a:solidFill>
              </a:rPr>
              <a:t>loss of vegetation</a:t>
            </a:r>
            <a:r>
              <a:rPr lang="en-US" sz="2400" b="1" dirty="0">
                <a:solidFill>
                  <a:srgbClr val="0070C0"/>
                </a:solidFill>
              </a:rPr>
              <a:t>, adverse effect on </a:t>
            </a:r>
            <a:r>
              <a:rPr lang="en-US" sz="2400" b="1" dirty="0">
                <a:solidFill>
                  <a:srgbClr val="3A1BF7"/>
                </a:solidFill>
              </a:rPr>
              <a:t>flora and fauna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erosion of soil</a:t>
            </a:r>
            <a:r>
              <a:rPr lang="en-US" sz="2400" b="1" dirty="0">
                <a:solidFill>
                  <a:srgbClr val="0070C0"/>
                </a:solidFill>
              </a:rPr>
              <a:t>, etc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752634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7848872" cy="6001643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2) </a:t>
            </a:r>
            <a:r>
              <a:rPr lang="en-US" sz="2400" b="1" dirty="0" smtClean="0">
                <a:solidFill>
                  <a:srgbClr val="C00000"/>
                </a:solidFill>
              </a:rPr>
              <a:t>Plants </a:t>
            </a:r>
            <a:r>
              <a:rPr lang="en-US" sz="2400" b="1" dirty="0">
                <a:solidFill>
                  <a:srgbClr val="C00000"/>
                </a:solidFill>
              </a:rPr>
              <a:t>and animals </a:t>
            </a:r>
            <a:r>
              <a:rPr lang="en-US" sz="2400" b="1" dirty="0">
                <a:solidFill>
                  <a:srgbClr val="0070C0"/>
                </a:solidFill>
              </a:rPr>
              <a:t>provide a wide range of </a:t>
            </a:r>
            <a:r>
              <a:rPr lang="en-US" sz="2400" b="1" dirty="0">
                <a:solidFill>
                  <a:srgbClr val="1109B7"/>
                </a:solidFill>
              </a:rPr>
              <a:t>industrial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1109B7"/>
                </a:solidFill>
              </a:rPr>
              <a:t>biological </a:t>
            </a:r>
            <a:r>
              <a:rPr lang="en-US" sz="2400" b="1" dirty="0">
                <a:solidFill>
                  <a:srgbClr val="0070C0"/>
                </a:solidFill>
              </a:rPr>
              <a:t>materials. Also, it assists in the manufacturing of </a:t>
            </a:r>
            <a:r>
              <a:rPr lang="en-US" sz="2400" b="1" dirty="0">
                <a:solidFill>
                  <a:srgbClr val="BA3106"/>
                </a:solidFill>
              </a:rPr>
              <a:t>medicine</a:t>
            </a:r>
            <a:r>
              <a:rPr lang="en-US" sz="2400" b="1" dirty="0">
                <a:solidFill>
                  <a:srgbClr val="0070C0"/>
                </a:solidFill>
              </a:rPr>
              <a:t> and for various other uses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3) It </a:t>
            </a:r>
            <a:r>
              <a:rPr lang="en-US" sz="2400" b="1" dirty="0">
                <a:solidFill>
                  <a:srgbClr val="0070C0"/>
                </a:solidFill>
              </a:rPr>
              <a:t>takes </a:t>
            </a:r>
            <a:r>
              <a:rPr lang="en-US" sz="2400" b="1" dirty="0">
                <a:solidFill>
                  <a:srgbClr val="07035D"/>
                </a:solidFill>
              </a:rPr>
              <a:t>millions of years </a:t>
            </a:r>
            <a:r>
              <a:rPr lang="en-US" sz="2400" b="1" dirty="0">
                <a:solidFill>
                  <a:srgbClr val="0070C0"/>
                </a:solidFill>
              </a:rPr>
              <a:t>for the </a:t>
            </a:r>
            <a:r>
              <a:rPr lang="en-US" sz="2400" b="1" dirty="0">
                <a:solidFill>
                  <a:srgbClr val="BA3106"/>
                </a:solidFill>
              </a:rPr>
              <a:t>formation of natural resources.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4) </a:t>
            </a:r>
            <a:r>
              <a:rPr lang="en-US" sz="2400" b="1" dirty="0" smtClean="0">
                <a:solidFill>
                  <a:srgbClr val="1109B7"/>
                </a:solidFill>
              </a:rPr>
              <a:t>Fossil </a:t>
            </a:r>
            <a:r>
              <a:rPr lang="en-US" sz="2400" b="1" dirty="0">
                <a:solidFill>
                  <a:srgbClr val="1109B7"/>
                </a:solidFill>
              </a:rPr>
              <a:t>fuels </a:t>
            </a:r>
            <a:r>
              <a:rPr lang="en-US" sz="2400" b="1" dirty="0">
                <a:solidFill>
                  <a:srgbClr val="0070C0"/>
                </a:solidFill>
              </a:rPr>
              <a:t>are of great importance. A </a:t>
            </a:r>
            <a:r>
              <a:rPr lang="en-US" sz="2400" b="1" dirty="0">
                <a:solidFill>
                  <a:srgbClr val="1109B7"/>
                </a:solidFill>
              </a:rPr>
              <a:t>lot of energy </a:t>
            </a:r>
            <a:r>
              <a:rPr lang="en-US" sz="2400" b="1" dirty="0">
                <a:solidFill>
                  <a:srgbClr val="0070C0"/>
                </a:solidFill>
              </a:rPr>
              <a:t>is produced from </a:t>
            </a:r>
            <a:r>
              <a:rPr lang="en-US" sz="2400" b="1" dirty="0">
                <a:solidFill>
                  <a:srgbClr val="A81893"/>
                </a:solidFill>
              </a:rPr>
              <a:t>coal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A81893"/>
                </a:solidFill>
              </a:rPr>
              <a:t>oil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A81893"/>
                </a:solidFill>
              </a:rPr>
              <a:t>natural gas </a:t>
            </a:r>
            <a:r>
              <a:rPr lang="en-US" sz="2400" b="1" dirty="0">
                <a:solidFill>
                  <a:srgbClr val="0070C0"/>
                </a:solidFill>
              </a:rPr>
              <a:t>all of which are fossil fuels.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5) </a:t>
            </a:r>
            <a:r>
              <a:rPr lang="en-US" sz="2400" b="1" dirty="0" smtClean="0">
                <a:solidFill>
                  <a:srgbClr val="00B050"/>
                </a:solidFill>
              </a:rPr>
              <a:t>Forest </a:t>
            </a:r>
            <a:r>
              <a:rPr lang="en-US" sz="2400" b="1" dirty="0">
                <a:solidFill>
                  <a:srgbClr val="0070C0"/>
                </a:solidFill>
              </a:rPr>
              <a:t>is the most important natural resource which helps in </a:t>
            </a:r>
            <a:r>
              <a:rPr lang="en-US" sz="2400" b="1" dirty="0">
                <a:solidFill>
                  <a:srgbClr val="1109B7"/>
                </a:solidFill>
              </a:rPr>
              <a:t>economic development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EF23D7"/>
                </a:solidFill>
              </a:rPr>
              <a:t>Forest</a:t>
            </a:r>
            <a:r>
              <a:rPr lang="en-US" sz="2400" b="1" dirty="0">
                <a:solidFill>
                  <a:srgbClr val="0070C0"/>
                </a:solidFill>
              </a:rPr>
              <a:t> provides paper, furniture, timber, medicine, gum, etc. Also, it maintains a balance in the ecosystem. Moreover, it prevents </a:t>
            </a:r>
            <a:r>
              <a:rPr lang="en-US" sz="2400" b="1" dirty="0">
                <a:solidFill>
                  <a:srgbClr val="BA3106"/>
                </a:solidFill>
              </a:rPr>
              <a:t>soil erosion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BA3106"/>
                </a:solidFill>
              </a:rPr>
              <a:t>protects wildlife.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6) </a:t>
            </a:r>
            <a:r>
              <a:rPr lang="en-US" sz="2400" b="1" dirty="0" smtClean="0">
                <a:solidFill>
                  <a:srgbClr val="EF23D7"/>
                </a:solidFill>
              </a:rPr>
              <a:t>Land </a:t>
            </a:r>
            <a:r>
              <a:rPr lang="en-US" sz="2400" b="1" dirty="0">
                <a:solidFill>
                  <a:srgbClr val="EF23D7"/>
                </a:solidFill>
              </a:rPr>
              <a:t>resources </a:t>
            </a:r>
            <a:r>
              <a:rPr lang="en-US" sz="2400" b="1" dirty="0">
                <a:solidFill>
                  <a:srgbClr val="0070C0"/>
                </a:solidFill>
              </a:rPr>
              <a:t>support natural vegetation, wildlife, transport. The land also provides us </a:t>
            </a:r>
            <a:r>
              <a:rPr lang="en-US" sz="2400" b="1" dirty="0">
                <a:solidFill>
                  <a:srgbClr val="1109B7"/>
                </a:solidFill>
              </a:rPr>
              <a:t>food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1109B7"/>
                </a:solidFill>
              </a:rPr>
              <a:t>cloth,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1109B7"/>
                </a:solidFill>
              </a:rPr>
              <a:t>shelter</a:t>
            </a:r>
            <a:r>
              <a:rPr lang="en-US" sz="2400" b="1" dirty="0">
                <a:solidFill>
                  <a:srgbClr val="0070C0"/>
                </a:solidFill>
              </a:rPr>
              <a:t>, and other </a:t>
            </a:r>
            <a:r>
              <a:rPr lang="en-US" sz="2400" b="1" dirty="0">
                <a:solidFill>
                  <a:srgbClr val="1109B7"/>
                </a:solidFill>
              </a:rPr>
              <a:t>basic needs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55321034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064896" cy="5878532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</a:rPr>
              <a:t>Ways to Conserve Natural Resources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Different </a:t>
            </a:r>
            <a:r>
              <a:rPr lang="en-US" sz="2400" b="1" dirty="0">
                <a:solidFill>
                  <a:srgbClr val="1109B7"/>
                </a:solidFill>
              </a:rPr>
              <a:t>ministries of the Government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1109B7"/>
                </a:solidFill>
              </a:rPr>
              <a:t>national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1109B7"/>
                </a:solidFill>
              </a:rPr>
              <a:t>international agencies </a:t>
            </a:r>
            <a:r>
              <a:rPr lang="en-US" sz="2400" b="1" dirty="0">
                <a:solidFill>
                  <a:srgbClr val="0070C0"/>
                </a:solidFill>
              </a:rPr>
              <a:t>have been working for the purpose of conserving the natural </a:t>
            </a:r>
            <a:r>
              <a:rPr lang="en-US" sz="2400" b="1" dirty="0" smtClean="0">
                <a:solidFill>
                  <a:srgbClr val="0070C0"/>
                </a:solidFill>
              </a:rPr>
              <a:t>resources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>
                <a:solidFill>
                  <a:srgbClr val="BA3106"/>
                </a:solidFill>
              </a:rPr>
              <a:t>Environment education </a:t>
            </a:r>
            <a:r>
              <a:rPr lang="en-US" sz="2400" b="1" dirty="0">
                <a:solidFill>
                  <a:srgbClr val="0070C0"/>
                </a:solidFill>
              </a:rPr>
              <a:t>must be imparted by including the same in the curricula of the schools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A81893"/>
                </a:solidFill>
              </a:rPr>
              <a:t>National </a:t>
            </a:r>
            <a:r>
              <a:rPr lang="en-US" sz="2400" b="1" dirty="0">
                <a:solidFill>
                  <a:srgbClr val="A81893"/>
                </a:solidFill>
              </a:rPr>
              <a:t>Parks </a:t>
            </a:r>
            <a:r>
              <a:rPr lang="en-US" sz="2400" b="1" dirty="0">
                <a:solidFill>
                  <a:srgbClr val="0070C0"/>
                </a:solidFill>
              </a:rPr>
              <a:t>are making an effort for the safety of the natural resources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0070C0"/>
                </a:solidFill>
              </a:rPr>
              <a:t>By </a:t>
            </a:r>
            <a:r>
              <a:rPr lang="en-US" sz="2400" b="1" dirty="0">
                <a:solidFill>
                  <a:srgbClr val="C00000"/>
                </a:solidFill>
              </a:rPr>
              <a:t>reducing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C00000"/>
                </a:solidFill>
              </a:rPr>
              <a:t>reusing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C00000"/>
                </a:solidFill>
              </a:rPr>
              <a:t>recycling</a:t>
            </a:r>
            <a:r>
              <a:rPr lang="en-US" sz="2400" b="1" dirty="0">
                <a:solidFill>
                  <a:srgbClr val="0070C0"/>
                </a:solidFill>
              </a:rPr>
              <a:t> of non-renewable resources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0070C0"/>
                </a:solidFill>
              </a:rPr>
              <a:t>Non-human </a:t>
            </a:r>
            <a:r>
              <a:rPr lang="en-US" sz="2400" b="1" dirty="0">
                <a:solidFill>
                  <a:srgbClr val="0070C0"/>
                </a:solidFill>
              </a:rPr>
              <a:t>species must be disturbed </a:t>
            </a:r>
            <a:r>
              <a:rPr lang="en-US" sz="2400" b="1" dirty="0">
                <a:solidFill>
                  <a:srgbClr val="00B050"/>
                </a:solidFill>
              </a:rPr>
              <a:t>only to meet the basic needs</a:t>
            </a:r>
            <a:r>
              <a:rPr lang="en-US" sz="2400" b="1" dirty="0" smtClean="0">
                <a:solidFill>
                  <a:srgbClr val="00B05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BA3106"/>
                </a:solidFill>
              </a:rPr>
              <a:t>Planting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of more and more </a:t>
            </a:r>
            <a:r>
              <a:rPr lang="en-US" sz="2400" b="1" dirty="0">
                <a:solidFill>
                  <a:srgbClr val="BA3106"/>
                </a:solidFill>
              </a:rPr>
              <a:t>trees</a:t>
            </a:r>
            <a:r>
              <a:rPr lang="en-US" sz="2400" b="1" dirty="0">
                <a:solidFill>
                  <a:srgbClr val="0070C0"/>
                </a:solidFill>
              </a:rPr>
              <a:t> to save our forest resources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0070C0"/>
                </a:solidFill>
              </a:rPr>
              <a:t>Seeking </a:t>
            </a:r>
            <a:r>
              <a:rPr lang="en-US" sz="2400" b="1" dirty="0">
                <a:solidFill>
                  <a:srgbClr val="EF23D7"/>
                </a:solidFill>
              </a:rPr>
              <a:t>alternatives </a:t>
            </a:r>
            <a:r>
              <a:rPr lang="en-US" sz="2400" b="1" dirty="0">
                <a:solidFill>
                  <a:srgbClr val="0070C0"/>
                </a:solidFill>
              </a:rPr>
              <a:t>to </a:t>
            </a:r>
            <a:r>
              <a:rPr lang="en-US" sz="2400" b="1" dirty="0">
                <a:solidFill>
                  <a:srgbClr val="EF23D7"/>
                </a:solidFill>
              </a:rPr>
              <a:t>non-renewable resources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51520253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8064896" cy="5262979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7) By </a:t>
            </a:r>
            <a:r>
              <a:rPr lang="en-US" sz="2400" b="1" dirty="0">
                <a:solidFill>
                  <a:srgbClr val="0070C0"/>
                </a:solidFill>
              </a:rPr>
              <a:t>increased use of </a:t>
            </a:r>
            <a:r>
              <a:rPr lang="en-US" sz="2400" b="1" dirty="0">
                <a:solidFill>
                  <a:srgbClr val="EF23D7"/>
                </a:solidFill>
              </a:rPr>
              <a:t>bio-gas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EF23D7"/>
                </a:solidFill>
              </a:rPr>
              <a:t>bio-fuels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8) By </a:t>
            </a:r>
            <a:r>
              <a:rPr lang="en-US" sz="2400" b="1" dirty="0">
                <a:solidFill>
                  <a:srgbClr val="0070C0"/>
                </a:solidFill>
              </a:rPr>
              <a:t>preventing the dumping of </a:t>
            </a:r>
            <a:r>
              <a:rPr lang="en-US" sz="2400" b="1" dirty="0">
                <a:solidFill>
                  <a:srgbClr val="1109B7"/>
                </a:solidFill>
              </a:rPr>
              <a:t>industrial wastes</a:t>
            </a:r>
            <a:r>
              <a:rPr lang="en-US" sz="2400" b="1" dirty="0">
                <a:solidFill>
                  <a:srgbClr val="0070C0"/>
                </a:solidFill>
              </a:rPr>
              <a:t> into the river bodies. This is a measure to protect the rich </a:t>
            </a:r>
            <a:r>
              <a:rPr lang="en-US" sz="2400" b="1" dirty="0">
                <a:solidFill>
                  <a:srgbClr val="1109B7"/>
                </a:solidFill>
              </a:rPr>
              <a:t>marine life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9) </a:t>
            </a:r>
            <a:r>
              <a:rPr lang="en-US" sz="2400" b="1" dirty="0" smtClean="0">
                <a:solidFill>
                  <a:srgbClr val="BA3106"/>
                </a:solidFill>
              </a:rPr>
              <a:t>Overgrazing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must be prevented. Also, </a:t>
            </a:r>
            <a:r>
              <a:rPr lang="en-US" sz="2400" b="1" dirty="0">
                <a:solidFill>
                  <a:srgbClr val="3A1BF7"/>
                </a:solidFill>
              </a:rPr>
              <a:t>poaching</a:t>
            </a:r>
            <a:r>
              <a:rPr lang="en-US" sz="2400" b="1" dirty="0">
                <a:solidFill>
                  <a:srgbClr val="0070C0"/>
                </a:solidFill>
              </a:rPr>
              <a:t> of animals must be controlled.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10) Practicing </a:t>
            </a:r>
            <a:r>
              <a:rPr lang="en-US" sz="2400" b="1" dirty="0">
                <a:solidFill>
                  <a:srgbClr val="A81893"/>
                </a:solidFill>
              </a:rPr>
              <a:t>crop rotation techniques </a:t>
            </a:r>
            <a:r>
              <a:rPr lang="en-US" sz="2400" b="1" dirty="0">
                <a:solidFill>
                  <a:srgbClr val="0070C0"/>
                </a:solidFill>
              </a:rPr>
              <a:t>helps in maintaining the fertility of the soil.</a:t>
            </a:r>
          </a:p>
          <a:p>
            <a:pPr marL="342900" indent="-342900" algn="just">
              <a:buFont typeface="+mj-lt"/>
              <a:buAutoNum type="arabicParenR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11) Burning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C00000"/>
                </a:solidFill>
              </a:rPr>
              <a:t>fossil fuels </a:t>
            </a:r>
            <a:r>
              <a:rPr lang="en-US" sz="2400" b="1" dirty="0">
                <a:solidFill>
                  <a:srgbClr val="0070C0"/>
                </a:solidFill>
              </a:rPr>
              <a:t>emits </a:t>
            </a:r>
            <a:r>
              <a:rPr lang="en-US" sz="2400" b="1" dirty="0">
                <a:solidFill>
                  <a:srgbClr val="A81893"/>
                </a:solidFill>
              </a:rPr>
              <a:t>carbon-di-oxide</a:t>
            </a:r>
            <a:r>
              <a:rPr lang="en-US" sz="2400" b="1" dirty="0">
                <a:solidFill>
                  <a:srgbClr val="0070C0"/>
                </a:solidFill>
              </a:rPr>
              <a:t> which is a major greenhouse </a:t>
            </a:r>
            <a:r>
              <a:rPr lang="en-US" sz="2400" b="1" dirty="0" smtClean="0">
                <a:solidFill>
                  <a:srgbClr val="0070C0"/>
                </a:solidFill>
              </a:rPr>
              <a:t>gas. It </a:t>
            </a:r>
            <a:r>
              <a:rPr lang="en-US" sz="2400" b="1" dirty="0">
                <a:solidFill>
                  <a:srgbClr val="0070C0"/>
                </a:solidFill>
              </a:rPr>
              <a:t>is responsible for the </a:t>
            </a:r>
            <a:r>
              <a:rPr lang="en-US" sz="2400" b="1" dirty="0">
                <a:solidFill>
                  <a:srgbClr val="00B050"/>
                </a:solidFill>
              </a:rPr>
              <a:t>greenhouse effect</a:t>
            </a:r>
            <a:r>
              <a:rPr lang="en-US" sz="2400" b="1" dirty="0">
                <a:solidFill>
                  <a:srgbClr val="0070C0"/>
                </a:solidFill>
              </a:rPr>
              <a:t>. Thus, the burning of fossil fuels must be controlled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204240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208912" cy="6124754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These are some of the measures which we can undertake for the </a:t>
            </a:r>
            <a:r>
              <a:rPr lang="en-US" sz="2400" b="1" dirty="0">
                <a:solidFill>
                  <a:srgbClr val="0CA43F"/>
                </a:solidFill>
              </a:rPr>
              <a:t>conservation of natural resources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As Human- beings, we have a </a:t>
            </a:r>
            <a:r>
              <a:rPr lang="en-US" sz="2400" b="1" dirty="0">
                <a:solidFill>
                  <a:srgbClr val="A81893"/>
                </a:solidFill>
              </a:rPr>
              <a:t>social responsibility </a:t>
            </a:r>
            <a:r>
              <a:rPr lang="en-US" sz="2400" b="1" dirty="0">
                <a:solidFill>
                  <a:srgbClr val="0070C0"/>
                </a:solidFill>
              </a:rPr>
              <a:t>to fulfill towards nature.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Thus</a:t>
            </a:r>
            <a:r>
              <a:rPr lang="en-US" sz="2400" b="1" dirty="0">
                <a:solidFill>
                  <a:srgbClr val="0070C0"/>
                </a:solidFill>
              </a:rPr>
              <a:t>, while using resources, we shall follow the </a:t>
            </a:r>
            <a:r>
              <a:rPr lang="en-US" sz="2400" b="1" dirty="0">
                <a:solidFill>
                  <a:srgbClr val="C00000"/>
                </a:solidFill>
              </a:rPr>
              <a:t>principle of sustainable development.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CONCLUSION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1109B7"/>
                </a:solidFill>
              </a:rPr>
              <a:t>Natural </a:t>
            </a:r>
            <a:r>
              <a:rPr lang="en-US" sz="2400" b="1" dirty="0">
                <a:solidFill>
                  <a:srgbClr val="1109B7"/>
                </a:solidFill>
              </a:rPr>
              <a:t>resources </a:t>
            </a:r>
            <a:r>
              <a:rPr lang="en-US" sz="2400" b="1" dirty="0">
                <a:solidFill>
                  <a:srgbClr val="0070C0"/>
                </a:solidFill>
              </a:rPr>
              <a:t>are a present </a:t>
            </a:r>
            <a:r>
              <a:rPr lang="en-US" sz="2400" b="1" dirty="0">
                <a:solidFill>
                  <a:srgbClr val="1109B7"/>
                </a:solidFill>
              </a:rPr>
              <a:t>for the creation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These </a:t>
            </a:r>
            <a:r>
              <a:rPr lang="en-US" sz="2400" b="1" dirty="0">
                <a:solidFill>
                  <a:srgbClr val="0070C0"/>
                </a:solidFill>
              </a:rPr>
              <a:t>help in </a:t>
            </a:r>
            <a:r>
              <a:rPr lang="en-US" sz="2400" b="1" dirty="0">
                <a:solidFill>
                  <a:srgbClr val="BA3106"/>
                </a:solidFill>
              </a:rPr>
              <a:t>satisfying the human needs </a:t>
            </a:r>
            <a:r>
              <a:rPr lang="en-US" sz="2400" b="1" dirty="0">
                <a:solidFill>
                  <a:srgbClr val="0070C0"/>
                </a:solidFill>
              </a:rPr>
              <a:t>to its fullest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Furthermore, the rational use of natural resources maintains the earth’s atmosphere.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Also</a:t>
            </a:r>
            <a:r>
              <a:rPr lang="en-US" sz="2400" b="1" dirty="0">
                <a:solidFill>
                  <a:srgbClr val="0070C0"/>
                </a:solidFill>
              </a:rPr>
              <a:t>, the </a:t>
            </a:r>
            <a:r>
              <a:rPr lang="en-US" sz="2400" b="1" dirty="0">
                <a:solidFill>
                  <a:srgbClr val="A81893"/>
                </a:solidFill>
              </a:rPr>
              <a:t>wise use</a:t>
            </a:r>
            <a:r>
              <a:rPr lang="en-US" sz="2400" b="1" dirty="0">
                <a:solidFill>
                  <a:srgbClr val="0070C0"/>
                </a:solidFill>
              </a:rPr>
              <a:t> leads to protection of bio-diversity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Humans cannot imagine their lives without natural resources.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Thus</a:t>
            </a:r>
            <a:r>
              <a:rPr lang="en-US" sz="2400" b="1" dirty="0">
                <a:solidFill>
                  <a:srgbClr val="0070C0"/>
                </a:solidFill>
              </a:rPr>
              <a:t>, the </a:t>
            </a:r>
            <a:r>
              <a:rPr lang="en-US" sz="2400" b="1" dirty="0">
                <a:solidFill>
                  <a:srgbClr val="C00000"/>
                </a:solidFill>
              </a:rPr>
              <a:t>conservation</a:t>
            </a:r>
            <a:r>
              <a:rPr lang="en-US" sz="2400" b="1" dirty="0">
                <a:solidFill>
                  <a:srgbClr val="0070C0"/>
                </a:solidFill>
              </a:rPr>
              <a:t> of the same is </a:t>
            </a:r>
            <a:r>
              <a:rPr lang="en-US" sz="2400" b="1" dirty="0">
                <a:solidFill>
                  <a:srgbClr val="C00000"/>
                </a:solidFill>
              </a:rPr>
              <a:t>essential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93247834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352928" cy="6340197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US" sz="4000" b="1" dirty="0" smtClean="0">
                <a:solidFill>
                  <a:srgbClr val="FF0000"/>
                </a:solidFill>
              </a:rPr>
              <a:t>EQUITABLE USE OF RESOURCES FOR </a:t>
            </a:r>
            <a:r>
              <a:rPr lang="en-US" sz="6000" b="1" dirty="0" smtClean="0">
                <a:solidFill>
                  <a:srgbClr val="FF0000"/>
                </a:solidFill>
              </a:rPr>
              <a:t>SUSTAINABLE LIFESTYLES</a:t>
            </a:r>
            <a:endParaRPr lang="en-US" sz="4000" dirty="0" smtClean="0">
              <a:solidFill>
                <a:srgbClr val="FF0000"/>
              </a:solidFill>
            </a:endParaRPr>
          </a:p>
          <a:p>
            <a:pPr marL="285750" indent="-285750" algn="just" fontAlgn="base">
              <a:buFont typeface="Wingdings" pitchFamily="2" charset="2"/>
              <a:buChar char="Ø"/>
            </a:pPr>
            <a:endParaRPr lang="en-US" sz="800" dirty="0" smtClean="0"/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Scarcity </a:t>
            </a:r>
            <a:r>
              <a:rPr lang="en-US" sz="2400" b="1" dirty="0">
                <a:solidFill>
                  <a:srgbClr val="3A1BF7"/>
                </a:solidFill>
              </a:rPr>
              <a:t>of resources</a:t>
            </a:r>
            <a:r>
              <a:rPr lang="en-US" sz="2400" b="1" dirty="0">
                <a:solidFill>
                  <a:srgbClr val="0070C0"/>
                </a:solidFill>
              </a:rPr>
              <a:t> is the </a:t>
            </a:r>
            <a:r>
              <a:rPr lang="en-US" sz="2400" b="1" dirty="0">
                <a:solidFill>
                  <a:srgbClr val="EF23D7"/>
                </a:solidFill>
              </a:rPr>
              <a:t>burning problem </a:t>
            </a:r>
            <a:r>
              <a:rPr lang="en-US" sz="2400" b="1" dirty="0">
                <a:solidFill>
                  <a:srgbClr val="0070C0"/>
                </a:solidFill>
              </a:rPr>
              <a:t>of modern technology. The twenty-first century will see growing human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needs for resources </a:t>
            </a:r>
            <a:r>
              <a:rPr lang="en-US" sz="2400" b="1" dirty="0">
                <a:solidFill>
                  <a:srgbClr val="0070C0"/>
                </a:solidFill>
              </a:rPr>
              <a:t>since many parts of the world are using natural resources </a:t>
            </a:r>
            <a:r>
              <a:rPr lang="en-US" sz="2400" b="1" dirty="0">
                <a:solidFill>
                  <a:srgbClr val="A81893"/>
                </a:solidFill>
              </a:rPr>
              <a:t>at a </a:t>
            </a:r>
            <a:r>
              <a:rPr lang="en-US" sz="2400" b="1" dirty="0" smtClean="0">
                <a:solidFill>
                  <a:srgbClr val="A81893"/>
                </a:solidFill>
              </a:rPr>
              <a:t>rate </a:t>
            </a:r>
            <a:r>
              <a:rPr lang="en-US" sz="2400" b="1" dirty="0">
                <a:solidFill>
                  <a:srgbClr val="A81893"/>
                </a:solidFill>
              </a:rPr>
              <a:t>faster </a:t>
            </a:r>
            <a:r>
              <a:rPr lang="en-US" sz="2400" b="1" dirty="0">
                <a:solidFill>
                  <a:srgbClr val="0070C0"/>
                </a:solidFill>
              </a:rPr>
              <a:t>than the natural processes can replenish it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There are </a:t>
            </a:r>
            <a:r>
              <a:rPr lang="en-US" sz="2400" b="1" dirty="0" smtClean="0">
                <a:solidFill>
                  <a:srgbClr val="BA3106"/>
                </a:solidFill>
              </a:rPr>
              <a:t>several principles</a:t>
            </a:r>
            <a:r>
              <a:rPr lang="en-US" sz="2400" b="1" dirty="0" smtClean="0">
                <a:solidFill>
                  <a:srgbClr val="0070C0"/>
                </a:solidFill>
              </a:rPr>
              <a:t> that each of us can adopt bring about sustainable lifestyles.</a:t>
            </a:r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A81893"/>
                </a:solidFill>
              </a:rPr>
              <a:t>Reduction</a:t>
            </a:r>
            <a:r>
              <a:rPr lang="en-US" sz="2400" b="1" dirty="0" smtClean="0">
                <a:solidFill>
                  <a:srgbClr val="0070C0"/>
                </a:solidFill>
              </a:rPr>
              <a:t> of the </a:t>
            </a:r>
            <a:r>
              <a:rPr lang="en-US" sz="2400" b="1" dirty="0" smtClean="0">
                <a:solidFill>
                  <a:srgbClr val="3A1BF7"/>
                </a:solidFill>
              </a:rPr>
              <a:t>unsustainable</a:t>
            </a:r>
            <a:r>
              <a:rPr lang="en-US" sz="2400" b="1" dirty="0" smtClean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unequal</a:t>
            </a:r>
            <a:r>
              <a:rPr lang="en-US" sz="2400" b="1" dirty="0" smtClean="0">
                <a:solidFill>
                  <a:srgbClr val="0070C0"/>
                </a:solidFill>
              </a:rPr>
              <a:t> use of </a:t>
            </a:r>
            <a:r>
              <a:rPr lang="en-US" sz="2400" b="1" dirty="0" smtClean="0">
                <a:solidFill>
                  <a:srgbClr val="BA3106"/>
                </a:solidFill>
              </a:rPr>
              <a:t>resources</a:t>
            </a:r>
            <a:r>
              <a:rPr lang="en-US" sz="2400" b="1" dirty="0" smtClean="0">
                <a:solidFill>
                  <a:srgbClr val="0070C0"/>
                </a:solidFill>
              </a:rPr>
              <a:t>, and </a:t>
            </a:r>
            <a:r>
              <a:rPr lang="en-US" sz="2400" b="1" dirty="0" smtClean="0">
                <a:solidFill>
                  <a:srgbClr val="00B050"/>
                </a:solidFill>
              </a:rPr>
              <a:t>control of our population growth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Expand green grassland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3A1BF7"/>
                </a:solidFill>
              </a:rPr>
              <a:t>clean water</a:t>
            </a:r>
            <a:r>
              <a:rPr lang="en-US" sz="2400" b="1" dirty="0" smtClean="0">
                <a:solidFill>
                  <a:srgbClr val="0070C0"/>
                </a:solidFill>
              </a:rPr>
              <a:t> of a </a:t>
            </a:r>
            <a:r>
              <a:rPr lang="en-US" sz="2400" b="1" dirty="0" smtClean="0">
                <a:solidFill>
                  <a:srgbClr val="3A1BF7"/>
                </a:solidFill>
              </a:rPr>
              <a:t>lake</a:t>
            </a:r>
            <a:r>
              <a:rPr lang="en-US" sz="2400" b="1" dirty="0" smtClean="0">
                <a:solidFill>
                  <a:srgbClr val="0070C0"/>
                </a:solidFill>
              </a:rPr>
              <a:t> that supports so much life.</a:t>
            </a:r>
          </a:p>
          <a:p>
            <a:pPr marL="285750" indent="-285750" algn="just" fontAlgn="base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A81893"/>
                </a:solidFill>
              </a:rPr>
              <a:t>Magnify power</a:t>
            </a:r>
            <a:r>
              <a:rPr lang="en-US" sz="2400" b="1" dirty="0" smtClean="0">
                <a:solidFill>
                  <a:srgbClr val="0070C0"/>
                </a:solidFill>
              </a:rPr>
              <a:t> of the </a:t>
            </a:r>
            <a:r>
              <a:rPr lang="en-US" sz="2400" b="1" dirty="0" smtClean="0">
                <a:solidFill>
                  <a:srgbClr val="A81893"/>
                </a:solidFill>
              </a:rPr>
              <a:t>Oceans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995183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26377"/>
            <a:ext cx="8280920" cy="6370975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BA3106"/>
                </a:solidFill>
              </a:rPr>
              <a:t>Natural resources </a:t>
            </a:r>
            <a:r>
              <a:rPr lang="en-US" sz="2400" b="1" dirty="0">
                <a:solidFill>
                  <a:srgbClr val="0070C0"/>
                </a:solidFill>
              </a:rPr>
              <a:t>are </a:t>
            </a:r>
            <a:r>
              <a:rPr lang="en-US" sz="2400" b="1" dirty="0">
                <a:solidFill>
                  <a:srgbClr val="EF23D7"/>
                </a:solidFill>
              </a:rPr>
              <a:t>limited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 smtClean="0">
                <a:solidFill>
                  <a:srgbClr val="0070C0"/>
                </a:solidFill>
              </a:rPr>
              <a:t>For </a:t>
            </a:r>
            <a:r>
              <a:rPr lang="en-US" sz="2400" b="1" dirty="0">
                <a:solidFill>
                  <a:srgbClr val="0070C0"/>
                </a:solidFill>
              </a:rPr>
              <a:t>example, the existing water sources are being subjected to heavy pollution.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Global </a:t>
            </a:r>
            <a:r>
              <a:rPr lang="en-US" sz="2400" b="1" dirty="0">
                <a:solidFill>
                  <a:srgbClr val="C00000"/>
                </a:solidFill>
              </a:rPr>
              <a:t>climatic changes </a:t>
            </a:r>
            <a:r>
              <a:rPr lang="en-US" sz="2400" b="1" dirty="0">
                <a:solidFill>
                  <a:srgbClr val="0070C0"/>
                </a:solidFill>
              </a:rPr>
              <a:t>are altering the </a:t>
            </a:r>
            <a:r>
              <a:rPr lang="en-US" sz="2400" b="1" dirty="0">
                <a:solidFill>
                  <a:srgbClr val="00B050"/>
                </a:solidFill>
              </a:rPr>
              <a:t>quality of fresh water sources</a:t>
            </a:r>
            <a:r>
              <a:rPr lang="en-US" sz="2400" b="1" dirty="0">
                <a:solidFill>
                  <a:srgbClr val="0070C0"/>
                </a:solidFill>
              </a:rPr>
              <a:t> as a consequence of unknown </a:t>
            </a:r>
            <a:r>
              <a:rPr lang="en-US" sz="2400" b="1" dirty="0">
                <a:solidFill>
                  <a:srgbClr val="A81893"/>
                </a:solidFill>
              </a:rPr>
              <a:t>effects</a:t>
            </a:r>
            <a:r>
              <a:rPr lang="en-US" sz="2400" b="1" dirty="0">
                <a:solidFill>
                  <a:srgbClr val="0070C0"/>
                </a:solidFill>
              </a:rPr>
              <a:t> on the </a:t>
            </a:r>
            <a:r>
              <a:rPr lang="en-US" sz="2400" b="1" dirty="0">
                <a:solidFill>
                  <a:srgbClr val="A81893"/>
                </a:solidFill>
              </a:rPr>
              <a:t>hydrological cycle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Sustainable </a:t>
            </a:r>
            <a:r>
              <a:rPr lang="en-US" sz="2400" b="1" dirty="0">
                <a:solidFill>
                  <a:srgbClr val="EF23D7"/>
                </a:solidFill>
              </a:rPr>
              <a:t>development </a:t>
            </a:r>
            <a:r>
              <a:rPr lang="en-US" sz="2400" b="1" dirty="0">
                <a:solidFill>
                  <a:srgbClr val="0070C0"/>
                </a:solidFill>
              </a:rPr>
              <a:t>is currently being discussed as a focal theme in the </a:t>
            </a:r>
            <a:r>
              <a:rPr lang="en-US" sz="2400" b="1" dirty="0">
                <a:solidFill>
                  <a:srgbClr val="3A1BF7"/>
                </a:solidFill>
              </a:rPr>
              <a:t>field of development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planning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other associated aspects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0070C0"/>
                </a:solidFill>
              </a:rPr>
              <a:t>the light of self-defeating current mode 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development </a:t>
            </a:r>
            <a:r>
              <a:rPr lang="en-US" sz="2400" b="1" dirty="0">
                <a:solidFill>
                  <a:srgbClr val="0070C0"/>
                </a:solidFill>
              </a:rPr>
              <a:t>and recurrent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natural calamities</a:t>
            </a:r>
            <a:r>
              <a:rPr lang="en-US" sz="2400" b="1" dirty="0">
                <a:solidFill>
                  <a:srgbClr val="0070C0"/>
                </a:solidFill>
              </a:rPr>
              <a:t>, people are urged to ponder over the </a:t>
            </a:r>
            <a:r>
              <a:rPr lang="en-US" sz="2400" b="1" dirty="0">
                <a:solidFill>
                  <a:srgbClr val="3A1BF7"/>
                </a:solidFill>
              </a:rPr>
              <a:t>faults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shortcomings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lacunae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discrepancies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limitations </a:t>
            </a:r>
            <a:r>
              <a:rPr lang="en-US" sz="2400" b="1" dirty="0">
                <a:solidFill>
                  <a:srgbClr val="0070C0"/>
                </a:solidFill>
              </a:rPr>
              <a:t>of the ongoing developmental process and production system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>
                <a:solidFill>
                  <a:srgbClr val="C00000"/>
                </a:solidFill>
              </a:rPr>
              <a:t>essential to sustain </a:t>
            </a:r>
            <a:r>
              <a:rPr lang="en-US" sz="2400" b="1" dirty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A81893"/>
                </a:solidFill>
              </a:rPr>
              <a:t>natural resources</a:t>
            </a:r>
            <a:r>
              <a:rPr lang="en-US" sz="2400" b="1" dirty="0">
                <a:solidFill>
                  <a:srgbClr val="0070C0"/>
                </a:solidFill>
              </a:rPr>
              <a:t>. We should </a:t>
            </a:r>
            <a:r>
              <a:rPr lang="en-US" sz="2400" b="1" dirty="0">
                <a:solidFill>
                  <a:srgbClr val="00B050"/>
                </a:solidFill>
              </a:rPr>
              <a:t>conserve natural resources </a:t>
            </a:r>
            <a:r>
              <a:rPr lang="en-US" sz="2400" b="1" dirty="0">
                <a:solidFill>
                  <a:srgbClr val="0070C0"/>
                </a:solidFill>
              </a:rPr>
              <a:t>so that it may yield </a:t>
            </a:r>
            <a:r>
              <a:rPr lang="en-US" sz="2400" b="1" dirty="0">
                <a:solidFill>
                  <a:srgbClr val="EF23D7"/>
                </a:solidFill>
              </a:rPr>
              <a:t>sustainable benefit </a:t>
            </a:r>
            <a:r>
              <a:rPr lang="en-US" sz="2400" b="1" dirty="0">
                <a:solidFill>
                  <a:srgbClr val="0070C0"/>
                </a:solidFill>
              </a:rPr>
              <a:t>to the </a:t>
            </a:r>
            <a:r>
              <a:rPr lang="en-US" sz="2400" b="1" dirty="0">
                <a:solidFill>
                  <a:srgbClr val="3A1BF7"/>
                </a:solidFill>
              </a:rPr>
              <a:t>present generation </a:t>
            </a:r>
            <a:r>
              <a:rPr lang="en-US" sz="2400" b="1" dirty="0">
                <a:solidFill>
                  <a:srgbClr val="0070C0"/>
                </a:solidFill>
              </a:rPr>
              <a:t>while maintaining its potential to meet the </a:t>
            </a:r>
            <a:r>
              <a:rPr lang="en-US" sz="2400" b="1" dirty="0">
                <a:solidFill>
                  <a:srgbClr val="BA3106"/>
                </a:solidFill>
              </a:rPr>
              <a:t>needs of the future generation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025316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7776864" cy="5016758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There are </a:t>
            </a:r>
            <a:r>
              <a:rPr lang="en-US" sz="2400" b="1" dirty="0">
                <a:solidFill>
                  <a:srgbClr val="FF0000"/>
                </a:solidFill>
              </a:rPr>
              <a:t>three</a:t>
            </a:r>
            <a:r>
              <a:rPr lang="en-US" sz="2400" b="1" dirty="0">
                <a:solidFill>
                  <a:srgbClr val="0070C0"/>
                </a:solidFill>
              </a:rPr>
              <a:t> specific </a:t>
            </a:r>
            <a:r>
              <a:rPr lang="en-US" sz="2400" b="1" dirty="0">
                <a:solidFill>
                  <a:srgbClr val="FF0000"/>
                </a:solidFill>
              </a:rPr>
              <a:t>objectives</a:t>
            </a:r>
            <a:r>
              <a:rPr lang="en-US" sz="2400" b="1" dirty="0">
                <a:solidFill>
                  <a:srgbClr val="0070C0"/>
                </a:solidFill>
              </a:rPr>
              <a:t> to </a:t>
            </a:r>
            <a:r>
              <a:rPr lang="en-US" sz="2400" b="1" dirty="0">
                <a:solidFill>
                  <a:srgbClr val="EF23D7"/>
                </a:solidFill>
              </a:rPr>
              <a:t>conserve living resources:</a:t>
            </a:r>
          </a:p>
          <a:p>
            <a:pPr marL="342900" indent="-342900" algn="just">
              <a:buAutoNum type="arabicPeriod"/>
            </a:pPr>
            <a:endParaRPr lang="en-US" sz="2400" b="1" dirty="0" smtClean="0">
              <a:solidFill>
                <a:srgbClr val="BA3106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2400" b="1" dirty="0" smtClean="0">
                <a:solidFill>
                  <a:srgbClr val="BA3106"/>
                </a:solidFill>
              </a:rPr>
              <a:t>To </a:t>
            </a:r>
            <a:r>
              <a:rPr lang="en-US" sz="2400" b="1" dirty="0">
                <a:solidFill>
                  <a:srgbClr val="BA3106"/>
                </a:solidFill>
              </a:rPr>
              <a:t>ensure that any </a:t>
            </a:r>
            <a:r>
              <a:rPr lang="en-US" sz="2400" b="1" dirty="0" err="1">
                <a:solidFill>
                  <a:srgbClr val="BA3106"/>
                </a:solidFill>
              </a:rPr>
              <a:t>utilisation</a:t>
            </a:r>
            <a:r>
              <a:rPr lang="en-US" sz="2400" b="1" dirty="0">
                <a:solidFill>
                  <a:srgbClr val="BA3106"/>
                </a:solidFill>
              </a:rPr>
              <a:t> of the ecosystem is sustainable.</a:t>
            </a:r>
          </a:p>
          <a:p>
            <a:pPr algn="just" fontAlgn="base"/>
            <a:endParaRPr lang="en-US" sz="1200" b="1" dirty="0" smtClean="0">
              <a:solidFill>
                <a:srgbClr val="0070C0"/>
              </a:solidFill>
            </a:endParaRPr>
          </a:p>
          <a:p>
            <a:pPr algn="just" fontAlgn="base"/>
            <a:r>
              <a:rPr lang="en-US" sz="2400" b="1" dirty="0" smtClean="0">
                <a:solidFill>
                  <a:srgbClr val="0070C0"/>
                </a:solidFill>
              </a:rPr>
              <a:t>2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 smtClean="0">
                <a:solidFill>
                  <a:srgbClr val="00B050"/>
                </a:solidFill>
              </a:rPr>
              <a:t>To </a:t>
            </a:r>
            <a:r>
              <a:rPr lang="en-US" sz="2400" b="1" dirty="0">
                <a:solidFill>
                  <a:srgbClr val="00B050"/>
                </a:solidFill>
              </a:rPr>
              <a:t>preserve biodiversity and</a:t>
            </a:r>
          </a:p>
          <a:p>
            <a:pPr algn="just" fontAlgn="base"/>
            <a:endParaRPr lang="en-US" sz="1200" b="1" dirty="0" smtClean="0">
              <a:solidFill>
                <a:srgbClr val="0070C0"/>
              </a:solidFill>
            </a:endParaRPr>
          </a:p>
          <a:p>
            <a:pPr algn="just" fontAlgn="base"/>
            <a:r>
              <a:rPr lang="en-US" sz="2400" b="1" dirty="0" smtClean="0">
                <a:solidFill>
                  <a:srgbClr val="0070C0"/>
                </a:solidFill>
              </a:rPr>
              <a:t>3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A81893"/>
                </a:solidFill>
              </a:rPr>
              <a:t>To maintain essential ecological processes.</a:t>
            </a:r>
          </a:p>
          <a:p>
            <a:pPr algn="just" fontAlgn="base"/>
            <a:endParaRPr lang="en-US" sz="800" b="1" dirty="0" smtClean="0">
              <a:solidFill>
                <a:srgbClr val="A81893"/>
              </a:solidFill>
            </a:endParaRPr>
          </a:p>
          <a:p>
            <a:pPr marL="342900" indent="-342900" algn="just" fontAlgn="base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Resource </a:t>
            </a:r>
            <a:r>
              <a:rPr lang="en-US" sz="2400" b="1" dirty="0">
                <a:solidFill>
                  <a:srgbClr val="3A1BF7"/>
                </a:solidFill>
              </a:rPr>
              <a:t>management </a:t>
            </a:r>
            <a:r>
              <a:rPr lang="en-US" sz="2400" b="1" dirty="0">
                <a:solidFill>
                  <a:srgbClr val="0070C0"/>
                </a:solidFill>
              </a:rPr>
              <a:t>should be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less energy-intensive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A81893"/>
                </a:solidFill>
              </a:rPr>
              <a:t>suitable to local ecology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A81893"/>
                </a:solidFill>
              </a:rPr>
              <a:t>needs of the people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00B050"/>
                </a:solidFill>
              </a:rPr>
              <a:t>less cost-intensive</a:t>
            </a:r>
            <a:r>
              <a:rPr lang="en-US" sz="2400" b="1" dirty="0">
                <a:solidFill>
                  <a:srgbClr val="0070C0"/>
                </a:solidFill>
              </a:rPr>
              <a:t> and more viable in terms 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economy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ecology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culture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 fontAlgn="base"/>
            <a:endParaRPr lang="en-US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732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640960" cy="627864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USES OF FOREST 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timber</a:t>
            </a:r>
            <a:r>
              <a:rPr lang="en-US" sz="2400" b="1" dirty="0">
                <a:solidFill>
                  <a:srgbClr val="002060"/>
                </a:solidFill>
              </a:rPr>
              <a:t> for house-building, </a:t>
            </a:r>
            <a:r>
              <a:rPr lang="en-US" sz="2400" b="1" dirty="0" smtClean="0">
                <a:solidFill>
                  <a:srgbClr val="002060"/>
                </a:solidFill>
              </a:rPr>
              <a:t>ship-building</a:t>
            </a:r>
            <a:r>
              <a:rPr lang="en-US" sz="2400" b="1" dirty="0">
                <a:solidFill>
                  <a:srgbClr val="002060"/>
                </a:solidFill>
              </a:rPr>
              <a:t>, bridges, railway carriages, furniture's etc.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They </a:t>
            </a:r>
            <a:r>
              <a:rPr lang="en-US" sz="2400" b="1" dirty="0">
                <a:solidFill>
                  <a:srgbClr val="002060"/>
                </a:solidFill>
              </a:rPr>
              <a:t>supply </a:t>
            </a:r>
            <a:r>
              <a:rPr lang="en-US" sz="2400" b="1" dirty="0">
                <a:solidFill>
                  <a:srgbClr val="EF23D7"/>
                </a:solidFill>
              </a:rPr>
              <a:t>fire wood </a:t>
            </a:r>
            <a:r>
              <a:rPr lang="en-US" sz="2400" b="1" dirty="0">
                <a:solidFill>
                  <a:srgbClr val="002060"/>
                </a:solidFill>
              </a:rPr>
              <a:t>and </a:t>
            </a:r>
            <a:r>
              <a:rPr lang="en-US" sz="2400" b="1" dirty="0">
                <a:solidFill>
                  <a:srgbClr val="EF23D7"/>
                </a:solidFill>
              </a:rPr>
              <a:t>charcoal</a:t>
            </a:r>
            <a:r>
              <a:rPr lang="en-US" sz="2400" b="1" dirty="0">
                <a:solidFill>
                  <a:srgbClr val="002060"/>
                </a:solidFill>
              </a:rPr>
              <a:t> for </a:t>
            </a:r>
            <a:r>
              <a:rPr lang="en-US" sz="2400" b="1" dirty="0">
                <a:solidFill>
                  <a:srgbClr val="3A1BF7"/>
                </a:solidFill>
              </a:rPr>
              <a:t>fuel</a:t>
            </a:r>
            <a:r>
              <a:rPr lang="en-US" sz="2400" b="1" dirty="0">
                <a:solidFill>
                  <a:srgbClr val="002060"/>
                </a:solidFill>
              </a:rPr>
              <a:t> in homes and in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industries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wood pulp </a:t>
            </a:r>
            <a:r>
              <a:rPr lang="en-US" sz="2400" b="1" dirty="0">
                <a:solidFill>
                  <a:srgbClr val="002060"/>
                </a:solidFill>
              </a:rPr>
              <a:t>for the </a:t>
            </a:r>
            <a:r>
              <a:rPr lang="en-US" sz="2400" b="1" dirty="0">
                <a:solidFill>
                  <a:srgbClr val="7030A0"/>
                </a:solidFill>
              </a:rPr>
              <a:t>paper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rgbClr val="7030A0"/>
                </a:solidFill>
              </a:rPr>
              <a:t>rayon</a:t>
            </a:r>
            <a:r>
              <a:rPr lang="en-US" sz="2400" b="1" dirty="0">
                <a:solidFill>
                  <a:srgbClr val="002060"/>
                </a:solidFill>
              </a:rPr>
              <a:t> industries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honey</a:t>
            </a:r>
            <a:r>
              <a:rPr lang="en-US" sz="2400" b="1" dirty="0">
                <a:solidFill>
                  <a:srgbClr val="002060"/>
                </a:solidFill>
              </a:rPr>
              <a:t> for </a:t>
            </a:r>
            <a:r>
              <a:rPr lang="en-US" sz="2400" b="1" dirty="0">
                <a:solidFill>
                  <a:srgbClr val="7030A0"/>
                </a:solidFill>
              </a:rPr>
              <a:t>food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rgbClr val="7030A0"/>
                </a:solidFill>
              </a:rPr>
              <a:t>medicines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bee wax </a:t>
            </a:r>
            <a:r>
              <a:rPr lang="en-US" sz="2400" b="1" dirty="0">
                <a:solidFill>
                  <a:srgbClr val="002060"/>
                </a:solidFill>
              </a:rPr>
              <a:t>for candles, medicines, </a:t>
            </a:r>
            <a:r>
              <a:rPr lang="en-US" sz="2400" b="1" dirty="0" smtClean="0">
                <a:solidFill>
                  <a:srgbClr val="002060"/>
                </a:solidFill>
              </a:rPr>
              <a:t>shoe-making etc.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canes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foe baskets</a:t>
            </a:r>
            <a:r>
              <a:rPr lang="en-US" sz="2400" b="1" dirty="0">
                <a:solidFill>
                  <a:srgbClr val="002060"/>
                </a:solidFill>
              </a:rPr>
              <a:t>, mats, chairs, ropes, walking sticks and </a:t>
            </a:r>
            <a:r>
              <a:rPr lang="en-US" sz="2400" b="1" dirty="0" smtClean="0">
                <a:solidFill>
                  <a:srgbClr val="002060"/>
                </a:solidFill>
              </a:rPr>
              <a:t>umbrella handles.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sandal wood </a:t>
            </a:r>
            <a:r>
              <a:rPr lang="en-US" sz="2400" b="1" dirty="0">
                <a:solidFill>
                  <a:srgbClr val="002060"/>
                </a:solidFill>
              </a:rPr>
              <a:t>for carved boxes and small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domestic articles 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 smtClean="0">
                <a:solidFill>
                  <a:srgbClr val="EF23D7"/>
                </a:solidFill>
              </a:rPr>
              <a:t>tanning</a:t>
            </a:r>
            <a:r>
              <a:rPr lang="en-US" sz="2400" b="1" dirty="0" smtClean="0">
                <a:solidFill>
                  <a:srgbClr val="3A1BF7"/>
                </a:solidFill>
              </a:rPr>
              <a:t>  (</a:t>
            </a:r>
            <a:r>
              <a:rPr lang="en-US" sz="2400" b="1" dirty="0" smtClean="0"/>
              <a:t>convert animal skin in to leather</a:t>
            </a:r>
            <a:r>
              <a:rPr lang="en-US" sz="2400" b="1" dirty="0" smtClean="0">
                <a:solidFill>
                  <a:srgbClr val="3A1BF7"/>
                </a:solidFill>
              </a:rPr>
              <a:t>)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materials in the form </a:t>
            </a:r>
            <a:r>
              <a:rPr lang="en-US" sz="2400" b="1" dirty="0" smtClean="0">
                <a:solidFill>
                  <a:srgbClr val="002060"/>
                </a:solidFill>
              </a:rPr>
              <a:t>of wood</a:t>
            </a:r>
            <a:r>
              <a:rPr lang="en-US" sz="2400" b="1" dirty="0">
                <a:solidFill>
                  <a:srgbClr val="002060"/>
                </a:solidFill>
              </a:rPr>
              <a:t>, barks, leaves, roots,  and fruits for tanning hides </a:t>
            </a:r>
            <a:r>
              <a:rPr lang="en-US" sz="2400" b="1" dirty="0" smtClean="0">
                <a:solidFill>
                  <a:srgbClr val="002060"/>
                </a:solidFill>
              </a:rPr>
              <a:t>and skin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65108275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560840" cy="6001643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 fontAlgn="base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 </a:t>
            </a:r>
            <a:r>
              <a:rPr lang="en-US" sz="2400" b="1" dirty="0" err="1">
                <a:solidFill>
                  <a:srgbClr val="EF23D7"/>
                </a:solidFill>
              </a:rPr>
              <a:t>Srilankan</a:t>
            </a:r>
            <a:r>
              <a:rPr lang="en-US" sz="2400" b="1" dirty="0">
                <a:solidFill>
                  <a:srgbClr val="EF23D7"/>
                </a:solidFill>
              </a:rPr>
              <a:t> team</a:t>
            </a:r>
            <a:r>
              <a:rPr lang="en-US" sz="2400" b="1" dirty="0">
                <a:solidFill>
                  <a:srgbClr val="0070C0"/>
                </a:solidFill>
              </a:rPr>
              <a:t>, for example studied traditional paddy irrigation systems as a model for water management.</a:t>
            </a:r>
          </a:p>
          <a:p>
            <a:pPr marL="342900" indent="-342900" algn="just" fontAlgn="base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Its reports note that from the </a:t>
            </a:r>
            <a:r>
              <a:rPr lang="en-US" sz="2400" b="1" dirty="0">
                <a:solidFill>
                  <a:srgbClr val="BA3106"/>
                </a:solidFill>
              </a:rPr>
              <a:t>5th century B.C. </a:t>
            </a:r>
            <a:r>
              <a:rPr lang="en-US" sz="2400" b="1" dirty="0">
                <a:solidFill>
                  <a:srgbClr val="0070C0"/>
                </a:solidFill>
              </a:rPr>
              <a:t>through the </a:t>
            </a:r>
            <a:r>
              <a:rPr lang="en-US" sz="2400" b="1" dirty="0">
                <a:solidFill>
                  <a:srgbClr val="BA3106"/>
                </a:solidFill>
              </a:rPr>
              <a:t>12th century A.D</a:t>
            </a:r>
            <a:r>
              <a:rPr lang="en-US" sz="2400" b="1" dirty="0">
                <a:solidFill>
                  <a:srgbClr val="0070C0"/>
                </a:solidFill>
              </a:rPr>
              <a:t>., </a:t>
            </a:r>
            <a:r>
              <a:rPr lang="en-US" sz="2400" b="1" dirty="0">
                <a:solidFill>
                  <a:srgbClr val="EF23D7"/>
                </a:solidFill>
              </a:rPr>
              <a:t>Sri Lanka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developed a technologically advanced civilization</a:t>
            </a:r>
            <a:r>
              <a:rPr lang="en-US" sz="2400" b="1" dirty="0">
                <a:solidFill>
                  <a:srgbClr val="0070C0"/>
                </a:solidFill>
              </a:rPr>
              <a:t> based on an intricate system of </a:t>
            </a:r>
            <a:r>
              <a:rPr lang="en-US" sz="2400" b="1" dirty="0">
                <a:solidFill>
                  <a:srgbClr val="3A1BF7"/>
                </a:solidFill>
              </a:rPr>
              <a:t>rainwater conservation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irrigation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marL="342900" indent="-342900" algn="just" fontAlgn="base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</a:rPr>
              <a:t>Water users were collectively and individually responsible for maintenance of the irrigation systems and customary laws</a:t>
            </a:r>
            <a:r>
              <a:rPr lang="en-US" sz="2400" b="1" dirty="0">
                <a:solidFill>
                  <a:srgbClr val="0070C0"/>
                </a:solidFill>
              </a:rPr>
              <a:t>, known as </a:t>
            </a:r>
            <a:r>
              <a:rPr lang="en-US" sz="2400" b="1" dirty="0" err="1">
                <a:solidFill>
                  <a:srgbClr val="EF23D7"/>
                </a:solidFill>
              </a:rPr>
              <a:t>Sirit</a:t>
            </a:r>
            <a:r>
              <a:rPr lang="en-US" sz="2400" b="1" dirty="0">
                <a:solidFill>
                  <a:srgbClr val="0070C0"/>
                </a:solidFill>
              </a:rPr>
              <a:t>, were established governing water use and related aspects of life.</a:t>
            </a:r>
          </a:p>
          <a:p>
            <a:pPr marL="342900" indent="-342900" algn="just" fontAlgn="base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Similarly, the </a:t>
            </a:r>
            <a:r>
              <a:rPr lang="en-US" sz="2400" b="1" dirty="0">
                <a:solidFill>
                  <a:srgbClr val="EF23D7"/>
                </a:solidFill>
              </a:rPr>
              <a:t>italics system </a:t>
            </a:r>
            <a:r>
              <a:rPr lang="en-US" sz="2400" b="1" dirty="0">
                <a:solidFill>
                  <a:srgbClr val="0070C0"/>
                </a:solidFill>
              </a:rPr>
              <a:t>is a system of </a:t>
            </a:r>
            <a:r>
              <a:rPr lang="en-US" sz="2400" b="1" dirty="0">
                <a:solidFill>
                  <a:srgbClr val="A81893"/>
                </a:solidFill>
              </a:rPr>
              <a:t>farmer-managed canal irrigation</a:t>
            </a:r>
            <a:r>
              <a:rPr lang="en-US" sz="2400" b="1" dirty="0">
                <a:solidFill>
                  <a:srgbClr val="0070C0"/>
                </a:solidFill>
              </a:rPr>
              <a:t>, which has been in operation for </a:t>
            </a:r>
            <a:r>
              <a:rPr lang="en-US" sz="2400" b="1" dirty="0">
                <a:solidFill>
                  <a:srgbClr val="00B050"/>
                </a:solidFill>
              </a:rPr>
              <a:t>more than 300 years </a:t>
            </a:r>
            <a:r>
              <a:rPr lang="en-US" sz="2400" b="1" dirty="0">
                <a:solidFill>
                  <a:srgbClr val="0070C0"/>
                </a:solidFill>
              </a:rPr>
              <a:t>in </a:t>
            </a:r>
            <a:r>
              <a:rPr lang="en-US" sz="2400" b="1" dirty="0" err="1">
                <a:solidFill>
                  <a:srgbClr val="3A1BF7"/>
                </a:solidFill>
              </a:rPr>
              <a:t>Dhule</a:t>
            </a:r>
            <a:r>
              <a:rPr lang="en-US" sz="2400" b="1" dirty="0">
                <a:solidFill>
                  <a:srgbClr val="0070C0"/>
                </a:solidFill>
              </a:rPr>
              <a:t>, and </a:t>
            </a:r>
            <a:r>
              <a:rPr lang="en-US" sz="2400" b="1" dirty="0">
                <a:solidFill>
                  <a:srgbClr val="3A1BF7"/>
                </a:solidFill>
              </a:rPr>
              <a:t>Nasik district </a:t>
            </a:r>
            <a:r>
              <a:rPr lang="en-US" sz="2400" b="1" dirty="0">
                <a:solidFill>
                  <a:srgbClr val="0070C0"/>
                </a:solidFill>
              </a:rPr>
              <a:t>of northwestern </a:t>
            </a:r>
            <a:r>
              <a:rPr lang="en-US" sz="2400" b="1" dirty="0">
                <a:solidFill>
                  <a:srgbClr val="3A1BF7"/>
                </a:solidFill>
              </a:rPr>
              <a:t>Maharashtra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67531500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257" y="260648"/>
            <a:ext cx="8496944" cy="6432530"/>
          </a:xfrm>
          <a:prstGeom prst="rect">
            <a:avLst/>
          </a:prstGeom>
          <a:gradFill>
            <a:gsLst>
              <a:gs pos="7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SUSTAINABLE RESOURCE USE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research focus of </a:t>
            </a:r>
            <a:r>
              <a:rPr lang="en-US" sz="2400" b="1" dirty="0" smtClean="0">
                <a:solidFill>
                  <a:srgbClr val="0070C0"/>
                </a:solidFill>
              </a:rPr>
              <a:t>“</a:t>
            </a:r>
            <a:r>
              <a:rPr lang="en-US" sz="2400" b="1" dirty="0" smtClean="0">
                <a:solidFill>
                  <a:srgbClr val="EF23D7"/>
                </a:solidFill>
              </a:rPr>
              <a:t>Sustainable </a:t>
            </a:r>
            <a:r>
              <a:rPr lang="en-US" sz="2400" b="1" dirty="0">
                <a:solidFill>
                  <a:srgbClr val="EF23D7"/>
                </a:solidFill>
              </a:rPr>
              <a:t>Resource </a:t>
            </a:r>
            <a:r>
              <a:rPr lang="en-US" sz="2400" b="1" dirty="0" smtClean="0">
                <a:solidFill>
                  <a:srgbClr val="EF23D7"/>
                </a:solidFill>
              </a:rPr>
              <a:t>Use</a:t>
            </a:r>
            <a:r>
              <a:rPr lang="en-US" sz="2400" b="1" dirty="0" smtClean="0">
                <a:solidFill>
                  <a:srgbClr val="0070C0"/>
                </a:solidFill>
              </a:rPr>
              <a:t>”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 smtClean="0">
                <a:solidFill>
                  <a:srgbClr val="0070C0"/>
                </a:solidFill>
              </a:rPr>
              <a:t>on promoting </a:t>
            </a:r>
            <a:r>
              <a:rPr lang="en-US" sz="2400" b="1" dirty="0">
                <a:solidFill>
                  <a:srgbClr val="0070C0"/>
                </a:solidFill>
              </a:rPr>
              <a:t>efficient and </a:t>
            </a:r>
            <a:r>
              <a:rPr lang="en-US" sz="2400" b="1" dirty="0">
                <a:solidFill>
                  <a:srgbClr val="3A1BF7"/>
                </a:solidFill>
              </a:rPr>
              <a:t>sustainable use of natural resources </a:t>
            </a:r>
            <a:r>
              <a:rPr lang="en-US" sz="2400" b="1" dirty="0">
                <a:solidFill>
                  <a:srgbClr val="0070C0"/>
                </a:solidFill>
              </a:rPr>
              <a:t>in order to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secure</a:t>
            </a:r>
            <a:r>
              <a:rPr lang="en-US" sz="2400" b="1" dirty="0">
                <a:solidFill>
                  <a:srgbClr val="0070C0"/>
                </a:solidFill>
              </a:rPr>
              <a:t> the availability of food, animal feed and renewable raw materials while maintaining soil fertility and the supply of clean drinking water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B050"/>
                </a:solidFill>
              </a:rPr>
              <a:t>researchers investigate </a:t>
            </a:r>
            <a:r>
              <a:rPr lang="en-US" sz="2400" b="1" dirty="0">
                <a:solidFill>
                  <a:srgbClr val="0070C0"/>
                </a:solidFill>
              </a:rPr>
              <a:t>the underlying processes which are essential for the </a:t>
            </a:r>
            <a:r>
              <a:rPr lang="en-US" sz="2400" b="1" dirty="0">
                <a:solidFill>
                  <a:srgbClr val="EF23D7"/>
                </a:solidFill>
              </a:rPr>
              <a:t>sustainable use of resources </a:t>
            </a:r>
            <a:r>
              <a:rPr lang="en-US" sz="2400" b="1" dirty="0">
                <a:solidFill>
                  <a:srgbClr val="0070C0"/>
                </a:solidFill>
              </a:rPr>
              <a:t>– from the molecular scales up to the level of ecosystems and landscapes – as well as their resilience against changing abiotic and anthropogenic influences.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This </a:t>
            </a:r>
            <a:r>
              <a:rPr lang="en-US" sz="2400" b="1" dirty="0">
                <a:solidFill>
                  <a:srgbClr val="0070C0"/>
                </a:solidFill>
              </a:rPr>
              <a:t>is done through a combination of research approaches from the fields of </a:t>
            </a:r>
            <a:r>
              <a:rPr lang="en-US" sz="2400" b="1" dirty="0">
                <a:solidFill>
                  <a:srgbClr val="3A1BF7"/>
                </a:solidFill>
              </a:rPr>
              <a:t>biophysics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engineering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socio-​economics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political </a:t>
            </a:r>
            <a:r>
              <a:rPr lang="en-US" sz="2400" b="1" dirty="0" smtClean="0">
                <a:solidFill>
                  <a:srgbClr val="3A1BF7"/>
                </a:solidFill>
              </a:rPr>
              <a:t>science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For </a:t>
            </a:r>
            <a:r>
              <a:rPr lang="en-US" sz="2400" b="1" dirty="0">
                <a:solidFill>
                  <a:srgbClr val="0070C0"/>
                </a:solidFill>
              </a:rPr>
              <a:t>this purpose,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natural sciences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engineering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political science</a:t>
            </a:r>
            <a:r>
              <a:rPr lang="en-US" sz="2400" b="1" dirty="0">
                <a:solidFill>
                  <a:srgbClr val="0070C0"/>
                </a:solidFill>
              </a:rPr>
              <a:t> are combined with </a:t>
            </a:r>
            <a:r>
              <a:rPr lang="en-US" sz="2400" b="1" dirty="0">
                <a:solidFill>
                  <a:srgbClr val="EF23D7"/>
                </a:solidFill>
              </a:rPr>
              <a:t>socio-​economic research </a:t>
            </a:r>
            <a:r>
              <a:rPr lang="en-US" sz="2400" b="1" dirty="0">
                <a:solidFill>
                  <a:srgbClr val="0070C0"/>
                </a:solidFill>
              </a:rPr>
              <a:t>approaches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11905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59502"/>
            <a:ext cx="3755504" cy="265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176464" cy="254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755504" cy="254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9502"/>
            <a:ext cx="4176464" cy="265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0796918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60840" cy="56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670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8153400" cy="3200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8900" b="1" u="sng" dirty="0" smtClean="0">
                <a:solidFill>
                  <a:srgbClr val="0070C0"/>
                </a:solidFill>
              </a:rPr>
              <a:t>CHAPTER - 2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5300" b="1" dirty="0" smtClean="0">
                <a:solidFill>
                  <a:srgbClr val="FF0000"/>
                </a:solidFill>
                <a:latin typeface="Algerian" pitchFamily="82" charset="0"/>
              </a:rPr>
              <a:t>RENEWABLE </a:t>
            </a:r>
            <a:r>
              <a:rPr lang="en-US" sz="5300" b="1" dirty="0" smtClean="0">
                <a:solidFill>
                  <a:srgbClr val="0070C0"/>
                </a:solidFill>
                <a:latin typeface="Algerian" pitchFamily="82" charset="0"/>
              </a:rPr>
              <a:t>AND</a:t>
            </a:r>
            <a:r>
              <a:rPr lang="en-US" sz="5300" b="1" dirty="0" smtClean="0">
                <a:solidFill>
                  <a:srgbClr val="FF0000"/>
                </a:solidFill>
                <a:latin typeface="Algerian" pitchFamily="82" charset="0"/>
              </a:rPr>
              <a:t> NON – RENEWABLE RESOURCES</a:t>
            </a:r>
            <a:r>
              <a:rPr lang="en-US" dirty="0" smtClean="0"/>
              <a:t/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8153400" cy="29718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1143000" indent="-1143000" algn="l">
              <a:buAutoNum type="alphaUcParenBoth"/>
            </a:pPr>
            <a:r>
              <a:rPr lang="en-US" sz="5400" b="1" dirty="0" smtClean="0">
                <a:solidFill>
                  <a:srgbClr val="EF23D7"/>
                </a:solidFill>
              </a:rPr>
              <a:t>NATURAL RESOURCES </a:t>
            </a:r>
          </a:p>
          <a:p>
            <a:pPr marL="1143000" indent="-1143000"/>
            <a:r>
              <a:rPr lang="en-US" sz="6000" b="1" dirty="0" smtClean="0">
                <a:solidFill>
                  <a:srgbClr val="EF23D7"/>
                </a:solidFill>
              </a:rPr>
              <a:t>AND </a:t>
            </a:r>
          </a:p>
          <a:p>
            <a:pPr marL="1143000" indent="-1143000"/>
            <a:r>
              <a:rPr lang="en-US" sz="6000" b="1" dirty="0" smtClean="0">
                <a:solidFill>
                  <a:srgbClr val="EF23D7"/>
                </a:solidFill>
              </a:rPr>
              <a:t>ASSOCIATED PROBLEMS</a:t>
            </a:r>
            <a:endParaRPr lang="en-IN" sz="6000" b="1" dirty="0">
              <a:solidFill>
                <a:srgbClr val="EF23D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7992888" cy="63094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INDIRECT USES OF FOREST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They </a:t>
            </a:r>
            <a:r>
              <a:rPr lang="en-US" sz="2400" b="1" dirty="0">
                <a:solidFill>
                  <a:srgbClr val="002060"/>
                </a:solidFill>
              </a:rPr>
              <a:t>stop the rain-bearing winds and cause the </a:t>
            </a:r>
            <a:r>
              <a:rPr lang="en-US" sz="2400" b="1" dirty="0">
                <a:solidFill>
                  <a:srgbClr val="3A1BF7"/>
                </a:solidFill>
              </a:rPr>
              <a:t>rainfall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increase the </a:t>
            </a:r>
            <a:r>
              <a:rPr lang="en-US" sz="2400" b="1" dirty="0">
                <a:solidFill>
                  <a:srgbClr val="7030A0"/>
                </a:solidFill>
              </a:rPr>
              <a:t>moisture content </a:t>
            </a:r>
            <a:r>
              <a:rPr lang="en-US" sz="2400" b="1" dirty="0">
                <a:solidFill>
                  <a:srgbClr val="002060"/>
                </a:solidFill>
              </a:rPr>
              <a:t>in the atmosphere and</a:t>
            </a: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</a:rPr>
              <a:t>there by </a:t>
            </a:r>
            <a:r>
              <a:rPr lang="en-US" sz="2400" b="1" dirty="0">
                <a:solidFill>
                  <a:srgbClr val="002060"/>
                </a:solidFill>
              </a:rPr>
              <a:t>provide additional </a:t>
            </a:r>
            <a:r>
              <a:rPr lang="en-US" sz="2400" b="1" dirty="0" smtClean="0">
                <a:solidFill>
                  <a:srgbClr val="002060"/>
                </a:solidFill>
              </a:rPr>
              <a:t>precipitation (</a:t>
            </a:r>
            <a:r>
              <a:rPr lang="en-US" sz="2400" b="1" dirty="0">
                <a:solidFill>
                  <a:srgbClr val="002060"/>
                </a:solidFill>
              </a:rPr>
              <a:t>i.e</a:t>
            </a:r>
            <a:r>
              <a:rPr lang="en-US" sz="2400" b="1" dirty="0" smtClean="0">
                <a:solidFill>
                  <a:srgbClr val="002060"/>
                </a:solidFill>
              </a:rPr>
              <a:t>. </a:t>
            </a:r>
            <a:r>
              <a:rPr lang="en-US" sz="2400" b="1" dirty="0">
                <a:solidFill>
                  <a:srgbClr val="3A1BF7"/>
                </a:solidFill>
              </a:rPr>
              <a:t>rainfall</a:t>
            </a:r>
            <a:r>
              <a:rPr lang="en-US" sz="2400" b="1" dirty="0">
                <a:solidFill>
                  <a:srgbClr val="002060"/>
                </a:solidFill>
              </a:rPr>
              <a:t>) in the</a:t>
            </a:r>
          </a:p>
          <a:p>
            <a:pPr algn="just"/>
            <a:r>
              <a:rPr lang="en-US" sz="2400" b="1" dirty="0" smtClean="0">
                <a:solidFill>
                  <a:srgbClr val="7030A0"/>
                </a:solidFill>
              </a:rPr>
              <a:t>Locality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minimize  the extreme variation in </a:t>
            </a:r>
            <a:r>
              <a:rPr lang="en-US" sz="2400" b="1" dirty="0">
                <a:solidFill>
                  <a:srgbClr val="3A1BF7"/>
                </a:solidFill>
              </a:rPr>
              <a:t>climatic condition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and make the climate more equable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FF0000"/>
                </a:solidFill>
              </a:rPr>
              <a:t>control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floods</a:t>
            </a:r>
            <a:r>
              <a:rPr lang="en-US" sz="2400" b="1" dirty="0">
                <a:solidFill>
                  <a:srgbClr val="002060"/>
                </a:solidFill>
              </a:rPr>
              <a:t> during heavy rain by absorbing excess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rain water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C00000"/>
                </a:solidFill>
              </a:rPr>
              <a:t>prevent </a:t>
            </a:r>
            <a:r>
              <a:rPr lang="en-US" sz="2400" b="1" dirty="0">
                <a:solidFill>
                  <a:srgbClr val="3A1BF7"/>
                </a:solidFill>
              </a:rPr>
              <a:t>soil erosion </a:t>
            </a:r>
            <a:r>
              <a:rPr lang="en-US" sz="2400" b="1" dirty="0">
                <a:solidFill>
                  <a:srgbClr val="002060"/>
                </a:solidFill>
              </a:rPr>
              <a:t>by checking the force of </a:t>
            </a:r>
            <a:r>
              <a:rPr lang="en-US" sz="2400" b="1" dirty="0" smtClean="0">
                <a:solidFill>
                  <a:srgbClr val="002060"/>
                </a:solidFill>
              </a:rPr>
              <a:t>flowing of </a:t>
            </a:r>
            <a:r>
              <a:rPr lang="en-US" sz="2400" b="1" dirty="0">
                <a:solidFill>
                  <a:srgbClr val="002060"/>
                </a:solidFill>
              </a:rPr>
              <a:t>water</a:t>
            </a:r>
            <a:r>
              <a:rPr lang="en-US" sz="2400" b="1" dirty="0" smtClean="0">
                <a:solidFill>
                  <a:srgbClr val="002060"/>
                </a:solidFill>
              </a:rPr>
              <a:t>. 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126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064896" cy="60016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The thick roots of the trees </a:t>
            </a:r>
            <a:r>
              <a:rPr lang="en-US" sz="2400" b="1" dirty="0">
                <a:solidFill>
                  <a:srgbClr val="3A1BF7"/>
                </a:solidFill>
              </a:rPr>
              <a:t>absorb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large quantity of water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thus, forest help in the flow of </a:t>
            </a:r>
            <a:r>
              <a:rPr lang="en-US" sz="2400" b="1" dirty="0">
                <a:solidFill>
                  <a:srgbClr val="EF23D7"/>
                </a:solidFill>
              </a:rPr>
              <a:t>rivers</a:t>
            </a:r>
            <a:r>
              <a:rPr lang="en-US" sz="2400" b="1" dirty="0">
                <a:solidFill>
                  <a:srgbClr val="002060"/>
                </a:solidFill>
              </a:rPr>
              <a:t> and </a:t>
            </a:r>
            <a:r>
              <a:rPr lang="en-US" sz="2400" b="1" dirty="0">
                <a:solidFill>
                  <a:srgbClr val="EF23D7"/>
                </a:solidFill>
              </a:rPr>
              <a:t>streams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offer </a:t>
            </a:r>
            <a:r>
              <a:rPr lang="en-US" sz="2400" b="1" dirty="0">
                <a:solidFill>
                  <a:srgbClr val="3A1BF7"/>
                </a:solidFill>
              </a:rPr>
              <a:t>hunting</a:t>
            </a:r>
            <a:r>
              <a:rPr lang="en-US" sz="2400" b="1" dirty="0">
                <a:solidFill>
                  <a:srgbClr val="002060"/>
                </a:solidFill>
              </a:rPr>
              <a:t> grounds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shelter</a:t>
            </a:r>
            <a:r>
              <a:rPr lang="en-US" sz="2400" b="1" dirty="0">
                <a:solidFill>
                  <a:srgbClr val="002060"/>
                </a:solidFill>
              </a:rPr>
              <a:t> to </a:t>
            </a:r>
            <a:r>
              <a:rPr lang="en-US" sz="2400" b="1" dirty="0">
                <a:solidFill>
                  <a:srgbClr val="7030A0"/>
                </a:solidFill>
              </a:rPr>
              <a:t>wild animals </a:t>
            </a:r>
            <a:r>
              <a:rPr lang="en-US" sz="2400" b="1" dirty="0">
                <a:solidFill>
                  <a:srgbClr val="002060"/>
                </a:solidFill>
              </a:rPr>
              <a:t>and </a:t>
            </a:r>
            <a:r>
              <a:rPr lang="en-US" sz="2400" b="1" dirty="0">
                <a:solidFill>
                  <a:srgbClr val="7030A0"/>
                </a:solidFill>
              </a:rPr>
              <a:t>birds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improve the </a:t>
            </a:r>
            <a:r>
              <a:rPr lang="en-US" sz="2400" b="1" dirty="0">
                <a:solidFill>
                  <a:srgbClr val="3A1BF7"/>
                </a:solidFill>
              </a:rPr>
              <a:t>sanitary condition </a:t>
            </a:r>
            <a:r>
              <a:rPr lang="en-US" sz="2400" b="1" dirty="0">
                <a:solidFill>
                  <a:srgbClr val="002060"/>
                </a:solidFill>
              </a:rPr>
              <a:t>of a </a:t>
            </a:r>
            <a:r>
              <a:rPr lang="en-US" sz="2400" b="1" dirty="0" smtClean="0">
                <a:solidFill>
                  <a:srgbClr val="002060"/>
                </a:solidFill>
              </a:rPr>
              <a:t>place.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are a </a:t>
            </a:r>
            <a:r>
              <a:rPr lang="en-US" sz="2400" b="1" dirty="0">
                <a:solidFill>
                  <a:srgbClr val="3A1BF7"/>
                </a:solidFill>
              </a:rPr>
              <a:t>source of revenue </a:t>
            </a:r>
            <a:r>
              <a:rPr lang="en-US" sz="2400" b="1" dirty="0">
                <a:solidFill>
                  <a:srgbClr val="002060"/>
                </a:solidFill>
              </a:rPr>
              <a:t>to the </a:t>
            </a:r>
            <a:r>
              <a:rPr lang="en-US" sz="2400" b="1" dirty="0" smtClean="0">
                <a:solidFill>
                  <a:srgbClr val="EF23D7"/>
                </a:solidFill>
              </a:rPr>
              <a:t>government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They </a:t>
            </a:r>
            <a:r>
              <a:rPr lang="en-US" sz="2400" b="1" dirty="0">
                <a:solidFill>
                  <a:srgbClr val="002060"/>
                </a:solidFill>
              </a:rPr>
              <a:t>facilitate human existence by provide by </a:t>
            </a:r>
            <a:r>
              <a:rPr lang="en-US" sz="2400" b="1" dirty="0">
                <a:solidFill>
                  <a:srgbClr val="FF0000"/>
                </a:solidFill>
              </a:rPr>
              <a:t>providing O2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to human beings and </a:t>
            </a:r>
            <a:r>
              <a:rPr lang="en-US" sz="2400" b="1" dirty="0">
                <a:solidFill>
                  <a:srgbClr val="C00000"/>
                </a:solidFill>
              </a:rPr>
              <a:t>absorbing  CO2</a:t>
            </a:r>
            <a:r>
              <a:rPr lang="en-US" sz="2400" b="1" dirty="0">
                <a:solidFill>
                  <a:srgbClr val="002060"/>
                </a:solidFill>
              </a:rPr>
              <a:t> by human beings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They </a:t>
            </a:r>
            <a:r>
              <a:rPr lang="en-US" sz="2400" b="1" dirty="0">
                <a:solidFill>
                  <a:srgbClr val="002060"/>
                </a:solidFill>
              </a:rPr>
              <a:t>provide </a:t>
            </a:r>
            <a:r>
              <a:rPr lang="en-US" sz="2400" b="1" dirty="0">
                <a:solidFill>
                  <a:srgbClr val="3A1BF7"/>
                </a:solidFill>
              </a:rPr>
              <a:t>employment</a:t>
            </a:r>
            <a:r>
              <a:rPr lang="en-US" sz="2400" b="1" dirty="0">
                <a:solidFill>
                  <a:srgbClr val="002060"/>
                </a:solidFill>
              </a:rPr>
              <a:t> large number of people in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different capacities as </a:t>
            </a:r>
            <a:r>
              <a:rPr lang="en-US" sz="2400" b="1" dirty="0">
                <a:solidFill>
                  <a:srgbClr val="7030A0"/>
                </a:solidFill>
              </a:rPr>
              <a:t>wood cutters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rgbClr val="7030A0"/>
                </a:solidFill>
              </a:rPr>
              <a:t>carriers</a:t>
            </a:r>
            <a:r>
              <a:rPr lang="en-US" sz="2400" b="1" dirty="0">
                <a:solidFill>
                  <a:srgbClr val="002060"/>
                </a:solidFill>
              </a:rPr>
              <a:t> etc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4404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80728"/>
            <a:ext cx="8208912" cy="535531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FOREST IN INDIA</a:t>
            </a:r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In </a:t>
            </a:r>
            <a:r>
              <a:rPr lang="en-US" sz="2400" b="1" dirty="0">
                <a:solidFill>
                  <a:srgbClr val="EF23D7"/>
                </a:solidFill>
              </a:rPr>
              <a:t>India forest cover </a:t>
            </a:r>
            <a:r>
              <a:rPr lang="en-US" sz="2400" b="1" dirty="0">
                <a:solidFill>
                  <a:srgbClr val="002060"/>
                </a:solidFill>
              </a:rPr>
              <a:t>estimated </a:t>
            </a:r>
            <a:r>
              <a:rPr lang="en-US" sz="2400" b="1" dirty="0" smtClean="0">
                <a:solidFill>
                  <a:srgbClr val="3A1BF7"/>
                </a:solidFill>
              </a:rPr>
              <a:t>708,273 sq.km </a:t>
            </a:r>
            <a:r>
              <a:rPr lang="en-US" sz="2400" b="1" dirty="0" smtClean="0">
                <a:solidFill>
                  <a:srgbClr val="002060"/>
                </a:solidFill>
              </a:rPr>
              <a:t>to </a:t>
            </a:r>
            <a:r>
              <a:rPr lang="en-US" sz="2400" b="1" dirty="0">
                <a:solidFill>
                  <a:srgbClr val="002060"/>
                </a:solidFill>
              </a:rPr>
              <a:t>be </a:t>
            </a:r>
            <a:r>
              <a:rPr lang="en-US" sz="2400" b="1" dirty="0" smtClean="0">
                <a:solidFill>
                  <a:srgbClr val="EF23D7"/>
                </a:solidFill>
              </a:rPr>
              <a:t>21.54%</a:t>
            </a: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of </a:t>
            </a:r>
            <a:r>
              <a:rPr lang="en-US" sz="2400" b="1" dirty="0" smtClean="0">
                <a:solidFill>
                  <a:srgbClr val="002060"/>
                </a:solidFill>
              </a:rPr>
              <a:t>the country's  geographical area. (</a:t>
            </a:r>
            <a:r>
              <a:rPr lang="en-US" sz="2400" b="1" dirty="0">
                <a:solidFill>
                  <a:srgbClr val="FF0000"/>
                </a:solidFill>
              </a:rPr>
              <a:t>as per </a:t>
            </a:r>
            <a:r>
              <a:rPr lang="en-US" sz="2400" b="1" dirty="0" smtClean="0">
                <a:solidFill>
                  <a:srgbClr val="FF0000"/>
                </a:solidFill>
              </a:rPr>
              <a:t>2017*data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In </a:t>
            </a:r>
            <a:r>
              <a:rPr lang="en-US" sz="2400" b="1" dirty="0">
                <a:solidFill>
                  <a:srgbClr val="EF23D7"/>
                </a:solidFill>
              </a:rPr>
              <a:t>India forest cover </a:t>
            </a:r>
            <a:r>
              <a:rPr lang="en-US" sz="2400" b="1" dirty="0">
                <a:solidFill>
                  <a:srgbClr val="002060"/>
                </a:solidFill>
              </a:rPr>
              <a:t>estimated </a:t>
            </a:r>
            <a:r>
              <a:rPr lang="en-US" sz="2400" b="1" dirty="0" smtClean="0">
                <a:solidFill>
                  <a:srgbClr val="3A1BF7"/>
                </a:solidFill>
              </a:rPr>
              <a:t>712,249 sq.km </a:t>
            </a:r>
            <a:r>
              <a:rPr lang="en-US" sz="2400" b="1" dirty="0" smtClean="0">
                <a:solidFill>
                  <a:srgbClr val="002060"/>
                </a:solidFill>
              </a:rPr>
              <a:t>to </a:t>
            </a:r>
            <a:r>
              <a:rPr lang="en-US" sz="2400" b="1" dirty="0">
                <a:solidFill>
                  <a:srgbClr val="002060"/>
                </a:solidFill>
              </a:rPr>
              <a:t>be </a:t>
            </a:r>
            <a:r>
              <a:rPr lang="en-US" sz="2400" b="1" dirty="0" smtClean="0">
                <a:solidFill>
                  <a:srgbClr val="EF23D7"/>
                </a:solidFill>
              </a:rPr>
              <a:t>21.67% </a:t>
            </a:r>
            <a:r>
              <a:rPr lang="en-US" sz="2400" b="1" dirty="0">
                <a:solidFill>
                  <a:srgbClr val="002060"/>
                </a:solidFill>
              </a:rPr>
              <a:t>of the country's  geographical area. (</a:t>
            </a:r>
            <a:r>
              <a:rPr lang="en-US" sz="2400" b="1" dirty="0">
                <a:solidFill>
                  <a:srgbClr val="FF0000"/>
                </a:solidFill>
              </a:rPr>
              <a:t>as per </a:t>
            </a:r>
            <a:r>
              <a:rPr lang="en-US" sz="2400" b="1" dirty="0" smtClean="0">
                <a:solidFill>
                  <a:srgbClr val="FF0000"/>
                </a:solidFill>
              </a:rPr>
              <a:t>2019*data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Total </a:t>
            </a:r>
            <a:r>
              <a:rPr lang="en-US" sz="2400" b="1" dirty="0">
                <a:solidFill>
                  <a:srgbClr val="3A1BF7"/>
                </a:solidFill>
              </a:rPr>
              <a:t>country's  geographical </a:t>
            </a:r>
            <a:r>
              <a:rPr lang="en-US" sz="2400" b="1" dirty="0" smtClean="0">
                <a:solidFill>
                  <a:srgbClr val="3A1BF7"/>
                </a:solidFill>
              </a:rPr>
              <a:t>area </a:t>
            </a:r>
            <a:r>
              <a:rPr lang="en-US" sz="2400" b="1" dirty="0" smtClean="0">
                <a:solidFill>
                  <a:srgbClr val="EF23D7"/>
                </a:solidFill>
              </a:rPr>
              <a:t>3,287,263 sq.km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India</a:t>
            </a:r>
            <a:r>
              <a:rPr lang="en-US" sz="2400" b="1" dirty="0" smtClean="0">
                <a:solidFill>
                  <a:srgbClr val="002060"/>
                </a:solidFill>
              </a:rPr>
              <a:t> is the </a:t>
            </a:r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 largest </a:t>
            </a:r>
            <a:r>
              <a:rPr lang="en-US" sz="2400" b="1" dirty="0" smtClean="0">
                <a:solidFill>
                  <a:srgbClr val="002060"/>
                </a:solidFill>
              </a:rPr>
              <a:t>country in the </a:t>
            </a:r>
            <a:r>
              <a:rPr lang="en-US" sz="2400" b="1" dirty="0" smtClean="0">
                <a:solidFill>
                  <a:srgbClr val="3A1BF7"/>
                </a:solidFill>
              </a:rPr>
              <a:t>World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Forest cover</a:t>
            </a:r>
            <a:r>
              <a:rPr lang="en-US" sz="2400" b="1" dirty="0" smtClean="0">
                <a:solidFill>
                  <a:srgbClr val="002060"/>
                </a:solidFill>
              </a:rPr>
              <a:t> in </a:t>
            </a:r>
            <a:r>
              <a:rPr lang="en-US" sz="2400" b="1" dirty="0" smtClean="0">
                <a:solidFill>
                  <a:srgbClr val="3A1BF7"/>
                </a:solidFill>
              </a:rPr>
              <a:t>India</a:t>
            </a:r>
            <a:r>
              <a:rPr lang="en-US" sz="2400" b="1" dirty="0" smtClean="0">
                <a:solidFill>
                  <a:srgbClr val="002060"/>
                </a:solidFill>
              </a:rPr>
              <a:t> is defined as all lands, more than one  </a:t>
            </a:r>
            <a:r>
              <a:rPr lang="en-US" sz="2400" b="1" dirty="0">
                <a:solidFill>
                  <a:srgbClr val="002060"/>
                </a:solidFill>
              </a:rPr>
              <a:t>hectare in area with a </a:t>
            </a:r>
            <a:r>
              <a:rPr lang="en-US" sz="2400" b="1" dirty="0">
                <a:solidFill>
                  <a:srgbClr val="7030A0"/>
                </a:solidFill>
              </a:rPr>
              <a:t>tree canopy density </a:t>
            </a:r>
            <a:r>
              <a:rPr lang="en-US" sz="2400" b="1" dirty="0">
                <a:solidFill>
                  <a:srgbClr val="002060"/>
                </a:solidFill>
              </a:rPr>
              <a:t>of more </a:t>
            </a:r>
            <a:r>
              <a:rPr lang="en-US" sz="2400" b="1" dirty="0" smtClean="0">
                <a:solidFill>
                  <a:srgbClr val="002060"/>
                </a:solidFill>
              </a:rPr>
              <a:t>than </a:t>
            </a:r>
            <a:r>
              <a:rPr lang="en-US" sz="2400" b="1" dirty="0" smtClean="0">
                <a:solidFill>
                  <a:srgbClr val="EF23D7"/>
                </a:solidFill>
              </a:rPr>
              <a:t>10</a:t>
            </a:r>
            <a:r>
              <a:rPr lang="en-US" sz="2400" b="1" dirty="0">
                <a:solidFill>
                  <a:srgbClr val="EF23D7"/>
                </a:solidFill>
              </a:rPr>
              <a:t>%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58229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692696"/>
            <a:ext cx="8208912" cy="54476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2060"/>
                </a:solidFill>
              </a:rPr>
              <a:t>According to the “</a:t>
            </a:r>
            <a:r>
              <a:rPr lang="en-US" sz="2200" b="1" dirty="0" smtClean="0">
                <a:solidFill>
                  <a:srgbClr val="EF23D7"/>
                </a:solidFill>
              </a:rPr>
              <a:t>India </a:t>
            </a:r>
            <a:r>
              <a:rPr lang="en-US" sz="2200" b="1" dirty="0">
                <a:solidFill>
                  <a:srgbClr val="EF23D7"/>
                </a:solidFill>
              </a:rPr>
              <a:t>State of Forest Report </a:t>
            </a:r>
            <a:r>
              <a:rPr lang="en-US" sz="2200" b="1" dirty="0">
                <a:solidFill>
                  <a:srgbClr val="002060"/>
                </a:solidFill>
              </a:rPr>
              <a:t>(</a:t>
            </a:r>
            <a:r>
              <a:rPr lang="en-US" sz="2200" b="1" dirty="0">
                <a:solidFill>
                  <a:srgbClr val="FF0000"/>
                </a:solidFill>
              </a:rPr>
              <a:t>ISFR</a:t>
            </a:r>
            <a:r>
              <a:rPr lang="en-US" sz="2200" b="1" dirty="0">
                <a:solidFill>
                  <a:srgbClr val="002060"/>
                </a:solidFill>
              </a:rPr>
              <a:t>)”, in New Delhi. The report is published by the </a:t>
            </a:r>
            <a:r>
              <a:rPr lang="en-US" sz="2200" b="1" dirty="0">
                <a:solidFill>
                  <a:srgbClr val="EF23D7"/>
                </a:solidFill>
              </a:rPr>
              <a:t>Forest Survey of India </a:t>
            </a:r>
            <a:r>
              <a:rPr lang="en-US" sz="2200" b="1" dirty="0">
                <a:solidFill>
                  <a:srgbClr val="002060"/>
                </a:solidFill>
              </a:rPr>
              <a:t>(</a:t>
            </a:r>
            <a:r>
              <a:rPr lang="en-US" sz="2200" b="1" dirty="0">
                <a:solidFill>
                  <a:srgbClr val="FF0000"/>
                </a:solidFill>
              </a:rPr>
              <a:t>FSI</a:t>
            </a:r>
            <a:r>
              <a:rPr lang="en-US" sz="2200" b="1" dirty="0">
                <a:solidFill>
                  <a:srgbClr val="002060"/>
                </a:solidFill>
              </a:rPr>
              <a:t>) which has been mandated to assess the forest and tree resources of the country including wall-to-wall forest cover mapping in a </a:t>
            </a:r>
            <a:r>
              <a:rPr lang="en-US" sz="2200" b="1" dirty="0">
                <a:solidFill>
                  <a:srgbClr val="7030A0"/>
                </a:solidFill>
              </a:rPr>
              <a:t>biennial </a:t>
            </a:r>
            <a:r>
              <a:rPr lang="en-US" sz="2200" b="1" dirty="0" smtClean="0">
                <a:solidFill>
                  <a:srgbClr val="7030A0"/>
                </a:solidFill>
              </a:rPr>
              <a:t>cycle</a:t>
            </a:r>
            <a:r>
              <a:rPr lang="en-US" sz="2200" b="1" dirty="0" smtClean="0">
                <a:solidFill>
                  <a:srgbClr val="002060"/>
                </a:solidFill>
              </a:rPr>
              <a:t>, </a:t>
            </a:r>
            <a:r>
              <a:rPr lang="en-US" sz="2200" b="1" dirty="0" smtClean="0">
                <a:solidFill>
                  <a:srgbClr val="3A1BF7"/>
                </a:solidFill>
              </a:rPr>
              <a:t>Starting </a:t>
            </a:r>
            <a:r>
              <a:rPr lang="en-US" sz="2200" b="1" dirty="0">
                <a:solidFill>
                  <a:srgbClr val="3A1BF7"/>
                </a:solidFill>
              </a:rPr>
              <a:t>1987</a:t>
            </a:r>
            <a:r>
              <a:rPr lang="en-US" sz="2200" b="1" dirty="0">
                <a:solidFill>
                  <a:srgbClr val="002060"/>
                </a:solidFill>
              </a:rPr>
              <a:t>, </a:t>
            </a:r>
            <a:r>
              <a:rPr lang="en-US" sz="2200" b="1" dirty="0">
                <a:solidFill>
                  <a:srgbClr val="7030A0"/>
                </a:solidFill>
              </a:rPr>
              <a:t>16 assessment </a:t>
            </a:r>
            <a:r>
              <a:rPr lang="en-US" sz="2200" b="1" dirty="0">
                <a:solidFill>
                  <a:srgbClr val="002060"/>
                </a:solidFill>
              </a:rPr>
              <a:t>have been completed so far. </a:t>
            </a:r>
            <a:r>
              <a:rPr lang="en-US" sz="2200" b="1" dirty="0">
                <a:solidFill>
                  <a:srgbClr val="C00000"/>
                </a:solidFill>
              </a:rPr>
              <a:t>ISFR 2019 is the 16th report in the series</a:t>
            </a:r>
            <a:r>
              <a:rPr lang="en-US" sz="2200" b="1" dirty="0" smtClean="0">
                <a:solidFill>
                  <a:srgbClr val="C00000"/>
                </a:solidFill>
              </a:rPr>
              <a:t>.</a:t>
            </a:r>
            <a:endParaRPr lang="en-US" sz="2200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692696"/>
            <a:ext cx="79208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097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476672"/>
            <a:ext cx="8064896" cy="62170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>
                <a:solidFill>
                  <a:srgbClr val="EF23D7"/>
                </a:solidFill>
              </a:rPr>
              <a:t>India</a:t>
            </a:r>
            <a:r>
              <a:rPr lang="en-US" sz="2200" b="1" dirty="0">
                <a:solidFill>
                  <a:srgbClr val="002060"/>
                </a:solidFill>
              </a:rPr>
              <a:t> is among few countries in the world where forest cover is consistently increasing. </a:t>
            </a:r>
            <a:r>
              <a:rPr lang="en-US" sz="2200" b="1" dirty="0">
                <a:solidFill>
                  <a:srgbClr val="7030A0"/>
                </a:solidFill>
              </a:rPr>
              <a:t>Union </a:t>
            </a:r>
            <a:r>
              <a:rPr lang="en-US" sz="2200" b="1" dirty="0" smtClean="0">
                <a:solidFill>
                  <a:srgbClr val="7030A0"/>
                </a:solidFill>
              </a:rPr>
              <a:t>Minister </a:t>
            </a:r>
            <a:r>
              <a:rPr lang="en-US" sz="2200" b="1" dirty="0" err="1" smtClean="0">
                <a:solidFill>
                  <a:srgbClr val="3A1BF7"/>
                </a:solidFill>
              </a:rPr>
              <a:t>Shri</a:t>
            </a:r>
            <a:r>
              <a:rPr lang="en-US" sz="2200" b="1" dirty="0" smtClean="0">
                <a:solidFill>
                  <a:srgbClr val="3A1BF7"/>
                </a:solidFill>
              </a:rPr>
              <a:t>  </a:t>
            </a:r>
            <a:r>
              <a:rPr lang="en-US" sz="2200" b="1" dirty="0" err="1">
                <a:solidFill>
                  <a:srgbClr val="3A1BF7"/>
                </a:solidFill>
              </a:rPr>
              <a:t>Javadekar</a:t>
            </a:r>
            <a:r>
              <a:rPr lang="en-US" sz="2200" b="1" dirty="0">
                <a:solidFill>
                  <a:srgbClr val="3A1BF7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told that in the present assessment, the </a:t>
            </a:r>
            <a:r>
              <a:rPr lang="en-US" sz="2200" b="1" dirty="0">
                <a:solidFill>
                  <a:srgbClr val="C00000"/>
                </a:solidFill>
              </a:rPr>
              <a:t>total forest </a:t>
            </a:r>
            <a:r>
              <a:rPr lang="en-US" sz="2200" b="1" dirty="0">
                <a:solidFill>
                  <a:srgbClr val="002060"/>
                </a:solidFill>
              </a:rPr>
              <a:t>and </a:t>
            </a:r>
            <a:r>
              <a:rPr lang="en-US" sz="2200" b="1" dirty="0">
                <a:solidFill>
                  <a:srgbClr val="C00000"/>
                </a:solidFill>
              </a:rPr>
              <a:t>tree cover </a:t>
            </a:r>
            <a:r>
              <a:rPr lang="en-US" sz="2200" b="1" dirty="0">
                <a:solidFill>
                  <a:srgbClr val="002060"/>
                </a:solidFill>
              </a:rPr>
              <a:t>of the country is </a:t>
            </a:r>
            <a:r>
              <a:rPr lang="en-US" sz="2200" b="1" dirty="0">
                <a:solidFill>
                  <a:srgbClr val="3A1BF7"/>
                </a:solidFill>
              </a:rPr>
              <a:t>80.73 million hectare </a:t>
            </a:r>
            <a:r>
              <a:rPr lang="en-US" sz="2200" b="1" dirty="0">
                <a:solidFill>
                  <a:srgbClr val="002060"/>
                </a:solidFill>
              </a:rPr>
              <a:t>which is </a:t>
            </a:r>
            <a:r>
              <a:rPr lang="en-US" sz="2200" b="1" dirty="0">
                <a:solidFill>
                  <a:srgbClr val="EF23D7"/>
                </a:solidFill>
              </a:rPr>
              <a:t>24.56 percent</a:t>
            </a:r>
            <a:r>
              <a:rPr lang="en-US" sz="2200" b="1" dirty="0">
                <a:solidFill>
                  <a:srgbClr val="002060"/>
                </a:solidFill>
              </a:rPr>
              <a:t> of the </a:t>
            </a:r>
            <a:r>
              <a:rPr lang="en-US" sz="2200" b="1" dirty="0">
                <a:solidFill>
                  <a:srgbClr val="7030A0"/>
                </a:solidFill>
              </a:rPr>
              <a:t>geographical area of the country</a:t>
            </a:r>
            <a:r>
              <a:rPr lang="en-US" sz="22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62144"/>
            <a:ext cx="6948772" cy="396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463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8496944" cy="5832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692696"/>
            <a:ext cx="799288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3284984"/>
            <a:ext cx="799288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9601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10" y="476672"/>
            <a:ext cx="8612878" cy="60016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The </a:t>
            </a:r>
            <a:r>
              <a:rPr lang="en-US" sz="2400" b="1" dirty="0">
                <a:solidFill>
                  <a:srgbClr val="3A1BF7"/>
                </a:solidFill>
              </a:rPr>
              <a:t>2019 survey</a:t>
            </a:r>
            <a:r>
              <a:rPr lang="en-US" sz="2400" b="1" dirty="0">
                <a:solidFill>
                  <a:srgbClr val="002060"/>
                </a:solidFill>
              </a:rPr>
              <a:t> has found an </a:t>
            </a:r>
            <a:r>
              <a:rPr lang="en-US" sz="2400" b="1" dirty="0">
                <a:solidFill>
                  <a:srgbClr val="FF0000"/>
                </a:solidFill>
              </a:rPr>
              <a:t>increase</a:t>
            </a:r>
            <a:r>
              <a:rPr lang="en-US" sz="2400" b="1" dirty="0">
                <a:solidFill>
                  <a:srgbClr val="002060"/>
                </a:solidFill>
              </a:rPr>
              <a:t> of </a:t>
            </a:r>
            <a:r>
              <a:rPr lang="en-US" sz="2400" b="1" dirty="0">
                <a:solidFill>
                  <a:srgbClr val="3A1BF7"/>
                </a:solidFill>
              </a:rPr>
              <a:t>5,188 </a:t>
            </a:r>
            <a:r>
              <a:rPr lang="en-US" sz="2400" b="1" dirty="0" err="1">
                <a:solidFill>
                  <a:srgbClr val="3A1BF7"/>
                </a:solidFill>
              </a:rPr>
              <a:t>sq</a:t>
            </a:r>
            <a:r>
              <a:rPr lang="en-US" sz="2400" b="1" dirty="0">
                <a:solidFill>
                  <a:srgbClr val="3A1BF7"/>
                </a:solidFill>
              </a:rPr>
              <a:t> km </a:t>
            </a:r>
            <a:r>
              <a:rPr lang="en-US" sz="2400" b="1" dirty="0">
                <a:solidFill>
                  <a:srgbClr val="002060"/>
                </a:solidFill>
              </a:rPr>
              <a:t>in total forest and tree cover in the country.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Tree </a:t>
            </a:r>
            <a:r>
              <a:rPr lang="en-US" sz="2400" b="1" dirty="0">
                <a:solidFill>
                  <a:srgbClr val="002060"/>
                </a:solidFill>
              </a:rPr>
              <a:t>and forest cover together made up </a:t>
            </a:r>
            <a:r>
              <a:rPr lang="en-US" sz="2400" b="1" dirty="0">
                <a:solidFill>
                  <a:srgbClr val="C00000"/>
                </a:solidFill>
              </a:rPr>
              <a:t>24.56%</a:t>
            </a:r>
            <a:r>
              <a:rPr lang="en-US" sz="2400" b="1" dirty="0">
                <a:solidFill>
                  <a:srgbClr val="002060"/>
                </a:solidFill>
              </a:rPr>
              <a:t> (8,07,276 </a:t>
            </a:r>
            <a:r>
              <a:rPr lang="en-US" sz="2400" b="1" dirty="0" err="1">
                <a:solidFill>
                  <a:srgbClr val="002060"/>
                </a:solidFill>
              </a:rPr>
              <a:t>sq</a:t>
            </a:r>
            <a:r>
              <a:rPr lang="en-US" sz="2400" b="1" dirty="0">
                <a:solidFill>
                  <a:srgbClr val="002060"/>
                </a:solidFill>
              </a:rPr>
              <a:t> km) of India's area.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In </a:t>
            </a:r>
            <a:r>
              <a:rPr lang="en-US" sz="2400" b="1" dirty="0">
                <a:solidFill>
                  <a:srgbClr val="002060"/>
                </a:solidFill>
              </a:rPr>
              <a:t>the last assessment it was </a:t>
            </a:r>
            <a:r>
              <a:rPr lang="en-US" sz="2400" b="1" dirty="0">
                <a:solidFill>
                  <a:srgbClr val="C00000"/>
                </a:solidFill>
              </a:rPr>
              <a:t>24.39</a:t>
            </a:r>
            <a:r>
              <a:rPr lang="en-US" sz="2400" b="1" dirty="0" smtClean="0">
                <a:solidFill>
                  <a:srgbClr val="C00000"/>
                </a:solidFill>
              </a:rPr>
              <a:t>%</a:t>
            </a:r>
            <a:r>
              <a:rPr lang="en-US" sz="2400" b="1" dirty="0" smtClean="0">
                <a:solidFill>
                  <a:srgbClr val="002060"/>
                </a:solidFill>
              </a:rPr>
              <a:t>. </a:t>
            </a:r>
            <a:r>
              <a:rPr lang="en-US" sz="2400" b="1" dirty="0">
                <a:solidFill>
                  <a:srgbClr val="002060"/>
                </a:solidFill>
              </a:rPr>
              <a:t>(</a:t>
            </a:r>
            <a:r>
              <a:rPr lang="en-US" sz="2400" b="1" dirty="0" smtClean="0">
                <a:solidFill>
                  <a:srgbClr val="7030A0"/>
                </a:solidFill>
              </a:rPr>
              <a:t>Dec </a:t>
            </a:r>
            <a:r>
              <a:rPr lang="en-US" sz="2400" b="1" dirty="0">
                <a:solidFill>
                  <a:srgbClr val="7030A0"/>
                </a:solidFill>
              </a:rPr>
              <a:t>31, </a:t>
            </a:r>
            <a:r>
              <a:rPr lang="en-US" sz="2400" b="1" dirty="0" smtClean="0">
                <a:solidFill>
                  <a:srgbClr val="7030A0"/>
                </a:solidFill>
              </a:rPr>
              <a:t>2019)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In </a:t>
            </a:r>
            <a:r>
              <a:rPr lang="en-US" sz="2400" b="1" dirty="0">
                <a:solidFill>
                  <a:srgbClr val="002060"/>
                </a:solidFill>
              </a:rPr>
              <a:t>a remarkable feat, forest and tree cover has </a:t>
            </a:r>
            <a:r>
              <a:rPr lang="en-US" sz="2400" b="1" dirty="0">
                <a:solidFill>
                  <a:srgbClr val="FF0000"/>
                </a:solidFill>
              </a:rPr>
              <a:t>increased</a:t>
            </a:r>
            <a:r>
              <a:rPr lang="en-US" sz="2400" b="1" dirty="0">
                <a:solidFill>
                  <a:srgbClr val="002060"/>
                </a:solidFill>
              </a:rPr>
              <a:t> by more than </a:t>
            </a:r>
            <a:r>
              <a:rPr lang="en-US" sz="2400" b="1" dirty="0">
                <a:solidFill>
                  <a:srgbClr val="3A1BF7"/>
                </a:solidFill>
              </a:rPr>
              <a:t>13 Lakhs hectares </a:t>
            </a:r>
            <a:r>
              <a:rPr lang="en-US" sz="2400" b="1" dirty="0">
                <a:solidFill>
                  <a:srgbClr val="002060"/>
                </a:solidFill>
              </a:rPr>
              <a:t>in the </a:t>
            </a:r>
            <a:r>
              <a:rPr lang="en-US" sz="2400" b="1" dirty="0">
                <a:solidFill>
                  <a:srgbClr val="3A1BF7"/>
                </a:solidFill>
              </a:rPr>
              <a:t>last four years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</a:rPr>
              <a:t>Union </a:t>
            </a:r>
            <a:r>
              <a:rPr lang="en-US" sz="2400" b="1" dirty="0">
                <a:solidFill>
                  <a:srgbClr val="002060"/>
                </a:solidFill>
              </a:rPr>
              <a:t>Environment Minister.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002060"/>
                </a:solidFill>
              </a:rPr>
              <a:t>Union Minister for Environment, Forest and Climate Change, </a:t>
            </a:r>
            <a:r>
              <a:rPr lang="en-US" sz="2400" b="1" dirty="0" err="1">
                <a:solidFill>
                  <a:srgbClr val="7030A0"/>
                </a:solidFill>
              </a:rPr>
              <a:t>Shri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Prakash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Javadekar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today released the biennial </a:t>
            </a:r>
            <a:r>
              <a:rPr lang="en-US" sz="2400" b="1" dirty="0">
                <a:solidFill>
                  <a:srgbClr val="FF0000"/>
                </a:solidFill>
              </a:rPr>
              <a:t>“India State of Forest Report (ISFR)”</a:t>
            </a:r>
            <a:r>
              <a:rPr lang="en-US" sz="2400" b="1" dirty="0">
                <a:solidFill>
                  <a:srgbClr val="002060"/>
                </a:solidFill>
              </a:rPr>
              <a:t>, in New Delhi</a:t>
            </a:r>
            <a:r>
              <a:rPr lang="en-US" sz="2400" b="1" dirty="0" smtClean="0">
                <a:solidFill>
                  <a:srgbClr val="002060"/>
                </a:solidFill>
              </a:rPr>
              <a:t>.(</a:t>
            </a:r>
            <a:r>
              <a:rPr lang="en-US" sz="2400" b="1" dirty="0" smtClean="0">
                <a:solidFill>
                  <a:srgbClr val="7030A0"/>
                </a:solidFill>
              </a:rPr>
              <a:t>Dec </a:t>
            </a:r>
            <a:r>
              <a:rPr lang="en-US" sz="2400" b="1" dirty="0">
                <a:solidFill>
                  <a:srgbClr val="7030A0"/>
                </a:solidFill>
              </a:rPr>
              <a:t>30, </a:t>
            </a:r>
            <a:r>
              <a:rPr lang="en-US" sz="2400" b="1" dirty="0" smtClean="0">
                <a:solidFill>
                  <a:srgbClr val="7030A0"/>
                </a:solidFill>
              </a:rPr>
              <a:t>2019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3A1BF7"/>
                </a:solidFill>
              </a:rPr>
              <a:t>total forest and tree cover</a:t>
            </a:r>
            <a:r>
              <a:rPr lang="en-US" sz="2400" b="1" dirty="0">
                <a:solidFill>
                  <a:srgbClr val="002060"/>
                </a:solidFill>
              </a:rPr>
              <a:t> of the country is </a:t>
            </a:r>
            <a:r>
              <a:rPr lang="en-US" sz="2400" b="1" dirty="0">
                <a:solidFill>
                  <a:srgbClr val="3A1BF7"/>
                </a:solidFill>
              </a:rPr>
              <a:t>80.73 million hectare</a:t>
            </a:r>
            <a:r>
              <a:rPr lang="en-US" sz="2400" b="1" dirty="0">
                <a:solidFill>
                  <a:srgbClr val="002060"/>
                </a:solidFill>
              </a:rPr>
              <a:t> which is </a:t>
            </a:r>
            <a:r>
              <a:rPr lang="en-US" sz="2400" b="1" dirty="0" smtClean="0">
                <a:solidFill>
                  <a:srgbClr val="FF0000"/>
                </a:solidFill>
              </a:rPr>
              <a:t>24.56</a:t>
            </a:r>
            <a:r>
              <a:rPr lang="en-US" sz="2400" b="1" dirty="0">
                <a:solidFill>
                  <a:srgbClr val="FF0000"/>
                </a:solidFill>
              </a:rPr>
              <a:t> percent</a:t>
            </a:r>
            <a:r>
              <a:rPr lang="en-US" sz="2400" b="1" dirty="0">
                <a:solidFill>
                  <a:srgbClr val="002060"/>
                </a:solidFill>
              </a:rPr>
              <a:t> of the </a:t>
            </a:r>
            <a:r>
              <a:rPr lang="en-US" sz="2400" b="1" dirty="0">
                <a:solidFill>
                  <a:srgbClr val="3A1BF7"/>
                </a:solidFill>
              </a:rPr>
              <a:t>geographical area</a:t>
            </a:r>
            <a:r>
              <a:rPr lang="en-US" sz="2400" b="1" dirty="0">
                <a:solidFill>
                  <a:srgbClr val="002060"/>
                </a:solidFill>
              </a:rPr>
              <a:t> of the country.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Compared </a:t>
            </a:r>
            <a:r>
              <a:rPr lang="en-US" sz="2400" b="1" dirty="0">
                <a:solidFill>
                  <a:srgbClr val="002060"/>
                </a:solidFill>
              </a:rPr>
              <a:t>to the assessment of 2017, there is an increase of </a:t>
            </a:r>
            <a:r>
              <a:rPr lang="en-US" sz="2400" b="1" dirty="0">
                <a:solidFill>
                  <a:srgbClr val="EF23D7"/>
                </a:solidFill>
              </a:rPr>
              <a:t>5,188 sq</a:t>
            </a:r>
            <a:r>
              <a:rPr lang="en-US" sz="2400" b="1" dirty="0" smtClean="0">
                <a:solidFill>
                  <a:srgbClr val="EF23D7"/>
                </a:solidFill>
              </a:rPr>
              <a:t>. </a:t>
            </a:r>
            <a:r>
              <a:rPr lang="en-US" sz="2400" b="1" dirty="0" smtClean="0">
                <a:solidFill>
                  <a:srgbClr val="002060"/>
                </a:solidFill>
              </a:rPr>
              <a:t>(</a:t>
            </a:r>
            <a:r>
              <a:rPr lang="en-US" sz="2400" b="1" dirty="0" smtClean="0">
                <a:solidFill>
                  <a:srgbClr val="7030A0"/>
                </a:solidFill>
              </a:rPr>
              <a:t>Apr </a:t>
            </a:r>
            <a:r>
              <a:rPr lang="en-US" sz="2400" b="1" dirty="0">
                <a:solidFill>
                  <a:srgbClr val="7030A0"/>
                </a:solidFill>
              </a:rPr>
              <a:t>7, </a:t>
            </a:r>
            <a:r>
              <a:rPr lang="en-US" sz="2400" b="1" dirty="0" smtClean="0">
                <a:solidFill>
                  <a:srgbClr val="7030A0"/>
                </a:solidFill>
              </a:rPr>
              <a:t>2020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2508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02148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632848" cy="56323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National Goal </a:t>
            </a:r>
            <a:r>
              <a:rPr lang="en-US" sz="2400" b="1" dirty="0" smtClean="0">
                <a:solidFill>
                  <a:srgbClr val="002060"/>
                </a:solidFill>
              </a:rPr>
              <a:t>is to achieve of </a:t>
            </a:r>
            <a:r>
              <a:rPr lang="en-US" sz="2400" b="1" dirty="0" smtClean="0">
                <a:solidFill>
                  <a:srgbClr val="FF0000"/>
                </a:solidFill>
              </a:rPr>
              <a:t>One-Third percentage </a:t>
            </a:r>
            <a:r>
              <a:rPr lang="en-US" sz="2400" b="1" dirty="0" smtClean="0">
                <a:solidFill>
                  <a:srgbClr val="002060"/>
                </a:solidFill>
              </a:rPr>
              <a:t>of forest/tree cover area under total geographical area by the end of year 2020.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In </a:t>
            </a:r>
            <a:r>
              <a:rPr lang="en-US" sz="2400" b="1" dirty="0" smtClean="0">
                <a:solidFill>
                  <a:srgbClr val="EF23D7"/>
                </a:solidFill>
              </a:rPr>
              <a:t>India</a:t>
            </a:r>
            <a:r>
              <a:rPr lang="en-US" sz="2400" b="1" dirty="0" smtClean="0">
                <a:solidFill>
                  <a:srgbClr val="002060"/>
                </a:solidFill>
              </a:rPr>
              <a:t> the Protected </a:t>
            </a:r>
            <a:r>
              <a:rPr lang="en-US" sz="2400" b="1" dirty="0">
                <a:solidFill>
                  <a:srgbClr val="002060"/>
                </a:solidFill>
              </a:rPr>
              <a:t>A</a:t>
            </a:r>
            <a:r>
              <a:rPr lang="en-US" sz="2400" b="1" dirty="0" smtClean="0">
                <a:solidFill>
                  <a:srgbClr val="002060"/>
                </a:solidFill>
              </a:rPr>
              <a:t>reas (</a:t>
            </a:r>
            <a:r>
              <a:rPr lang="en-US" sz="2400" b="1" dirty="0" smtClean="0">
                <a:solidFill>
                  <a:srgbClr val="FF0000"/>
                </a:solidFill>
              </a:rPr>
              <a:t>PA</a:t>
            </a:r>
            <a:r>
              <a:rPr lang="en-US" sz="2400" b="1" dirty="0" smtClean="0">
                <a:solidFill>
                  <a:srgbClr val="002060"/>
                </a:solidFill>
              </a:rPr>
              <a:t>) cover about </a:t>
            </a:r>
            <a:r>
              <a:rPr lang="en-US" sz="2400" b="1" dirty="0" smtClean="0">
                <a:solidFill>
                  <a:srgbClr val="FF0000"/>
                </a:solidFill>
              </a:rPr>
              <a:t>14%</a:t>
            </a:r>
            <a:r>
              <a:rPr lang="en-US" sz="2400" b="1" dirty="0" smtClean="0">
                <a:solidFill>
                  <a:srgbClr val="002060"/>
                </a:solidFill>
              </a:rPr>
              <a:t> of the forest area, consisting of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80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National Parks </a:t>
            </a:r>
            <a:r>
              <a:rPr lang="en-US" sz="2400" b="1" dirty="0" smtClean="0">
                <a:solidFill>
                  <a:srgbClr val="002060"/>
                </a:solidFill>
              </a:rPr>
              <a:t>(5 in </a:t>
            </a:r>
            <a:r>
              <a:rPr lang="en-US" sz="2400" b="1" dirty="0" err="1" smtClean="0">
                <a:solidFill>
                  <a:srgbClr val="002060"/>
                </a:solidFill>
              </a:rPr>
              <a:t>Odisha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441 </a:t>
            </a:r>
            <a:r>
              <a:rPr lang="en-US" sz="2400" b="1" dirty="0" smtClean="0">
                <a:solidFill>
                  <a:srgbClr val="EF23D7"/>
                </a:solidFill>
              </a:rPr>
              <a:t>Wild life Sanctuaries </a:t>
            </a:r>
            <a:r>
              <a:rPr lang="en-US" sz="2400" b="1" dirty="0" smtClean="0">
                <a:solidFill>
                  <a:srgbClr val="002060"/>
                </a:solidFill>
              </a:rPr>
              <a:t>(18 in </a:t>
            </a:r>
            <a:r>
              <a:rPr lang="en-US" sz="2400" b="1" dirty="0" err="1" smtClean="0">
                <a:solidFill>
                  <a:srgbClr val="002060"/>
                </a:solidFill>
              </a:rPr>
              <a:t>Odisha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8 </a:t>
            </a:r>
            <a:r>
              <a:rPr lang="en-US" sz="2400" b="1" dirty="0" smtClean="0">
                <a:solidFill>
                  <a:srgbClr val="EF23D7"/>
                </a:solidFill>
              </a:rPr>
              <a:t>Biosphere Reserves</a:t>
            </a:r>
            <a:r>
              <a:rPr lang="en-US" sz="2400" b="1" dirty="0" smtClean="0">
                <a:solidFill>
                  <a:srgbClr val="002060"/>
                </a:solidFill>
              </a:rPr>
              <a:t> (</a:t>
            </a:r>
            <a:r>
              <a:rPr lang="en-US" sz="2400" b="1" dirty="0" err="1" smtClean="0">
                <a:solidFill>
                  <a:srgbClr val="002060"/>
                </a:solidFill>
              </a:rPr>
              <a:t>Shimilipal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</a:rPr>
              <a:t>Baripada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</a:rPr>
              <a:t>Odisha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4296"/>
            <a:ext cx="2315716" cy="18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48116"/>
            <a:ext cx="2346169" cy="187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79"/>
            <a:ext cx="2448272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5405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19375"/>
            <a:ext cx="8568952" cy="59400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EF23D7"/>
                </a:solidFill>
              </a:rPr>
              <a:t>2)  </a:t>
            </a:r>
            <a:r>
              <a:rPr lang="en-US" sz="4000" b="1" dirty="0">
                <a:solidFill>
                  <a:srgbClr val="EF23D7"/>
                </a:solidFill>
              </a:rPr>
              <a:t>DRY TROPICAL FORESTS:</a:t>
            </a:r>
          </a:p>
          <a:p>
            <a:r>
              <a:rPr lang="en-US" sz="2400" b="1" dirty="0">
                <a:solidFill>
                  <a:srgbClr val="3A1BF7"/>
                </a:solidFill>
              </a:rPr>
              <a:t>a) Tropical dry deciduous:</a:t>
            </a:r>
            <a:r>
              <a:rPr lang="en-US" sz="2400" b="1" dirty="0">
                <a:solidFill>
                  <a:srgbClr val="0070C0"/>
                </a:solidFill>
              </a:rPr>
              <a:t> Madhya Pradesh</a:t>
            </a:r>
            <a:r>
              <a:rPr lang="en-US" sz="2400" b="1" dirty="0" smtClean="0">
                <a:solidFill>
                  <a:srgbClr val="0070C0"/>
                </a:solidFill>
              </a:rPr>
              <a:t>, Uttar </a:t>
            </a:r>
            <a:r>
              <a:rPr lang="en-US" sz="2400" b="1" dirty="0">
                <a:solidFill>
                  <a:srgbClr val="0070C0"/>
                </a:solidFill>
              </a:rPr>
              <a:t>Pradesh</a:t>
            </a:r>
          </a:p>
          <a:p>
            <a:r>
              <a:rPr lang="en-US" sz="2400" b="1" dirty="0">
                <a:solidFill>
                  <a:srgbClr val="3A1BF7"/>
                </a:solidFill>
              </a:rPr>
              <a:t>b) Tropical thorn forest: </a:t>
            </a:r>
            <a:r>
              <a:rPr lang="en-US" sz="2400" b="1" dirty="0">
                <a:solidFill>
                  <a:srgbClr val="0070C0"/>
                </a:solidFill>
              </a:rPr>
              <a:t>Delhi, Punjab, Gujarat</a:t>
            </a:r>
          </a:p>
          <a:p>
            <a:r>
              <a:rPr lang="en-US" sz="2400" b="1" dirty="0">
                <a:solidFill>
                  <a:srgbClr val="3A1BF7"/>
                </a:solidFill>
              </a:rPr>
              <a:t>c) Tropical dry evergreen: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Eastern </a:t>
            </a:r>
            <a:r>
              <a:rPr lang="en-US" sz="2200" b="1" dirty="0" err="1" smtClean="0">
                <a:solidFill>
                  <a:srgbClr val="0070C0"/>
                </a:solidFill>
              </a:rPr>
              <a:t>Ghat</a:t>
            </a:r>
            <a:r>
              <a:rPr lang="en-US" sz="2200" b="1" dirty="0" smtClean="0">
                <a:solidFill>
                  <a:srgbClr val="0070C0"/>
                </a:solidFill>
              </a:rPr>
              <a:t> (Andhra Pradesh, Tamil Nadu)</a:t>
            </a:r>
          </a:p>
          <a:p>
            <a:endParaRPr lang="en-US" sz="2200" b="1" dirty="0">
              <a:solidFill>
                <a:srgbClr val="0070C0"/>
              </a:solidFill>
            </a:endParaRPr>
          </a:p>
          <a:p>
            <a:endParaRPr lang="en-US" sz="2200" b="1" dirty="0" smtClean="0">
              <a:solidFill>
                <a:srgbClr val="0070C0"/>
              </a:solidFill>
            </a:endParaRPr>
          </a:p>
          <a:p>
            <a:endParaRPr lang="en-US" sz="2200" b="1" dirty="0">
              <a:solidFill>
                <a:srgbClr val="0070C0"/>
              </a:solidFill>
            </a:endParaRPr>
          </a:p>
          <a:p>
            <a:endParaRPr lang="en-US" sz="2200" b="1" dirty="0" smtClean="0">
              <a:solidFill>
                <a:srgbClr val="0070C0"/>
              </a:solidFill>
            </a:endParaRPr>
          </a:p>
          <a:p>
            <a:endParaRPr lang="en-US" sz="2200" b="1" dirty="0">
              <a:solidFill>
                <a:srgbClr val="0070C0"/>
              </a:solidFill>
            </a:endParaRPr>
          </a:p>
          <a:p>
            <a:endParaRPr lang="en-US" sz="2200" b="1" dirty="0" smtClean="0">
              <a:solidFill>
                <a:srgbClr val="0070C0"/>
              </a:solidFill>
            </a:endParaRPr>
          </a:p>
          <a:p>
            <a:endParaRPr lang="en-US" sz="2200" b="1" dirty="0">
              <a:solidFill>
                <a:srgbClr val="0070C0"/>
              </a:solidFill>
            </a:endParaRPr>
          </a:p>
          <a:p>
            <a:endParaRPr lang="en-US" sz="2200" b="1" dirty="0" smtClean="0">
              <a:solidFill>
                <a:srgbClr val="0070C0"/>
              </a:solidFill>
            </a:endParaRPr>
          </a:p>
          <a:p>
            <a:endParaRPr lang="en-US" sz="2200" b="1" dirty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0070C0"/>
                </a:solidFill>
              </a:rPr>
              <a:t>	</a:t>
            </a:r>
          </a:p>
          <a:p>
            <a:endParaRPr lang="en-US" sz="2200" b="1" dirty="0">
              <a:solidFill>
                <a:srgbClr val="0070C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	     a			     b			        c</a:t>
            </a: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66429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3068960"/>
            <a:ext cx="2592288" cy="28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23636"/>
            <a:ext cx="2664296" cy="28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061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382000" cy="618630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NATURAL RESOURCES :</a:t>
            </a:r>
          </a:p>
          <a:p>
            <a:pPr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The materials we use from nature such as wind energy, water, plants, animals, and fossil fuels to make the things we need are called </a:t>
            </a:r>
            <a:r>
              <a:rPr lang="en-IN" sz="2400" b="1" dirty="0" smtClean="0">
                <a:solidFill>
                  <a:srgbClr val="3A1BF7"/>
                </a:solidFill>
              </a:rPr>
              <a:t>‘NATURAL RESOURCES’</a:t>
            </a:r>
            <a:r>
              <a:rPr lang="en-IN" sz="2400" b="1" dirty="0" smtClean="0">
                <a:solidFill>
                  <a:srgbClr val="0070C0"/>
                </a:solidFill>
              </a:rPr>
              <a:t>. They are the </a:t>
            </a:r>
            <a:r>
              <a:rPr lang="en-IN" sz="2400" b="1" dirty="0" smtClean="0">
                <a:solidFill>
                  <a:srgbClr val="EF23D7"/>
                </a:solidFill>
              </a:rPr>
              <a:t>basis of life</a:t>
            </a:r>
            <a:r>
              <a:rPr lang="en-IN" sz="2400" b="1" dirty="0" smtClean="0">
                <a:solidFill>
                  <a:srgbClr val="0070C0"/>
                </a:solidFill>
              </a:rPr>
              <a:t> on Earth.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Things/materials of the nature, that can be put to some use by human beings for their growth, development, comfort and other necessities are called as </a:t>
            </a:r>
            <a:r>
              <a:rPr lang="en-US" sz="2400" b="1" dirty="0" smtClean="0">
                <a:solidFill>
                  <a:srgbClr val="3A1BF7"/>
                </a:solidFill>
              </a:rPr>
              <a:t>‘NATURAL RESOURCES’.</a:t>
            </a: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solidFill>
                <a:srgbClr val="3A1BF7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IN" sz="2400" b="1" dirty="0" smtClean="0"/>
              <a:t>Natural Resources fall under 2 main Categories </a:t>
            </a:r>
            <a:r>
              <a:rPr lang="en-IN" sz="2400" b="1" dirty="0" smtClean="0">
                <a:solidFill>
                  <a:srgbClr val="C00000"/>
                </a:solidFill>
              </a:rPr>
              <a:t>OR</a:t>
            </a:r>
            <a:r>
              <a:rPr lang="en-IN" sz="2400" b="1" dirty="0" smtClean="0"/>
              <a:t> All the natural resources can be divided in to two categories:-</a:t>
            </a:r>
          </a:p>
          <a:p>
            <a:endParaRPr lang="en-IN" sz="2400" b="1" dirty="0" smtClean="0"/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IN" sz="2400" b="1" dirty="0" smtClean="0">
                <a:solidFill>
                  <a:srgbClr val="3A1BF7"/>
                </a:solidFill>
              </a:rPr>
              <a:t>Renewable Resources</a:t>
            </a:r>
          </a:p>
          <a:p>
            <a:pPr marL="457200" indent="-457200"/>
            <a:endParaRPr lang="en-IN" sz="2400" b="1" dirty="0" smtClean="0">
              <a:solidFill>
                <a:srgbClr val="3A1BF7"/>
              </a:solidFill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IN" sz="2400" b="1" dirty="0" smtClean="0">
                <a:solidFill>
                  <a:srgbClr val="3A1BF7"/>
                </a:solidFill>
              </a:rPr>
              <a:t>Non-renewable Resources</a:t>
            </a:r>
            <a:endParaRPr lang="en-IN" sz="2400" b="1" dirty="0">
              <a:solidFill>
                <a:srgbClr val="3A1BF7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67544" y="548680"/>
            <a:ext cx="8136904" cy="58785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EF23D7"/>
                </a:solidFill>
              </a:rPr>
              <a:t>3)  MONTANA SUB TROPICAL FORESTS :</a:t>
            </a:r>
          </a:p>
          <a:p>
            <a:pPr algn="just"/>
            <a:r>
              <a:rPr lang="en-US" sz="3200" b="1" dirty="0" smtClean="0">
                <a:solidFill>
                  <a:srgbClr val="C00000"/>
                </a:solidFill>
              </a:rPr>
              <a:t>Coniferous </a:t>
            </a:r>
            <a:r>
              <a:rPr lang="en-US" sz="3200" b="1" dirty="0">
                <a:solidFill>
                  <a:srgbClr val="C00000"/>
                </a:solidFill>
              </a:rPr>
              <a:t>Forests</a:t>
            </a:r>
            <a:endParaRPr lang="en-US" sz="3200" dirty="0">
              <a:solidFill>
                <a:srgbClr val="C00000"/>
              </a:solidFill>
            </a:endParaRP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a</a:t>
            </a:r>
            <a:r>
              <a:rPr lang="en-US" sz="2400" b="1" dirty="0" smtClean="0">
                <a:solidFill>
                  <a:srgbClr val="3A1BF7"/>
                </a:solidFill>
              </a:rPr>
              <a:t>) Subtropical broadleaf forest: </a:t>
            </a:r>
            <a:r>
              <a:rPr lang="en-US" sz="2400" b="1" dirty="0" err="1">
                <a:solidFill>
                  <a:srgbClr val="002060"/>
                </a:solidFill>
              </a:rPr>
              <a:t>Shillong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Nilgiris</a:t>
            </a:r>
            <a:r>
              <a:rPr lang="en-US" sz="2400" b="1" dirty="0">
                <a:solidFill>
                  <a:srgbClr val="002060"/>
                </a:solidFill>
              </a:rPr>
              <a:t> 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b) Subtropical pine forest: </a:t>
            </a:r>
            <a:r>
              <a:rPr lang="en-US" sz="2400" b="1" dirty="0" smtClean="0">
                <a:solidFill>
                  <a:srgbClr val="002060"/>
                </a:solidFill>
              </a:rPr>
              <a:t>Arunachal Pradesh</a:t>
            </a:r>
            <a:r>
              <a:rPr lang="en-US" sz="2400" b="1" dirty="0">
                <a:solidFill>
                  <a:srgbClr val="002060"/>
                </a:solidFill>
              </a:rPr>
              <a:t>, Kashmir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c</a:t>
            </a:r>
            <a:r>
              <a:rPr lang="en-US" sz="2400" b="1" dirty="0" smtClean="0">
                <a:solidFill>
                  <a:srgbClr val="3A1BF7"/>
                </a:solidFill>
              </a:rPr>
              <a:t>) Sub </a:t>
            </a:r>
            <a:r>
              <a:rPr lang="en-US" sz="2400" b="1" dirty="0">
                <a:solidFill>
                  <a:srgbClr val="3A1BF7"/>
                </a:solidFill>
              </a:rPr>
              <a:t>Tropical dry evergreen: </a:t>
            </a:r>
            <a:r>
              <a:rPr lang="en-US" sz="2400" b="1" dirty="0">
                <a:solidFill>
                  <a:srgbClr val="002060"/>
                </a:solidFill>
              </a:rPr>
              <a:t>Foot Hills of  Himalayas.</a:t>
            </a:r>
          </a:p>
          <a:p>
            <a:pPr algn="just"/>
            <a:r>
              <a:rPr lang="en-US" dirty="0" smtClean="0"/>
              <a:t> </a:t>
            </a:r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	   a			b			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7" y="2891464"/>
            <a:ext cx="237626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05" y="2891464"/>
            <a:ext cx="2543223" cy="300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10985"/>
            <a:ext cx="2520280" cy="300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450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93138"/>
            <a:ext cx="8064896" cy="584775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EF23D7"/>
                </a:solidFill>
              </a:rPr>
              <a:t>4)  MONTANA TEMPERATE FORESTS :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a) Montana Wet temperate: </a:t>
            </a:r>
            <a:r>
              <a:rPr lang="en-US" sz="2400" b="1" dirty="0" err="1">
                <a:solidFill>
                  <a:srgbClr val="002060"/>
                </a:solidFill>
              </a:rPr>
              <a:t>Nilgiri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Palmi</a:t>
            </a:r>
            <a:r>
              <a:rPr lang="en-US" sz="2400" b="1" dirty="0">
                <a:solidFill>
                  <a:srgbClr val="002060"/>
                </a:solidFill>
              </a:rPr>
              <a:t> Hills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b) Himalayan wet temperate: </a:t>
            </a:r>
            <a:r>
              <a:rPr lang="en-US" sz="2400" b="1" dirty="0">
                <a:solidFill>
                  <a:srgbClr val="002060"/>
                </a:solidFill>
              </a:rPr>
              <a:t>Assam, </a:t>
            </a:r>
            <a:r>
              <a:rPr lang="en-US" sz="2400" b="1" dirty="0" smtClean="0">
                <a:solidFill>
                  <a:srgbClr val="002060"/>
                </a:solidFill>
              </a:rPr>
              <a:t>Himachal Pradesh</a:t>
            </a:r>
            <a:endParaRPr lang="en-US" sz="2400" b="1" dirty="0">
              <a:solidFill>
                <a:srgbClr val="002060"/>
              </a:solidFill>
            </a:endParaRP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c) Himalayan dry temperate: </a:t>
            </a:r>
            <a:r>
              <a:rPr lang="en-US" sz="2400" b="1" dirty="0" smtClean="0">
                <a:solidFill>
                  <a:srgbClr val="002060"/>
                </a:solidFill>
              </a:rPr>
              <a:t>Kashmir</a:t>
            </a: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endParaRPr lang="en-US" b="1" dirty="0" smtClean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7560840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22906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064896" cy="60016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EF23D7"/>
                </a:solidFill>
              </a:rPr>
              <a:t>5)  SUB ALPINE FORESTS :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a) Moist alpine scrub</a:t>
            </a:r>
            <a:r>
              <a:rPr lang="en-US" sz="2400" b="1" dirty="0">
                <a:solidFill>
                  <a:srgbClr val="002060"/>
                </a:solidFill>
              </a:rPr>
              <a:t>: high Himalayas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b) Dry alpine scrub: </a:t>
            </a:r>
            <a:r>
              <a:rPr lang="en-US" sz="2400" b="1" dirty="0" smtClean="0">
                <a:solidFill>
                  <a:srgbClr val="002060"/>
                </a:solidFill>
              </a:rPr>
              <a:t>Sikkim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algn="just"/>
            <a:endParaRPr lang="en-US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8" y="2434842"/>
            <a:ext cx="3664476" cy="393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49554"/>
            <a:ext cx="3672408" cy="402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2941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367" y="717951"/>
            <a:ext cx="8424936" cy="56323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67240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36712"/>
            <a:ext cx="396044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672408" cy="254058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3645024"/>
            <a:ext cx="3960438" cy="26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4409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52736"/>
            <a:ext cx="8496944" cy="4708981"/>
          </a:xfrm>
          <a:prstGeom prst="rect">
            <a:avLst/>
          </a:prstGeom>
          <a:gradFill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</a:rPr>
              <a:t>Associated </a:t>
            </a:r>
            <a:r>
              <a:rPr lang="en-IN" sz="3600" b="1" dirty="0">
                <a:solidFill>
                  <a:srgbClr val="FF0000"/>
                </a:solidFill>
              </a:rPr>
              <a:t>Problems </a:t>
            </a:r>
            <a:r>
              <a:rPr lang="en-IN" sz="3600" b="1" dirty="0" smtClean="0">
                <a:solidFill>
                  <a:srgbClr val="FF0000"/>
                </a:solidFill>
              </a:rPr>
              <a:t>in FOREST RESOURCES</a:t>
            </a:r>
          </a:p>
          <a:p>
            <a:pPr marL="457200" indent="-457200">
              <a:buFont typeface="+mj-lt"/>
              <a:buAutoNum type="arabicParenR"/>
            </a:pPr>
            <a:endParaRPr lang="en-IN" sz="2400" b="1" dirty="0" smtClean="0"/>
          </a:p>
          <a:p>
            <a:pPr marL="457200" indent="-457200">
              <a:buFont typeface="+mj-lt"/>
              <a:buAutoNum type="arabicParenR"/>
            </a:pPr>
            <a:r>
              <a:rPr lang="en-IN" sz="2400" b="1" dirty="0" smtClean="0">
                <a:solidFill>
                  <a:srgbClr val="3A1BF7"/>
                </a:solidFill>
              </a:rPr>
              <a:t>Use </a:t>
            </a:r>
            <a:r>
              <a:rPr lang="en-IN" sz="2400" b="1" dirty="0">
                <a:solidFill>
                  <a:srgbClr val="3A1BF7"/>
                </a:solidFill>
              </a:rPr>
              <a:t>and over-exploitation. </a:t>
            </a:r>
            <a:endParaRPr lang="en-IN" sz="2400" b="1" dirty="0" smtClean="0">
              <a:solidFill>
                <a:srgbClr val="3A1BF7"/>
              </a:solidFill>
            </a:endParaRPr>
          </a:p>
          <a:p>
            <a:pPr marL="457200" indent="-457200">
              <a:buFont typeface="+mj-lt"/>
              <a:buAutoNum type="arabicParenR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IN" sz="2400" b="1" dirty="0" smtClean="0">
                <a:solidFill>
                  <a:srgbClr val="3A1BF7"/>
                </a:solidFill>
              </a:rPr>
              <a:t>Deforestation (&amp; Case Studies )</a:t>
            </a:r>
          </a:p>
          <a:p>
            <a:pPr marL="457200" indent="-457200">
              <a:buFont typeface="+mj-lt"/>
              <a:buAutoNum type="arabicParenR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IN" sz="2400" b="1" dirty="0" smtClean="0">
                <a:solidFill>
                  <a:srgbClr val="3A1BF7"/>
                </a:solidFill>
              </a:rPr>
              <a:t>Timber </a:t>
            </a:r>
            <a:r>
              <a:rPr lang="en-IN" sz="2400" b="1" dirty="0">
                <a:solidFill>
                  <a:srgbClr val="3A1BF7"/>
                </a:solidFill>
              </a:rPr>
              <a:t>extraction</a:t>
            </a:r>
            <a:r>
              <a:rPr lang="en-IN" sz="2400" b="1" dirty="0" smtClean="0">
                <a:solidFill>
                  <a:srgbClr val="3A1BF7"/>
                </a:solidFill>
              </a:rPr>
              <a:t>.</a:t>
            </a:r>
          </a:p>
          <a:p>
            <a:pPr marL="457200" indent="-457200">
              <a:buFont typeface="+mj-lt"/>
              <a:buAutoNum type="arabicParenR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IN" sz="2400" b="1" dirty="0" smtClean="0">
                <a:solidFill>
                  <a:srgbClr val="3A1BF7"/>
                </a:solidFill>
              </a:rPr>
              <a:t>Mining </a:t>
            </a:r>
            <a:r>
              <a:rPr lang="en-IN" sz="2400" b="1" dirty="0">
                <a:solidFill>
                  <a:srgbClr val="3A1BF7"/>
                </a:solidFill>
              </a:rPr>
              <a:t>and its effects on forest. </a:t>
            </a:r>
            <a:endParaRPr lang="en-IN" sz="2400" b="1" dirty="0" smtClean="0">
              <a:solidFill>
                <a:srgbClr val="3A1BF7"/>
              </a:solidFill>
            </a:endParaRPr>
          </a:p>
          <a:p>
            <a:pPr marL="457200" indent="-457200">
              <a:buFont typeface="+mj-lt"/>
              <a:buAutoNum type="arabicParenR"/>
            </a:pPr>
            <a:endParaRPr lang="en-IN" sz="2400" b="1" dirty="0" smtClean="0">
              <a:solidFill>
                <a:srgbClr val="3A1BF7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IN" sz="2400" b="1" dirty="0" smtClean="0">
                <a:solidFill>
                  <a:srgbClr val="3A1BF7"/>
                </a:solidFill>
              </a:rPr>
              <a:t>Dams </a:t>
            </a:r>
            <a:r>
              <a:rPr lang="en-IN" sz="2400" b="1" dirty="0">
                <a:solidFill>
                  <a:srgbClr val="3A1BF7"/>
                </a:solidFill>
              </a:rPr>
              <a:t>and their effects on forests and tribal people.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392066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481" y="332656"/>
            <a:ext cx="7920880" cy="63709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USES OF FOREST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(Broad </a:t>
            </a:r>
            <a:r>
              <a:rPr lang="en-US" sz="4400" b="1" dirty="0">
                <a:solidFill>
                  <a:srgbClr val="FF0000"/>
                </a:solidFill>
              </a:rPr>
              <a:t>classification</a:t>
            </a:r>
            <a:r>
              <a:rPr lang="en-US" sz="44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3200" b="1" dirty="0" smtClean="0">
                <a:solidFill>
                  <a:srgbClr val="0070C0"/>
                </a:solidFill>
              </a:rPr>
              <a:t>The </a:t>
            </a:r>
            <a:r>
              <a:rPr lang="en-US" sz="3200" b="1" dirty="0">
                <a:solidFill>
                  <a:srgbClr val="0070C0"/>
                </a:solidFill>
              </a:rPr>
              <a:t>functions of forest may broadly classified </a:t>
            </a:r>
            <a:r>
              <a:rPr lang="en-US" sz="3200" b="1" dirty="0" smtClean="0">
                <a:solidFill>
                  <a:srgbClr val="0070C0"/>
                </a:solidFill>
              </a:rPr>
              <a:t>in to following  categories :</a:t>
            </a:r>
          </a:p>
          <a:p>
            <a:pPr marL="514350" indent="-514350">
              <a:buFont typeface="+mj-lt"/>
              <a:buAutoNum type="arabicParenR"/>
            </a:pPr>
            <a:endParaRPr lang="en-US" sz="3200" b="1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200" b="1" i="1" dirty="0" smtClean="0">
                <a:solidFill>
                  <a:srgbClr val="0070C0"/>
                </a:solidFill>
              </a:rPr>
              <a:t> </a:t>
            </a:r>
            <a:r>
              <a:rPr lang="en-US" sz="3200" b="1" i="1" dirty="0" smtClean="0">
                <a:solidFill>
                  <a:srgbClr val="3A1BF7"/>
                </a:solidFill>
              </a:rPr>
              <a:t>LOCAL </a:t>
            </a:r>
            <a:r>
              <a:rPr lang="en-US" sz="3200" b="1" i="1" dirty="0">
                <a:solidFill>
                  <a:srgbClr val="3A1BF7"/>
                </a:solidFill>
              </a:rPr>
              <a:t>CONSUMPTIVE USE  </a:t>
            </a:r>
            <a:endParaRPr lang="en-US" sz="3200" b="1" i="1" dirty="0" smtClean="0">
              <a:solidFill>
                <a:srgbClr val="3A1BF7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3200" b="1" i="1" dirty="0">
              <a:solidFill>
                <a:srgbClr val="3A1BF7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200" b="1" i="1" dirty="0" smtClean="0">
                <a:solidFill>
                  <a:srgbClr val="3A1BF7"/>
                </a:solidFill>
              </a:rPr>
              <a:t> PRODUCTIVE </a:t>
            </a:r>
            <a:r>
              <a:rPr lang="en-US" sz="3200" b="1" i="1" dirty="0">
                <a:solidFill>
                  <a:srgbClr val="EF23D7"/>
                </a:solidFill>
              </a:rPr>
              <a:t>OR</a:t>
            </a:r>
            <a:r>
              <a:rPr lang="en-US" sz="3200" b="1" i="1" dirty="0">
                <a:solidFill>
                  <a:srgbClr val="3A1BF7"/>
                </a:solidFill>
              </a:rPr>
              <a:t> MARKET USE  </a:t>
            </a:r>
            <a:endParaRPr lang="en-US" sz="3200" b="1" i="1" dirty="0" smtClean="0">
              <a:solidFill>
                <a:srgbClr val="3A1BF7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3200" b="1" i="1" dirty="0">
              <a:solidFill>
                <a:srgbClr val="3A1BF7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200" b="1" i="1" dirty="0" smtClean="0">
                <a:solidFill>
                  <a:srgbClr val="3A1BF7"/>
                </a:solidFill>
              </a:rPr>
              <a:t> ECOSYSTEM SERVICES</a:t>
            </a:r>
          </a:p>
          <a:p>
            <a:pPr marL="514350" indent="-514350">
              <a:buFont typeface="+mj-lt"/>
              <a:buAutoNum type="arabicParenR"/>
            </a:pPr>
            <a:endParaRPr lang="en-US" sz="3200" b="1" i="1" dirty="0">
              <a:solidFill>
                <a:srgbClr val="3A1BF7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200" b="1" i="1" dirty="0" smtClean="0">
                <a:solidFill>
                  <a:srgbClr val="3A1BF7"/>
                </a:solidFill>
              </a:rPr>
              <a:t> OTHER USES</a:t>
            </a:r>
            <a:endParaRPr lang="en-US" sz="32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0510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96944" cy="62170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</a:rPr>
              <a:t>1. LOCAL CONSUMPTIVE USE</a:t>
            </a:r>
            <a:endParaRPr lang="en-US" sz="4400" b="1" dirty="0">
              <a:solidFill>
                <a:srgbClr val="FF0000"/>
              </a:solidFill>
            </a:endParaRPr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b="1" i="1" dirty="0" smtClean="0">
                <a:solidFill>
                  <a:srgbClr val="EF23D7"/>
                </a:solidFill>
              </a:rPr>
              <a:t>Food</a:t>
            </a:r>
            <a:r>
              <a:rPr lang="en-US" sz="2800" b="1" i="1" dirty="0" smtClean="0">
                <a:solidFill>
                  <a:srgbClr val="0070C0"/>
                </a:solidFill>
              </a:rPr>
              <a:t> like roots, fruits, tubers,</a:t>
            </a:r>
          </a:p>
          <a:p>
            <a:pPr algn="just"/>
            <a:r>
              <a:rPr lang="en-US" sz="2800" b="1" i="1" dirty="0" smtClean="0">
                <a:solidFill>
                  <a:srgbClr val="0070C0"/>
                </a:solidFill>
              </a:rPr>
              <a:t> fish</a:t>
            </a:r>
            <a:r>
              <a:rPr lang="en-US" sz="2800" b="1" i="1" dirty="0">
                <a:solidFill>
                  <a:srgbClr val="0070C0"/>
                </a:solidFill>
              </a:rPr>
              <a:t>, mushrooms, animal </a:t>
            </a:r>
            <a:r>
              <a:rPr lang="en-US" sz="2800" b="1" i="1" dirty="0" smtClean="0">
                <a:solidFill>
                  <a:srgbClr val="0070C0"/>
                </a:solidFill>
              </a:rPr>
              <a:t>meat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e.t.c</a:t>
            </a:r>
            <a:r>
              <a:rPr lang="en-US" sz="2800" b="1" i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smtClean="0">
                <a:solidFill>
                  <a:srgbClr val="3A1BF7"/>
                </a:solidFill>
              </a:rPr>
              <a:t>Fodder</a:t>
            </a:r>
            <a:r>
              <a:rPr lang="en-US" sz="2800" b="1" i="1" dirty="0" smtClean="0">
                <a:solidFill>
                  <a:srgbClr val="0070C0"/>
                </a:solidFill>
              </a:rPr>
              <a:t> for cattle.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smtClean="0">
                <a:solidFill>
                  <a:srgbClr val="EF23D7"/>
                </a:solidFill>
              </a:rPr>
              <a:t>Fuel Wood: </a:t>
            </a:r>
            <a:r>
              <a:rPr lang="en-US" sz="2800" b="1" dirty="0" smtClean="0">
                <a:solidFill>
                  <a:srgbClr val="0070C0"/>
                </a:solidFill>
              </a:rPr>
              <a:t>The wood is used as 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</a:rPr>
              <a:t>fuel for cooking and other purposes 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</a:rPr>
              <a:t>by poor people.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3A1BF7"/>
                </a:solidFill>
              </a:rPr>
              <a:t>Construction material</a:t>
            </a:r>
            <a:r>
              <a:rPr lang="en-US" sz="2800" b="1" dirty="0" smtClean="0">
                <a:solidFill>
                  <a:srgbClr val="0070C0"/>
                </a:solidFill>
              </a:rPr>
              <a:t> like poles,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</a:rPr>
              <a:t> thatching leaves.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EF23D7"/>
                </a:solidFill>
              </a:rPr>
              <a:t>Fiber</a:t>
            </a:r>
            <a:r>
              <a:rPr lang="en-US" sz="2800" b="1" dirty="0" smtClean="0">
                <a:solidFill>
                  <a:srgbClr val="0070C0"/>
                </a:solidFill>
              </a:rPr>
              <a:t> for weaving baskets, ropes,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</a:rPr>
              <a:t> nets, mats.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3A1BF7"/>
                </a:solidFill>
              </a:rPr>
              <a:t>Medicinal plants</a:t>
            </a:r>
            <a:r>
              <a:rPr lang="en-US" sz="2800" b="1" dirty="0" smtClean="0">
                <a:solidFill>
                  <a:srgbClr val="0070C0"/>
                </a:solidFill>
              </a:rPr>
              <a:t> for treating 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</a:rPr>
              <a:t>common diseases.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89" y="1089075"/>
            <a:ext cx="2797175" cy="154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88" y="2721118"/>
            <a:ext cx="2778869" cy="178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88" y="4653136"/>
            <a:ext cx="2767708" cy="189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6638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548680"/>
            <a:ext cx="8208912" cy="54784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</a:rPr>
              <a:t>2. PRODUCTIVE </a:t>
            </a:r>
            <a:r>
              <a:rPr lang="en-US" sz="4400" b="1" i="1" dirty="0">
                <a:solidFill>
                  <a:srgbClr val="FF0000"/>
                </a:solidFill>
              </a:rPr>
              <a:t>OR </a:t>
            </a:r>
            <a:r>
              <a:rPr lang="en-US" sz="4400" b="1" i="1" dirty="0" smtClean="0">
                <a:solidFill>
                  <a:srgbClr val="FF0000"/>
                </a:solidFill>
              </a:rPr>
              <a:t>MARKET USE</a:t>
            </a:r>
            <a:endParaRPr lang="en-US" sz="4400" dirty="0">
              <a:solidFill>
                <a:srgbClr val="FF0000"/>
              </a:solidFill>
            </a:endParaRPr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i="1" dirty="0" smtClean="0">
                <a:solidFill>
                  <a:srgbClr val="EF23D7"/>
                </a:solidFill>
              </a:rPr>
              <a:t>Timber:</a:t>
            </a:r>
            <a:r>
              <a:rPr lang="en-US" sz="2400" b="1" i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Wood used for </a:t>
            </a:r>
            <a:r>
              <a:rPr lang="en-US" sz="2400" b="1" dirty="0" smtClean="0">
                <a:solidFill>
                  <a:srgbClr val="3A1BF7"/>
                </a:solidFill>
              </a:rPr>
              <a:t>commercial purposes </a:t>
            </a:r>
            <a:r>
              <a:rPr lang="en-US" sz="2400" b="1" dirty="0" smtClean="0">
                <a:solidFill>
                  <a:srgbClr val="0070C0"/>
                </a:solidFill>
              </a:rPr>
              <a:t>like for making furniture and other items like boats, bridges and other day to day uses.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Fruits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fiber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honey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gum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e.t.c</a:t>
            </a:r>
            <a:r>
              <a:rPr lang="en-US" sz="2400" b="1" dirty="0">
                <a:solidFill>
                  <a:srgbClr val="0070C0"/>
                </a:solidFill>
              </a:rPr>
              <a:t>. 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7030A0"/>
                </a:solidFill>
              </a:rPr>
              <a:t>Cane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 smtClean="0">
                <a:solidFill>
                  <a:srgbClr val="7030A0"/>
                </a:solidFill>
              </a:rPr>
              <a:t>bamboo</a:t>
            </a:r>
            <a:r>
              <a:rPr lang="en-US" sz="2400" b="1" dirty="0" smtClean="0">
                <a:solidFill>
                  <a:srgbClr val="0070C0"/>
                </a:solidFill>
              </a:rPr>
              <a:t> products.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i="1" dirty="0" smtClean="0">
                <a:solidFill>
                  <a:srgbClr val="EF23D7"/>
                </a:solidFill>
              </a:rPr>
              <a:t>Raw material for wood based industries:</a:t>
            </a:r>
            <a:r>
              <a:rPr lang="en-US" sz="2400" b="1" i="1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forest provide raw material for various wood based industries like paper and pulp, sports goods, furniture, match boxes etc.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087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692696"/>
            <a:ext cx="7560840" cy="56323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</a:rPr>
              <a:t>3. ECOSYSTEM SERVICES</a:t>
            </a:r>
          </a:p>
          <a:p>
            <a:endParaRPr lang="en-US" sz="5400" dirty="0">
              <a:solidFill>
                <a:srgbClr val="FF000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3A1BF7"/>
                </a:solidFill>
              </a:rPr>
              <a:t>Atmospheric </a:t>
            </a:r>
            <a:r>
              <a:rPr lang="en-US" sz="3600" b="1" dirty="0">
                <a:solidFill>
                  <a:srgbClr val="3A1BF7"/>
                </a:solidFill>
              </a:rPr>
              <a:t>and </a:t>
            </a:r>
            <a:r>
              <a:rPr lang="en-US" sz="3600" b="1" dirty="0" smtClean="0">
                <a:solidFill>
                  <a:srgbClr val="3A1BF7"/>
                </a:solidFill>
              </a:rPr>
              <a:t>climate regulation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3600" b="1" dirty="0">
              <a:solidFill>
                <a:srgbClr val="3A1BF7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3A1BF7"/>
                </a:solidFill>
              </a:rPr>
              <a:t>Erosion control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3600" b="1" dirty="0">
              <a:solidFill>
                <a:srgbClr val="3A1BF7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3A1BF7"/>
                </a:solidFill>
              </a:rPr>
              <a:t>Watershed protection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3600" b="1" dirty="0">
              <a:solidFill>
                <a:srgbClr val="3A1BF7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3A1BF7"/>
                </a:solidFill>
              </a:rPr>
              <a:t>Floods </a:t>
            </a:r>
            <a:r>
              <a:rPr lang="en-US" sz="3600" b="1" dirty="0">
                <a:solidFill>
                  <a:srgbClr val="3A1BF7"/>
                </a:solidFill>
              </a:rPr>
              <a:t>and </a:t>
            </a:r>
            <a:r>
              <a:rPr lang="en-US" sz="3600" b="1" dirty="0" smtClean="0">
                <a:solidFill>
                  <a:srgbClr val="3A1BF7"/>
                </a:solidFill>
              </a:rPr>
              <a:t>drought control</a:t>
            </a:r>
            <a:endParaRPr lang="en-US" sz="36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543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458" y="385577"/>
            <a:ext cx="8136904" cy="627864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FF0000"/>
                </a:solidFill>
              </a:rPr>
              <a:t>3. ECOSYSTEM SERVICES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Forest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Provide </a:t>
            </a:r>
            <a:r>
              <a:rPr lang="en-US" sz="2400" b="1" dirty="0">
                <a:solidFill>
                  <a:srgbClr val="EF23D7"/>
                </a:solidFill>
              </a:rPr>
              <a:t>protection</a:t>
            </a:r>
            <a:r>
              <a:rPr lang="en-US" sz="2400" b="1" dirty="0">
                <a:solidFill>
                  <a:srgbClr val="0070C0"/>
                </a:solidFill>
              </a:rPr>
              <a:t> against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Soil erosion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Floods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Droughts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Noise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Radiations</a:t>
            </a: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     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Soil erosion	       Soil erosion		Floods		Droughts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18002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1728192" cy="21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1872208" cy="21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4077072"/>
            <a:ext cx="1944216" cy="21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2883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81000"/>
            <a:ext cx="8534400" cy="609397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5400" b="1" dirty="0" smtClean="0">
                <a:solidFill>
                  <a:srgbClr val="C00000"/>
                </a:solidFill>
              </a:rPr>
              <a:t>a. RENEWABLE RESOURCES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 Renewable resources are those that can be </a:t>
            </a:r>
            <a:r>
              <a:rPr lang="en-IN" sz="2400" b="1" dirty="0" smtClean="0">
                <a:solidFill>
                  <a:srgbClr val="3A1BF7"/>
                </a:solidFill>
              </a:rPr>
              <a:t>replaced</a:t>
            </a:r>
            <a:r>
              <a:rPr lang="en-IN" sz="2400" b="1" dirty="0" smtClean="0">
                <a:solidFill>
                  <a:srgbClr val="0070C0"/>
                </a:solidFill>
              </a:rPr>
              <a:t> or </a:t>
            </a:r>
            <a:r>
              <a:rPr lang="en-IN" sz="2400" b="1" dirty="0" smtClean="0">
                <a:solidFill>
                  <a:srgbClr val="3A1BF7"/>
                </a:solidFill>
              </a:rPr>
              <a:t>never runs out</a:t>
            </a:r>
            <a:r>
              <a:rPr lang="en-IN" sz="2400" b="1" dirty="0" smtClean="0">
                <a:solidFill>
                  <a:srgbClr val="0070C0"/>
                </a:solidFill>
              </a:rPr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The natural resources which are consumed/ exhausted/ depleted through continuous use and </a:t>
            </a:r>
            <a:r>
              <a:rPr lang="en-US" sz="2400" b="1" dirty="0" smtClean="0">
                <a:solidFill>
                  <a:srgbClr val="3A1BF7"/>
                </a:solidFill>
              </a:rPr>
              <a:t>can be recovered </a:t>
            </a:r>
            <a:r>
              <a:rPr lang="en-US" sz="2400" b="1" dirty="0" smtClean="0">
                <a:solidFill>
                  <a:srgbClr val="0070C0"/>
                </a:solidFill>
              </a:rPr>
              <a:t>by very hard efforts taken up for long periods are called </a:t>
            </a:r>
            <a:r>
              <a:rPr lang="en-US" sz="2400" b="1" dirty="0" smtClean="0">
                <a:solidFill>
                  <a:srgbClr val="C00000"/>
                </a:solidFill>
              </a:rPr>
              <a:t>‘RENEWABLE RESOURCES’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IN" sz="2400" b="1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Examples include </a:t>
            </a:r>
            <a:r>
              <a:rPr lang="en-IN" sz="2400" b="1" dirty="0" smtClean="0">
                <a:solidFill>
                  <a:srgbClr val="7030A0"/>
                </a:solidFill>
              </a:rPr>
              <a:t>solar energy</a:t>
            </a:r>
            <a:r>
              <a:rPr lang="en-IN" sz="2400" b="1" dirty="0" smtClean="0">
                <a:solidFill>
                  <a:srgbClr val="0070C0"/>
                </a:solidFill>
              </a:rPr>
              <a:t>, </a:t>
            </a:r>
            <a:r>
              <a:rPr lang="en-IN" sz="2400" b="1" dirty="0" smtClean="0">
                <a:solidFill>
                  <a:srgbClr val="7030A0"/>
                </a:solidFill>
              </a:rPr>
              <a:t>wind power</a:t>
            </a:r>
            <a:r>
              <a:rPr lang="en-IN" sz="2400" b="1" dirty="0" smtClean="0">
                <a:solidFill>
                  <a:srgbClr val="0070C0"/>
                </a:solidFill>
              </a:rPr>
              <a:t>, geothermal energy, hydroelectric energy (</a:t>
            </a:r>
            <a:r>
              <a:rPr lang="en-IN" sz="2400" b="1" dirty="0" smtClean="0">
                <a:solidFill>
                  <a:srgbClr val="7030A0"/>
                </a:solidFill>
              </a:rPr>
              <a:t>water</a:t>
            </a:r>
            <a:r>
              <a:rPr lang="en-IN" sz="2400" b="1" dirty="0" smtClean="0">
                <a:solidFill>
                  <a:srgbClr val="0070C0"/>
                </a:solidFill>
              </a:rPr>
              <a:t>), soils, forests and biomass (material made from plants and animals). 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In other words we can say that all renewable resources are </a:t>
            </a:r>
            <a:r>
              <a:rPr lang="en-IN" sz="2400" b="1" dirty="0" smtClean="0">
                <a:solidFill>
                  <a:srgbClr val="EF23D7"/>
                </a:solidFill>
              </a:rPr>
              <a:t>replenished</a:t>
            </a:r>
            <a:r>
              <a:rPr lang="en-IN" sz="2400" b="1" dirty="0" smtClean="0">
                <a:solidFill>
                  <a:srgbClr val="0070C0"/>
                </a:solidFill>
              </a:rPr>
              <a:t> through </a:t>
            </a:r>
            <a:r>
              <a:rPr lang="en-IN" sz="2400" b="1" dirty="0" smtClean="0">
                <a:solidFill>
                  <a:srgbClr val="3A1BF7"/>
                </a:solidFill>
              </a:rPr>
              <a:t>natural cycle </a:t>
            </a:r>
            <a:r>
              <a:rPr lang="en-IN" sz="2400" b="1" dirty="0" smtClean="0">
                <a:solidFill>
                  <a:srgbClr val="0070C0"/>
                </a:solidFill>
              </a:rPr>
              <a:t>or </a:t>
            </a:r>
            <a:r>
              <a:rPr lang="en-IN" sz="2400" b="1" dirty="0" smtClean="0">
                <a:solidFill>
                  <a:srgbClr val="3A1BF7"/>
                </a:solidFill>
              </a:rPr>
              <a:t>manually</a:t>
            </a:r>
            <a:r>
              <a:rPr lang="en-IN" sz="2400" b="1" dirty="0" smtClean="0">
                <a:solidFill>
                  <a:srgbClr val="0070C0"/>
                </a:solidFill>
              </a:rPr>
              <a:t>. For example – 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Oxygen in air is replenished through photosynthesis. </a:t>
            </a:r>
          </a:p>
          <a:p>
            <a:pPr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Fresh water is available through cycles and manually too.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Forest is maintained themselves and manually.</a:t>
            </a:r>
            <a:endParaRPr lang="en-IN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917" y="332656"/>
            <a:ext cx="8064896" cy="61555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</a:rPr>
              <a:t> REDUCTION OF GLOBAL WARMING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just"/>
            <a:endParaRPr lang="en-US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main green house gas CO2 is used by forests for </a:t>
            </a:r>
            <a:r>
              <a:rPr lang="en-US" sz="2400" b="1" dirty="0" smtClean="0">
                <a:solidFill>
                  <a:srgbClr val="BA3106"/>
                </a:solidFill>
              </a:rPr>
              <a:t>photosynthesis</a:t>
            </a:r>
            <a:r>
              <a:rPr lang="en-US" sz="2400" b="1" dirty="0" smtClean="0">
                <a:solidFill>
                  <a:srgbClr val="0070C0"/>
                </a:solidFill>
              </a:rPr>
              <a:t> process the forest act as a sink for CO2 there by </a:t>
            </a:r>
            <a:r>
              <a:rPr lang="en-US" sz="2400" b="1" dirty="0" smtClean="0">
                <a:solidFill>
                  <a:srgbClr val="3A1BF7"/>
                </a:solidFill>
              </a:rPr>
              <a:t>reducing</a:t>
            </a:r>
            <a:r>
              <a:rPr lang="en-US" sz="2400" b="1" dirty="0" smtClean="0">
                <a:solidFill>
                  <a:srgbClr val="0070C0"/>
                </a:solidFill>
              </a:rPr>
              <a:t> the </a:t>
            </a:r>
            <a:r>
              <a:rPr lang="en-US" sz="2400" b="1" dirty="0" smtClean="0">
                <a:solidFill>
                  <a:srgbClr val="3A1BF7"/>
                </a:solidFill>
              </a:rPr>
              <a:t>green house effect </a:t>
            </a:r>
            <a:r>
              <a:rPr lang="en-US" sz="2400" b="1" dirty="0" smtClean="0">
                <a:solidFill>
                  <a:srgbClr val="0070C0"/>
                </a:solidFill>
              </a:rPr>
              <a:t>due to </a:t>
            </a:r>
            <a:r>
              <a:rPr lang="en-US" sz="2400" b="1" dirty="0" smtClean="0">
                <a:solidFill>
                  <a:srgbClr val="3A1BF7"/>
                </a:solidFill>
              </a:rPr>
              <a:t>CO2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</a:rPr>
              <a:t>ABSORPTION OF AIR POLLUTANTS</a:t>
            </a:r>
            <a:endParaRPr lang="en-US" sz="32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Forest absorbs many toxic gasses and air pollutants and can  help in keeping </a:t>
            </a:r>
            <a:r>
              <a:rPr lang="en-US" sz="2400" b="1" dirty="0" smtClean="0">
                <a:solidFill>
                  <a:srgbClr val="0070C0"/>
                </a:solidFill>
              </a:rPr>
              <a:t>air pure</a:t>
            </a:r>
            <a:r>
              <a:rPr lang="en-US" sz="3200" dirty="0"/>
              <a:t>.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en-US" sz="3200" b="1" dirty="0">
              <a:solidFill>
                <a:srgbClr val="0070C0"/>
              </a:solidFill>
            </a:endParaRPr>
          </a:p>
          <a:p>
            <a:pPr algn="just"/>
            <a:endParaRPr lang="en-US" sz="3200" b="1" dirty="0" smtClean="0">
              <a:solidFill>
                <a:srgbClr val="0070C0"/>
              </a:solidFill>
            </a:endParaRPr>
          </a:p>
          <a:p>
            <a:pPr algn="just"/>
            <a:endParaRPr lang="en-US" sz="3200" b="1" dirty="0">
              <a:solidFill>
                <a:srgbClr val="0070C0"/>
              </a:solidFill>
            </a:endParaRPr>
          </a:p>
          <a:p>
            <a:pPr algn="just"/>
            <a:endParaRPr lang="en-US" sz="3200" b="1" dirty="0" smtClean="0">
              <a:solidFill>
                <a:srgbClr val="0070C0"/>
              </a:solidFill>
            </a:endParaRPr>
          </a:p>
          <a:p>
            <a:pPr algn="just"/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933056"/>
            <a:ext cx="3797788" cy="24631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7"/>
            <a:ext cx="3528392" cy="242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9425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507185"/>
            <a:ext cx="8064896" cy="612475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5400" b="1" i="1" dirty="0" smtClean="0">
                <a:solidFill>
                  <a:srgbClr val="FF0000"/>
                </a:solidFill>
              </a:rPr>
              <a:t>CONSERVATION OF SOIL</a:t>
            </a:r>
            <a:endParaRPr lang="en-US" sz="5400" dirty="0" smtClean="0">
              <a:solidFill>
                <a:srgbClr val="FF0000"/>
              </a:solidFill>
            </a:endParaRPr>
          </a:p>
          <a:p>
            <a:pPr algn="just"/>
            <a:endParaRPr lang="en-US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They prevent soil erosion by </a:t>
            </a:r>
            <a:r>
              <a:rPr lang="en-US" sz="2400" b="1" dirty="0" smtClean="0">
                <a:solidFill>
                  <a:srgbClr val="3A1BF7"/>
                </a:solidFill>
              </a:rPr>
              <a:t>binding the soil particles tightly in their roots.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They also reduce the </a:t>
            </a:r>
            <a:r>
              <a:rPr lang="en-US" sz="2400" b="1" dirty="0" smtClean="0">
                <a:solidFill>
                  <a:srgbClr val="BA3106"/>
                </a:solidFill>
              </a:rPr>
              <a:t>velocity of wind </a:t>
            </a:r>
            <a:r>
              <a:rPr lang="en-US" sz="2400" b="1" dirty="0" smtClean="0">
                <a:solidFill>
                  <a:srgbClr val="0070C0"/>
                </a:solidFill>
              </a:rPr>
              <a:t>and </a:t>
            </a:r>
            <a:r>
              <a:rPr lang="en-US" sz="2400" b="1" dirty="0" smtClean="0">
                <a:solidFill>
                  <a:srgbClr val="BA3106"/>
                </a:solidFill>
              </a:rPr>
              <a:t>rain</a:t>
            </a:r>
            <a:r>
              <a:rPr lang="en-US" sz="2400" b="1" dirty="0" smtClean="0">
                <a:solidFill>
                  <a:srgbClr val="0070C0"/>
                </a:solidFill>
              </a:rPr>
              <a:t> which are chief agents causing erosion.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</a:rPr>
              <a:t>IMPROVEMENT IN FERTILITY OF SOIL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just"/>
            <a:endParaRPr lang="en-US" sz="16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fertility of soil increases due to </a:t>
            </a:r>
            <a:r>
              <a:rPr lang="en-US" sz="2400" b="1" dirty="0" smtClean="0">
                <a:solidFill>
                  <a:srgbClr val="3A1BF7"/>
                </a:solidFill>
              </a:rPr>
              <a:t>humus ( </a:t>
            </a:r>
            <a:r>
              <a:rPr lang="en-US" sz="2400" b="1" dirty="0" smtClean="0"/>
              <a:t>the organic component of soil, formed by the decomposition leaves and other plant materials by the soil microorganism</a:t>
            </a:r>
            <a:r>
              <a:rPr lang="en-US" sz="2400" b="1" dirty="0" smtClean="0">
                <a:solidFill>
                  <a:srgbClr val="3A1BF7"/>
                </a:solidFill>
              </a:rPr>
              <a:t>)</a:t>
            </a:r>
            <a:r>
              <a:rPr lang="en-US" sz="2400" b="1" dirty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formed </a:t>
            </a:r>
            <a:r>
              <a:rPr lang="en-US" sz="2400" b="1" dirty="0">
                <a:solidFill>
                  <a:srgbClr val="0070C0"/>
                </a:solidFill>
              </a:rPr>
              <a:t>by </a:t>
            </a: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 smtClean="0">
                <a:solidFill>
                  <a:srgbClr val="3A1BF7"/>
                </a:solidFill>
              </a:rPr>
              <a:t>decay</a:t>
            </a:r>
            <a:r>
              <a:rPr lang="en-US" sz="2400" b="1" dirty="0" smtClean="0">
                <a:solidFill>
                  <a:srgbClr val="0070C0"/>
                </a:solidFill>
              </a:rPr>
              <a:t> (</a:t>
            </a:r>
            <a:r>
              <a:rPr lang="en-US" sz="2400" b="1" dirty="0" smtClean="0"/>
              <a:t>decompose through the action of bacteria and fungi</a:t>
            </a:r>
            <a:r>
              <a:rPr lang="en-US" sz="2400" b="1" dirty="0" smtClean="0">
                <a:solidFill>
                  <a:srgbClr val="0070C0"/>
                </a:solidFill>
              </a:rPr>
              <a:t>) 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 smtClean="0">
                <a:solidFill>
                  <a:srgbClr val="3A1BF7"/>
                </a:solidFill>
              </a:rPr>
              <a:t>forest litter </a:t>
            </a:r>
            <a:r>
              <a:rPr lang="en-US" sz="2400" b="1" dirty="0" smtClean="0">
                <a:solidFill>
                  <a:srgbClr val="0070C0"/>
                </a:solidFill>
              </a:rPr>
              <a:t>( </a:t>
            </a:r>
            <a:r>
              <a:rPr lang="en-US" sz="2400" b="1" dirty="0" smtClean="0"/>
              <a:t>the layer of dead plant material present on the soil surface</a:t>
            </a:r>
            <a:r>
              <a:rPr lang="en-US" sz="2400" b="1" dirty="0" smtClean="0">
                <a:solidFill>
                  <a:srgbClr val="0070C0"/>
                </a:solidFill>
              </a:rPr>
              <a:t>).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448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7992888" cy="5816977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</a:rPr>
              <a:t>CONTROL OF WATER FLOW</a:t>
            </a:r>
            <a:endParaRPr lang="en-US" sz="5400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forest act as a giant sponge they </a:t>
            </a:r>
            <a:r>
              <a:rPr lang="en-US" sz="2400" b="1" dirty="0" smtClean="0">
                <a:solidFill>
                  <a:srgbClr val="3A1BF7"/>
                </a:solidFill>
              </a:rPr>
              <a:t>slow down run off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absorbing </a:t>
            </a:r>
            <a:r>
              <a:rPr lang="en-US" sz="2400" b="1" dirty="0" smtClean="0">
                <a:solidFill>
                  <a:srgbClr val="0070C0"/>
                </a:solidFill>
              </a:rPr>
              <a:t>and </a:t>
            </a:r>
            <a:r>
              <a:rPr lang="en-US" sz="2400" b="1" dirty="0" smtClean="0">
                <a:solidFill>
                  <a:srgbClr val="3A1BF7"/>
                </a:solidFill>
              </a:rPr>
              <a:t>holding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water</a:t>
            </a:r>
            <a:r>
              <a:rPr lang="en-US" sz="2400" b="1" dirty="0" smtClean="0">
                <a:solidFill>
                  <a:srgbClr val="0070C0"/>
                </a:solidFill>
              </a:rPr>
              <a:t> that recharges springs, streams, and ground water.</a:t>
            </a:r>
          </a:p>
          <a:p>
            <a:pPr algn="ctr"/>
            <a:r>
              <a:rPr lang="en-US" sz="6000" b="1" i="1" dirty="0" smtClean="0">
                <a:solidFill>
                  <a:srgbClr val="FF0000"/>
                </a:solidFill>
              </a:rPr>
              <a:t>HABITAT TO WILDLIFE</a:t>
            </a:r>
            <a:endParaRPr lang="en-US" sz="2400" dirty="0"/>
          </a:p>
          <a:p>
            <a:r>
              <a:rPr lang="en-US" sz="2400" b="1" dirty="0">
                <a:solidFill>
                  <a:srgbClr val="0070C0"/>
                </a:solidFill>
              </a:rPr>
              <a:t>They </a:t>
            </a:r>
            <a:r>
              <a:rPr lang="en-US" sz="2400" b="1" dirty="0">
                <a:solidFill>
                  <a:srgbClr val="3A1BF7"/>
                </a:solidFill>
              </a:rPr>
              <a:t>provide</a:t>
            </a:r>
            <a:r>
              <a:rPr lang="en-US" sz="2400" b="1" dirty="0">
                <a:solidFill>
                  <a:srgbClr val="0070C0"/>
                </a:solidFill>
              </a:rPr>
              <a:t> the habitat for high wild </a:t>
            </a:r>
            <a:r>
              <a:rPr lang="en-US" sz="2400" b="1" dirty="0" smtClean="0">
                <a:solidFill>
                  <a:srgbClr val="0070C0"/>
                </a:solidFill>
              </a:rPr>
              <a:t>life species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3384376" cy="205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49" y="4149080"/>
            <a:ext cx="3672408" cy="205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4491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623" y="404664"/>
            <a:ext cx="8208912" cy="627864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smtClean="0">
                <a:solidFill>
                  <a:srgbClr val="FF0000"/>
                </a:solidFill>
              </a:rPr>
              <a:t>ACCESSORY FUNCTION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Forest</a:t>
            </a:r>
            <a:r>
              <a:rPr lang="en-US" sz="2400" b="1" dirty="0" smtClean="0">
                <a:solidFill>
                  <a:srgbClr val="0070C0"/>
                </a:solidFill>
              </a:rPr>
              <a:t> provides </a:t>
            </a:r>
            <a:r>
              <a:rPr lang="en-US" sz="2400" b="1" dirty="0" smtClean="0">
                <a:solidFill>
                  <a:srgbClr val="3A1BF7"/>
                </a:solidFill>
              </a:rPr>
              <a:t>education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recreation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research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aesthetics (</a:t>
            </a:r>
            <a:r>
              <a:rPr lang="en-US" sz="2400" b="1" dirty="0" smtClean="0"/>
              <a:t>beauty</a:t>
            </a:r>
            <a:r>
              <a:rPr lang="en-US" sz="2400" b="1" dirty="0" smtClean="0">
                <a:solidFill>
                  <a:srgbClr val="3A1BF7"/>
                </a:solidFill>
              </a:rPr>
              <a:t>)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habitat</a:t>
            </a:r>
            <a:r>
              <a:rPr lang="en-US" sz="2400" b="1" dirty="0" smtClean="0">
                <a:solidFill>
                  <a:srgbClr val="0070C0"/>
                </a:solidFill>
              </a:rPr>
              <a:t> to various </a:t>
            </a:r>
            <a:r>
              <a:rPr lang="en-US" sz="2400" b="1" dirty="0" smtClean="0">
                <a:solidFill>
                  <a:srgbClr val="3A1BF7"/>
                </a:solidFill>
              </a:rPr>
              <a:t>flora and fauna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social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religious</a:t>
            </a:r>
            <a:r>
              <a:rPr lang="en-US" sz="2400" b="1" dirty="0" smtClean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spiritual needs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6" y="2599556"/>
            <a:ext cx="7406660" cy="385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60387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424936" cy="6155531"/>
          </a:xfrm>
          <a:prstGeom prst="rect">
            <a:avLst/>
          </a:prstGeom>
          <a:gradFill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REASON FOR DEFICIENCY OF FOREST: </a:t>
            </a:r>
            <a:endParaRPr lang="en-US" sz="3600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In </a:t>
            </a:r>
            <a:r>
              <a:rPr lang="en-US" sz="2400" b="1" dirty="0">
                <a:solidFill>
                  <a:srgbClr val="EF23D7"/>
                </a:solidFill>
              </a:rPr>
              <a:t>India </a:t>
            </a:r>
            <a:r>
              <a:rPr lang="en-US" sz="2400" b="1" dirty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3A1BF7"/>
                </a:solidFill>
              </a:rPr>
              <a:t>minimum area of forest </a:t>
            </a:r>
            <a:r>
              <a:rPr lang="en-US" sz="2400" b="1" dirty="0">
                <a:solidFill>
                  <a:srgbClr val="0070C0"/>
                </a:solidFill>
              </a:rPr>
              <a:t>required to maintain good </a:t>
            </a:r>
            <a:r>
              <a:rPr lang="en-US" sz="2400" b="1" dirty="0">
                <a:solidFill>
                  <a:srgbClr val="3A1BF7"/>
                </a:solidFill>
              </a:rPr>
              <a:t>ecological balance </a:t>
            </a:r>
            <a:r>
              <a:rPr lang="en-US" sz="2400" b="1" dirty="0">
                <a:solidFill>
                  <a:srgbClr val="0070C0"/>
                </a:solidFill>
              </a:rPr>
              <a:t>is about </a:t>
            </a:r>
            <a:r>
              <a:rPr lang="en-US" sz="2400" b="1" dirty="0">
                <a:solidFill>
                  <a:srgbClr val="EF23D7"/>
                </a:solidFill>
              </a:rPr>
              <a:t>33%</a:t>
            </a:r>
            <a:r>
              <a:rPr lang="en-US" sz="2400" b="1" dirty="0">
                <a:solidFill>
                  <a:srgbClr val="0070C0"/>
                </a:solidFill>
              </a:rPr>
              <a:t> of total </a:t>
            </a:r>
            <a:r>
              <a:rPr lang="en-US" sz="2400" b="1" dirty="0" smtClean="0">
                <a:solidFill>
                  <a:srgbClr val="0070C0"/>
                </a:solidFill>
              </a:rPr>
              <a:t>geographical area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But </a:t>
            </a:r>
            <a:r>
              <a:rPr lang="en-US" sz="2400" b="1" dirty="0">
                <a:solidFill>
                  <a:srgbClr val="0070C0"/>
                </a:solidFill>
              </a:rPr>
              <a:t>at present it is only about </a:t>
            </a:r>
            <a:r>
              <a:rPr lang="en-US" sz="2400" b="1" dirty="0">
                <a:solidFill>
                  <a:srgbClr val="C00000"/>
                </a:solidFill>
              </a:rPr>
              <a:t>12%. </a:t>
            </a:r>
            <a:r>
              <a:rPr lang="en-US" sz="2400" b="1" dirty="0">
                <a:solidFill>
                  <a:srgbClr val="0070C0"/>
                </a:solidFill>
              </a:rPr>
              <a:t>So over exploitation of forest material occurs.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4400" b="1" dirty="0" smtClean="0">
                <a:solidFill>
                  <a:srgbClr val="FF0000"/>
                </a:solidFill>
              </a:rPr>
              <a:t>OVER </a:t>
            </a:r>
            <a:r>
              <a:rPr lang="en-US" sz="4400" b="1" dirty="0">
                <a:solidFill>
                  <a:srgbClr val="FF0000"/>
                </a:solidFill>
              </a:rPr>
              <a:t>EXPLOITATION OF FOREST: 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algn="just"/>
            <a:endParaRPr lang="en-US" b="1" dirty="0" smtClean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Due </a:t>
            </a:r>
            <a:r>
              <a:rPr lang="en-US" sz="2400" b="1" dirty="0">
                <a:solidFill>
                  <a:srgbClr val="0070C0"/>
                </a:solidFill>
              </a:rPr>
              <a:t>to </a:t>
            </a:r>
            <a:r>
              <a:rPr lang="en-US" sz="2400" b="1" dirty="0">
                <a:solidFill>
                  <a:srgbClr val="3A1BF7"/>
                </a:solidFill>
              </a:rPr>
              <a:t>over population</a:t>
            </a:r>
            <a:r>
              <a:rPr lang="en-US" sz="2400" b="1" dirty="0">
                <a:solidFill>
                  <a:srgbClr val="0070C0"/>
                </a:solidFill>
              </a:rPr>
              <a:t>, there is an </a:t>
            </a:r>
            <a:r>
              <a:rPr lang="en-US" sz="2400" b="1" dirty="0">
                <a:solidFill>
                  <a:srgbClr val="3A1BF7"/>
                </a:solidFill>
              </a:rPr>
              <a:t>increased demand </a:t>
            </a:r>
            <a:r>
              <a:rPr lang="en-US" sz="2400" b="1" dirty="0">
                <a:solidFill>
                  <a:srgbClr val="0070C0"/>
                </a:solidFill>
              </a:rPr>
              <a:t>for medicine, shelter, wood and fuel.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Hence </a:t>
            </a:r>
            <a:r>
              <a:rPr lang="en-US" sz="2400" b="1" dirty="0">
                <a:solidFill>
                  <a:srgbClr val="BA3106"/>
                </a:solidFill>
              </a:rPr>
              <a:t>exploitation of forest </a:t>
            </a:r>
            <a:r>
              <a:rPr lang="en-US" sz="2400" b="1" dirty="0">
                <a:solidFill>
                  <a:srgbClr val="0070C0"/>
                </a:solidFill>
              </a:rPr>
              <a:t>materials is going on </a:t>
            </a:r>
            <a:r>
              <a:rPr lang="en-US" sz="2400" b="1" dirty="0">
                <a:solidFill>
                  <a:srgbClr val="BA3106"/>
                </a:solidFill>
              </a:rPr>
              <a:t>increasing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algn="just"/>
            <a:r>
              <a:rPr lang="en-US" sz="3200" b="1" dirty="0" smtClean="0">
                <a:solidFill>
                  <a:srgbClr val="EF23D7"/>
                </a:solidFill>
              </a:rPr>
              <a:t>Cause </a:t>
            </a:r>
            <a:r>
              <a:rPr lang="en-US" sz="3200" b="1" dirty="0">
                <a:solidFill>
                  <a:srgbClr val="EF23D7"/>
                </a:solidFill>
              </a:rPr>
              <a:t>of over exploitation: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1.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Increasing agricultural production.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2. Increasing agricultural activities.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3. Increase in demand of wood resources. </a:t>
            </a:r>
          </a:p>
        </p:txBody>
      </p:sp>
    </p:spTree>
    <p:extLst>
      <p:ext uri="{BB962C8B-B14F-4D97-AF65-F5344CB8AC3E}">
        <p14:creationId xmlns="" xmlns:p14="http://schemas.microsoft.com/office/powerpoint/2010/main" val="2200814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136904" cy="57861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</a:rPr>
              <a:t>FOREST DEGRADATION IN INDIA</a:t>
            </a:r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2060"/>
                </a:solidFill>
              </a:rPr>
              <a:t>At the </a:t>
            </a:r>
            <a:r>
              <a:rPr lang="en-US" sz="2200" b="1" dirty="0" smtClean="0">
                <a:solidFill>
                  <a:srgbClr val="3A1BF7"/>
                </a:solidFill>
              </a:rPr>
              <a:t>beginning</a:t>
            </a:r>
            <a:r>
              <a:rPr lang="en-US" sz="2200" b="1" dirty="0" smtClean="0">
                <a:solidFill>
                  <a:srgbClr val="002060"/>
                </a:solidFill>
              </a:rPr>
              <a:t> of 20</a:t>
            </a:r>
            <a:r>
              <a:rPr lang="en-US" sz="22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2200" b="1" dirty="0" smtClean="0">
                <a:solidFill>
                  <a:srgbClr val="002060"/>
                </a:solidFill>
              </a:rPr>
              <a:t> century about </a:t>
            </a:r>
            <a:r>
              <a:rPr lang="en-US" sz="2200" b="1" dirty="0" smtClean="0">
                <a:solidFill>
                  <a:srgbClr val="C00000"/>
                </a:solidFill>
              </a:rPr>
              <a:t>30%</a:t>
            </a:r>
            <a:r>
              <a:rPr lang="en-US" sz="2200" b="1" dirty="0" smtClean="0">
                <a:solidFill>
                  <a:srgbClr val="002060"/>
                </a:solidFill>
              </a:rPr>
              <a:t> of land in India was covered with forests but by the </a:t>
            </a:r>
            <a:r>
              <a:rPr lang="en-US" sz="2200" b="1" dirty="0" smtClean="0">
                <a:solidFill>
                  <a:srgbClr val="3A1BF7"/>
                </a:solidFill>
              </a:rPr>
              <a:t>end</a:t>
            </a:r>
            <a:r>
              <a:rPr lang="en-US" sz="2200" b="1" dirty="0" smtClean="0">
                <a:solidFill>
                  <a:srgbClr val="002060"/>
                </a:solidFill>
              </a:rPr>
              <a:t> of 20</a:t>
            </a:r>
            <a:r>
              <a:rPr lang="en-US" sz="2200" b="1" baseline="30000" dirty="0" smtClean="0">
                <a:solidFill>
                  <a:srgbClr val="002060"/>
                </a:solidFill>
              </a:rPr>
              <a:t>th</a:t>
            </a:r>
            <a:r>
              <a:rPr lang="en-US" sz="2200" b="1" dirty="0" smtClean="0">
                <a:solidFill>
                  <a:srgbClr val="002060"/>
                </a:solidFill>
              </a:rPr>
              <a:t> century the forest cover was </a:t>
            </a:r>
            <a:r>
              <a:rPr lang="en-US" sz="2200" b="1" dirty="0" smtClean="0">
                <a:solidFill>
                  <a:srgbClr val="EF23D7"/>
                </a:solidFill>
              </a:rPr>
              <a:t>reduced to </a:t>
            </a:r>
            <a:r>
              <a:rPr lang="en-US" sz="2200" b="1" dirty="0" smtClean="0">
                <a:solidFill>
                  <a:srgbClr val="C00000"/>
                </a:solidFill>
              </a:rPr>
              <a:t>20%</a:t>
            </a:r>
            <a:r>
              <a:rPr lang="en-US" sz="22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2060"/>
                </a:solidFill>
              </a:rPr>
              <a:t>As a result of exploitation, the </a:t>
            </a:r>
            <a:r>
              <a:rPr lang="en-US" sz="2200" b="1" dirty="0" smtClean="0">
                <a:solidFill>
                  <a:srgbClr val="EF23D7"/>
                </a:solidFill>
              </a:rPr>
              <a:t>tropical forest </a:t>
            </a:r>
            <a:r>
              <a:rPr lang="en-US" sz="2200" b="1" dirty="0" smtClean="0">
                <a:solidFill>
                  <a:srgbClr val="002060"/>
                </a:solidFill>
              </a:rPr>
              <a:t>cover in India, is now only reduced to coastal </a:t>
            </a:r>
            <a:r>
              <a:rPr lang="en-US" sz="2200" b="1" dirty="0" smtClean="0">
                <a:solidFill>
                  <a:srgbClr val="3A1BF7"/>
                </a:solidFill>
              </a:rPr>
              <a:t>Western Ghats</a:t>
            </a:r>
            <a:r>
              <a:rPr lang="en-US" sz="2200" b="1" dirty="0" smtClean="0">
                <a:solidFill>
                  <a:srgbClr val="002060"/>
                </a:solidFill>
              </a:rPr>
              <a:t> and </a:t>
            </a:r>
            <a:r>
              <a:rPr lang="en-US" sz="2200" b="1" dirty="0" smtClean="0">
                <a:solidFill>
                  <a:srgbClr val="3A1BF7"/>
                </a:solidFill>
              </a:rPr>
              <a:t>Northern India</a:t>
            </a:r>
            <a:r>
              <a:rPr lang="en-US" sz="22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2060"/>
                </a:solidFill>
              </a:rPr>
              <a:t>We have a huge population size and a very low precipitate forest area </a:t>
            </a:r>
            <a:r>
              <a:rPr lang="en-US" sz="2200" b="1" dirty="0" smtClean="0">
                <a:solidFill>
                  <a:srgbClr val="EF23D7"/>
                </a:solidFill>
              </a:rPr>
              <a:t>0.075 Ha per capita </a:t>
            </a:r>
            <a:r>
              <a:rPr lang="en-US" sz="2200" b="1" dirty="0" smtClean="0">
                <a:solidFill>
                  <a:srgbClr val="002060"/>
                </a:solidFill>
              </a:rPr>
              <a:t>as compared to </a:t>
            </a:r>
            <a:r>
              <a:rPr lang="en-US" sz="2200" b="1" dirty="0" smtClean="0">
                <a:solidFill>
                  <a:srgbClr val="EF23D7"/>
                </a:solidFill>
              </a:rPr>
              <a:t>0.64 ha/capita </a:t>
            </a:r>
            <a:r>
              <a:rPr lang="en-US" sz="2200" b="1" dirty="0" smtClean="0">
                <a:solidFill>
                  <a:srgbClr val="002060"/>
                </a:solidFill>
              </a:rPr>
              <a:t>of </a:t>
            </a:r>
            <a:r>
              <a:rPr lang="en-US" sz="2200" b="1" dirty="0" smtClean="0">
                <a:solidFill>
                  <a:srgbClr val="3A1BF7"/>
                </a:solidFill>
              </a:rPr>
              <a:t>world forest area.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</a:rPr>
              <a:t>The </a:t>
            </a:r>
            <a:r>
              <a:rPr lang="en-US" sz="2200" b="1" dirty="0">
                <a:solidFill>
                  <a:srgbClr val="EF23D7"/>
                </a:solidFill>
              </a:rPr>
              <a:t>National forest policy </a:t>
            </a:r>
            <a:r>
              <a:rPr lang="en-US" sz="2200" b="1" dirty="0">
                <a:solidFill>
                  <a:srgbClr val="002060"/>
                </a:solidFill>
              </a:rPr>
              <a:t>has recommended </a:t>
            </a:r>
            <a:r>
              <a:rPr lang="en-US" sz="2200" b="1" dirty="0">
                <a:solidFill>
                  <a:srgbClr val="3A1BF7"/>
                </a:solidFill>
              </a:rPr>
              <a:t>33 % forest area  for plains</a:t>
            </a:r>
            <a:r>
              <a:rPr lang="en-US" sz="2200" b="1" dirty="0">
                <a:solidFill>
                  <a:srgbClr val="002060"/>
                </a:solidFill>
              </a:rPr>
              <a:t> and </a:t>
            </a:r>
            <a:r>
              <a:rPr lang="en-US" sz="2200" b="1" dirty="0">
                <a:solidFill>
                  <a:srgbClr val="C00000"/>
                </a:solidFill>
              </a:rPr>
              <a:t>67 % </a:t>
            </a:r>
            <a:r>
              <a:rPr lang="en-US" sz="2200" b="1" dirty="0" smtClean="0">
                <a:solidFill>
                  <a:srgbClr val="C00000"/>
                </a:solidFill>
              </a:rPr>
              <a:t>for hills</a:t>
            </a:r>
            <a:r>
              <a:rPr lang="en-US" sz="22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</a:rPr>
              <a:t>The  </a:t>
            </a:r>
            <a:r>
              <a:rPr lang="en-US" sz="2200" b="1" dirty="0">
                <a:solidFill>
                  <a:srgbClr val="3A1BF7"/>
                </a:solidFill>
              </a:rPr>
              <a:t>deforestation </a:t>
            </a:r>
            <a:r>
              <a:rPr lang="en-US" sz="2200" b="1" dirty="0" smtClean="0">
                <a:solidFill>
                  <a:srgbClr val="3A1BF7"/>
                </a:solidFill>
              </a:rPr>
              <a:t>rate </a:t>
            </a:r>
            <a:r>
              <a:rPr lang="en-US" sz="2200" b="1" dirty="0" smtClean="0">
                <a:solidFill>
                  <a:srgbClr val="002060"/>
                </a:solidFill>
              </a:rPr>
              <a:t>per unit population </a:t>
            </a:r>
            <a:r>
              <a:rPr lang="en-US" sz="2200" b="1" dirty="0">
                <a:solidFill>
                  <a:srgbClr val="002060"/>
                </a:solidFill>
              </a:rPr>
              <a:t>in India is </a:t>
            </a:r>
            <a:r>
              <a:rPr lang="en-US" sz="2200" b="1" dirty="0">
                <a:solidFill>
                  <a:srgbClr val="C00000"/>
                </a:solidFill>
              </a:rPr>
              <a:t>lowest  </a:t>
            </a:r>
            <a:r>
              <a:rPr lang="en-US" sz="2200" b="1" dirty="0">
                <a:solidFill>
                  <a:srgbClr val="002060"/>
                </a:solidFill>
              </a:rPr>
              <a:t>among the major </a:t>
            </a:r>
            <a:r>
              <a:rPr lang="en-US" sz="2200" b="1" dirty="0" smtClean="0">
                <a:solidFill>
                  <a:srgbClr val="002060"/>
                </a:solidFill>
              </a:rPr>
              <a:t>tropical countries.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</a:rPr>
              <a:t>For </a:t>
            </a:r>
            <a:r>
              <a:rPr lang="en-US" sz="2200" b="1" dirty="0">
                <a:solidFill>
                  <a:srgbClr val="002060"/>
                </a:solidFill>
              </a:rPr>
              <a:t>effective forest management of country we have to take the  confidence of </a:t>
            </a:r>
            <a:r>
              <a:rPr lang="en-US" sz="2200" b="1" dirty="0">
                <a:solidFill>
                  <a:srgbClr val="3A1BF7"/>
                </a:solidFill>
              </a:rPr>
              <a:t>tribal </a:t>
            </a:r>
            <a:r>
              <a:rPr lang="en-US" sz="2200" b="1" dirty="0">
                <a:solidFill>
                  <a:srgbClr val="002060"/>
                </a:solidFill>
              </a:rPr>
              <a:t>who have been living </a:t>
            </a:r>
            <a:r>
              <a:rPr lang="en-US" sz="2200" b="1" dirty="0" smtClean="0">
                <a:solidFill>
                  <a:srgbClr val="002060"/>
                </a:solidFill>
              </a:rPr>
              <a:t>in forest</a:t>
            </a:r>
            <a:r>
              <a:rPr lang="en-US" sz="2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863494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424936" cy="61555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</a:rPr>
              <a:t>DELETION OF FOREST RESOURCES</a:t>
            </a:r>
          </a:p>
          <a:p>
            <a:pPr algn="just"/>
            <a:endParaRPr lang="en-US" sz="2200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The history of the </a:t>
            </a:r>
            <a:r>
              <a:rPr lang="en-US" sz="2400" b="1" dirty="0">
                <a:solidFill>
                  <a:srgbClr val="3A1BF7"/>
                </a:solidFill>
              </a:rPr>
              <a:t>exploitation of forest </a:t>
            </a:r>
            <a:r>
              <a:rPr lang="en-US" sz="2400" b="1" dirty="0">
                <a:solidFill>
                  <a:srgbClr val="002060"/>
                </a:solidFill>
              </a:rPr>
              <a:t>is as old as </a:t>
            </a:r>
            <a:r>
              <a:rPr lang="en-US" sz="2400" b="1" dirty="0" smtClean="0">
                <a:solidFill>
                  <a:srgbClr val="002060"/>
                </a:solidFill>
              </a:rPr>
              <a:t>man himself  </a:t>
            </a:r>
            <a:r>
              <a:rPr lang="en-US" sz="2400" b="1" dirty="0">
                <a:solidFill>
                  <a:srgbClr val="002060"/>
                </a:solidFill>
              </a:rPr>
              <a:t>but  during  older  times,  the  exploitation  </a:t>
            </a:r>
            <a:r>
              <a:rPr lang="en-US" sz="2400" b="1" dirty="0" smtClean="0">
                <a:solidFill>
                  <a:srgbClr val="002060"/>
                </a:solidFill>
              </a:rPr>
              <a:t>was balanced </a:t>
            </a:r>
            <a:r>
              <a:rPr lang="en-US" sz="2400" b="1" dirty="0">
                <a:solidFill>
                  <a:srgbClr val="002060"/>
                </a:solidFill>
              </a:rPr>
              <a:t>through </a:t>
            </a:r>
            <a:r>
              <a:rPr lang="en-US" sz="2400" b="1" dirty="0">
                <a:solidFill>
                  <a:srgbClr val="7030A0"/>
                </a:solidFill>
              </a:rPr>
              <a:t>natural growth </a:t>
            </a:r>
            <a:r>
              <a:rPr lang="en-US" sz="2400" b="1" dirty="0">
                <a:solidFill>
                  <a:srgbClr val="002060"/>
                </a:solidFill>
              </a:rPr>
              <a:t>of forest </a:t>
            </a:r>
            <a:r>
              <a:rPr lang="en-US" sz="2400" b="1" dirty="0" smtClean="0">
                <a:solidFill>
                  <a:srgbClr val="002060"/>
                </a:solidFill>
              </a:rPr>
              <a:t>because </a:t>
            </a:r>
            <a:r>
              <a:rPr lang="en-US" sz="2400" b="1" dirty="0">
                <a:solidFill>
                  <a:srgbClr val="002060"/>
                </a:solidFill>
              </a:rPr>
              <a:t>at </a:t>
            </a:r>
            <a:r>
              <a:rPr lang="en-US" sz="2400" b="1" dirty="0" smtClean="0">
                <a:solidFill>
                  <a:srgbClr val="002060"/>
                </a:solidFill>
              </a:rPr>
              <a:t>that time </a:t>
            </a:r>
            <a:r>
              <a:rPr lang="en-US" sz="2400" b="1" dirty="0">
                <a:solidFill>
                  <a:srgbClr val="002060"/>
                </a:solidFill>
              </a:rPr>
              <a:t>, exploitation was only for personal and </a:t>
            </a:r>
            <a:r>
              <a:rPr lang="en-US" sz="2400" b="1" dirty="0" smtClean="0">
                <a:solidFill>
                  <a:srgbClr val="002060"/>
                </a:solidFill>
              </a:rPr>
              <a:t>community uses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But </a:t>
            </a:r>
            <a:r>
              <a:rPr lang="en-US" sz="2400" b="1" dirty="0">
                <a:solidFill>
                  <a:srgbClr val="002060"/>
                </a:solidFill>
              </a:rPr>
              <a:t>in recent year , </a:t>
            </a:r>
            <a:r>
              <a:rPr lang="en-US" sz="2400" b="1" dirty="0">
                <a:solidFill>
                  <a:srgbClr val="EF23D7"/>
                </a:solidFill>
              </a:rPr>
              <a:t>depletion</a:t>
            </a:r>
            <a:r>
              <a:rPr lang="en-US" sz="2400" b="1" dirty="0">
                <a:solidFill>
                  <a:srgbClr val="002060"/>
                </a:solidFill>
              </a:rPr>
              <a:t> of forest has been on </a:t>
            </a:r>
            <a:r>
              <a:rPr lang="en-US" sz="2400" b="1" dirty="0" smtClean="0">
                <a:solidFill>
                  <a:srgbClr val="002060"/>
                </a:solidFill>
              </a:rPr>
              <a:t>a large </a:t>
            </a:r>
            <a:r>
              <a:rPr lang="en-US" sz="2400" b="1" dirty="0">
                <a:solidFill>
                  <a:srgbClr val="002060"/>
                </a:solidFill>
              </a:rPr>
              <a:t>scale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en-US" sz="4000" b="1" dirty="0" smtClean="0">
                <a:solidFill>
                  <a:srgbClr val="C00000"/>
                </a:solidFill>
              </a:rPr>
              <a:t>DEFORESTATION 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The conversion of </a:t>
            </a:r>
            <a:r>
              <a:rPr lang="en-US" sz="2400" b="1" dirty="0" smtClean="0">
                <a:solidFill>
                  <a:srgbClr val="3A1BF7"/>
                </a:solidFill>
              </a:rPr>
              <a:t>forest</a:t>
            </a:r>
            <a:r>
              <a:rPr lang="en-US" sz="2400" b="1" dirty="0" smtClean="0">
                <a:solidFill>
                  <a:srgbClr val="002060"/>
                </a:solidFill>
              </a:rPr>
              <a:t> areas in to </a:t>
            </a: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Non-forest</a:t>
            </a:r>
            <a:r>
              <a:rPr lang="en-US" sz="2400" b="1" dirty="0" smtClean="0">
                <a:solidFill>
                  <a:srgbClr val="002060"/>
                </a:solidFill>
              </a:rPr>
              <a:t> areas is known as </a:t>
            </a:r>
            <a:r>
              <a:rPr lang="en-US" sz="2400" b="1" dirty="0" smtClean="0">
                <a:solidFill>
                  <a:srgbClr val="EF23D7"/>
                </a:solidFill>
              </a:rPr>
              <a:t>Deforestation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Deforestation is the </a:t>
            </a:r>
            <a:r>
              <a:rPr lang="en-US" sz="2400" b="1" dirty="0" smtClean="0">
                <a:solidFill>
                  <a:srgbClr val="3A1BF7"/>
                </a:solidFill>
              </a:rPr>
              <a:t>removal of trees</a:t>
            </a:r>
          </a:p>
          <a:p>
            <a:pPr algn="just"/>
            <a:r>
              <a:rPr lang="en-US" sz="2400" b="1" dirty="0">
                <a:solidFill>
                  <a:srgbClr val="BA3106"/>
                </a:solidFill>
              </a:rPr>
              <a:t>without sufficient </a:t>
            </a:r>
            <a:r>
              <a:rPr lang="en-US" sz="2400" b="1" dirty="0" smtClean="0">
                <a:solidFill>
                  <a:srgbClr val="BA3106"/>
                </a:solidFill>
              </a:rPr>
              <a:t>reforestation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01008"/>
            <a:ext cx="2664296" cy="26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6303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280920" cy="59400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DEFORESTATION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</a:rPr>
              <a:t>Deforestation</a:t>
            </a:r>
            <a:r>
              <a:rPr lang="en-US" sz="2400" b="1" dirty="0">
                <a:solidFill>
                  <a:srgbClr val="002060"/>
                </a:solidFill>
              </a:rPr>
              <a:t> is the </a:t>
            </a:r>
            <a:r>
              <a:rPr lang="en-US" sz="2400" b="1" dirty="0">
                <a:solidFill>
                  <a:srgbClr val="3A1BF7"/>
                </a:solidFill>
              </a:rPr>
              <a:t>permanent removal of trees </a:t>
            </a:r>
            <a:r>
              <a:rPr lang="en-US" sz="2400" b="1" dirty="0">
                <a:solidFill>
                  <a:srgbClr val="002060"/>
                </a:solidFill>
              </a:rPr>
              <a:t>to make room for something besides forest. This can include clearing the land for agriculture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grazing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2060"/>
                </a:solidFill>
              </a:rPr>
              <a:t> using the timber for fuel, construction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2060"/>
                </a:solidFill>
              </a:rPr>
              <a:t> manufacturing. 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 smtClean="0">
              <a:solidFill>
                <a:srgbClr val="07035D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Deforestation</a:t>
            </a:r>
            <a:r>
              <a:rPr lang="en-US" sz="2400" b="1" dirty="0" smtClean="0">
                <a:solidFill>
                  <a:srgbClr val="002060"/>
                </a:solidFill>
              </a:rPr>
              <a:t> is the </a:t>
            </a:r>
            <a:r>
              <a:rPr lang="en-US" sz="2400" b="1" dirty="0" smtClean="0">
                <a:solidFill>
                  <a:srgbClr val="3A1BF7"/>
                </a:solidFill>
              </a:rPr>
              <a:t>loss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or </a:t>
            </a:r>
            <a:r>
              <a:rPr lang="en-US" sz="2400" b="1" dirty="0" smtClean="0">
                <a:solidFill>
                  <a:srgbClr val="3A1BF7"/>
                </a:solidFill>
              </a:rPr>
              <a:t>continual degradation </a:t>
            </a:r>
            <a:r>
              <a:rPr lang="en-US" sz="2400" b="1" dirty="0" smtClean="0">
                <a:solidFill>
                  <a:srgbClr val="002060"/>
                </a:solidFill>
              </a:rPr>
              <a:t>of forest habitat due to either </a:t>
            </a:r>
            <a:r>
              <a:rPr lang="en-US" sz="2400" b="1" dirty="0" smtClean="0">
                <a:solidFill>
                  <a:srgbClr val="BA3106"/>
                </a:solidFill>
              </a:rPr>
              <a:t>natural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or </a:t>
            </a:r>
            <a:r>
              <a:rPr lang="en-US" sz="2400" b="1" dirty="0" smtClean="0">
                <a:solidFill>
                  <a:srgbClr val="BA3106"/>
                </a:solidFill>
              </a:rPr>
              <a:t>human related causes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Human caused deforestation</a:t>
            </a:r>
            <a:r>
              <a:rPr lang="en-US" sz="2400" b="1" dirty="0" smtClean="0">
                <a:solidFill>
                  <a:srgbClr val="002060"/>
                </a:solidFill>
              </a:rPr>
              <a:t> can be </a:t>
            </a:r>
            <a:r>
              <a:rPr lang="en-US" sz="2400" b="1" dirty="0" smtClean="0">
                <a:solidFill>
                  <a:srgbClr val="3A1BF7"/>
                </a:solidFill>
              </a:rPr>
              <a:t>agriculture,</a:t>
            </a:r>
            <a:r>
              <a:rPr lang="en-US" sz="2400" b="1" dirty="0" smtClean="0">
                <a:solidFill>
                  <a:srgbClr val="002060"/>
                </a:solidFill>
              </a:rPr>
              <a:t> urban sprawl, unsustainable </a:t>
            </a:r>
            <a:r>
              <a:rPr lang="en-US" sz="2400" b="1" dirty="0" smtClean="0">
                <a:solidFill>
                  <a:srgbClr val="3A1BF7"/>
                </a:solidFill>
              </a:rPr>
              <a:t>forestry practices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mining</a:t>
            </a:r>
            <a:r>
              <a:rPr lang="en-US" sz="2400" b="1" dirty="0" smtClean="0">
                <a:solidFill>
                  <a:srgbClr val="00206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petroleum exploration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Natural caused deforestation </a:t>
            </a:r>
            <a:r>
              <a:rPr lang="en-US" sz="2400" b="1" dirty="0" smtClean="0">
                <a:solidFill>
                  <a:srgbClr val="002060"/>
                </a:solidFill>
              </a:rPr>
              <a:t>can be linked to </a:t>
            </a:r>
            <a:r>
              <a:rPr lang="en-US" sz="2400" b="1" dirty="0" smtClean="0">
                <a:solidFill>
                  <a:srgbClr val="3A1BF7"/>
                </a:solidFill>
              </a:rPr>
              <a:t>Tsunamis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forest fire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volcanic eruption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glaciation</a:t>
            </a:r>
            <a:r>
              <a:rPr lang="en-US" sz="2400" b="1" dirty="0" smtClean="0">
                <a:solidFill>
                  <a:srgbClr val="00206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desertification.</a:t>
            </a:r>
            <a:endParaRPr lang="en-US" sz="24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6742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424936" cy="60016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Deforestation</a:t>
            </a:r>
            <a:r>
              <a:rPr lang="en-US" sz="2400" b="1" dirty="0" smtClean="0">
                <a:solidFill>
                  <a:srgbClr val="002060"/>
                </a:solidFill>
              </a:rPr>
              <a:t> defined </a:t>
            </a:r>
            <a:r>
              <a:rPr lang="en-US" sz="2400" b="1" dirty="0" smtClean="0">
                <a:solidFill>
                  <a:srgbClr val="EF23D7"/>
                </a:solidFill>
              </a:rPr>
              <a:t>broadly</a:t>
            </a:r>
            <a:r>
              <a:rPr lang="en-US" sz="2400" b="1" dirty="0" smtClean="0">
                <a:solidFill>
                  <a:srgbClr val="002060"/>
                </a:solidFill>
              </a:rPr>
              <a:t> can include </a:t>
            </a:r>
            <a:r>
              <a:rPr lang="en-US" sz="2400" b="1" dirty="0" smtClean="0">
                <a:solidFill>
                  <a:srgbClr val="3A1BF7"/>
                </a:solidFill>
              </a:rPr>
              <a:t>not only </a:t>
            </a:r>
            <a:r>
              <a:rPr lang="en-US" sz="2400" b="1" dirty="0" smtClean="0">
                <a:solidFill>
                  <a:srgbClr val="002060"/>
                </a:solidFill>
              </a:rPr>
              <a:t>conversion to non-forest, </a:t>
            </a:r>
            <a:r>
              <a:rPr lang="en-US" sz="2400" b="1" dirty="0" smtClean="0">
                <a:solidFill>
                  <a:srgbClr val="3A1BF7"/>
                </a:solidFill>
              </a:rPr>
              <a:t>but also </a:t>
            </a:r>
            <a:r>
              <a:rPr lang="en-US" sz="2400" b="1" dirty="0" smtClean="0">
                <a:solidFill>
                  <a:srgbClr val="002060"/>
                </a:solidFill>
              </a:rPr>
              <a:t>degradation that reduces </a:t>
            </a:r>
            <a:r>
              <a:rPr lang="en-US" sz="2400" b="1" dirty="0" smtClean="0">
                <a:solidFill>
                  <a:srgbClr val="C00000"/>
                </a:solidFill>
              </a:rPr>
              <a:t>forest quality </a:t>
            </a:r>
            <a:r>
              <a:rPr lang="en-US" sz="2400" b="1" dirty="0" smtClean="0">
                <a:solidFill>
                  <a:srgbClr val="002060"/>
                </a:solidFill>
              </a:rPr>
              <a:t>like the density and structure of the trees, the ecological services supplied, the biomass of plants and animals, the species diversity and the genetic diversity.</a:t>
            </a:r>
            <a:endParaRPr lang="en-US" sz="2400" b="1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Narrow</a:t>
            </a:r>
            <a:r>
              <a:rPr lang="en-US" sz="2400" b="1" dirty="0" smtClean="0">
                <a:solidFill>
                  <a:srgbClr val="002060"/>
                </a:solidFill>
              </a:rPr>
              <a:t> definition of </a:t>
            </a:r>
            <a:r>
              <a:rPr lang="en-US" sz="2400" b="1" dirty="0" smtClean="0">
                <a:solidFill>
                  <a:srgbClr val="C00000"/>
                </a:solidFill>
              </a:rPr>
              <a:t>deforestation</a:t>
            </a:r>
            <a:r>
              <a:rPr lang="en-US" sz="2400" b="1" dirty="0" smtClean="0">
                <a:solidFill>
                  <a:srgbClr val="002060"/>
                </a:solidFill>
              </a:rPr>
              <a:t> is the </a:t>
            </a:r>
            <a:r>
              <a:rPr lang="en-US" sz="2400" b="1" dirty="0" smtClean="0">
                <a:solidFill>
                  <a:srgbClr val="3A1BF7"/>
                </a:solidFill>
              </a:rPr>
              <a:t>removal of forest cover to an extent that allows for alternative land use.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The term </a:t>
            </a:r>
            <a:r>
              <a:rPr lang="en-US" sz="2400" b="1" dirty="0" smtClean="0">
                <a:solidFill>
                  <a:srgbClr val="FF0000"/>
                </a:solidFill>
              </a:rPr>
              <a:t>DEFORESTATION</a:t>
            </a:r>
            <a:r>
              <a:rPr lang="en-US" sz="2400" b="1" dirty="0" smtClean="0">
                <a:solidFill>
                  <a:srgbClr val="002060"/>
                </a:solidFill>
              </a:rPr>
              <a:t> has been used to refer to </a:t>
            </a:r>
            <a:r>
              <a:rPr lang="en-US" sz="2400" b="1" dirty="0" smtClean="0">
                <a:solidFill>
                  <a:srgbClr val="3A1BF7"/>
                </a:solidFill>
              </a:rPr>
              <a:t>fuel wood cutting, commercial logging and the slash and burn technique, a component of some shifting cultivation agricultural systems.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It is also used to describe </a:t>
            </a:r>
            <a:r>
              <a:rPr lang="en-US" sz="2400" b="1" dirty="0" smtClean="0">
                <a:solidFill>
                  <a:srgbClr val="3A1BF7"/>
                </a:solidFill>
              </a:rPr>
              <a:t>forest clearing </a:t>
            </a:r>
            <a:r>
              <a:rPr lang="en-US" sz="2400" b="1" dirty="0" smtClean="0">
                <a:solidFill>
                  <a:srgbClr val="002060"/>
                </a:solidFill>
              </a:rPr>
              <a:t>for annual crops, for grazing, and establishment of industrial forest plantation.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7035D"/>
                </a:solidFill>
              </a:rPr>
              <a:t>Related terms</a:t>
            </a:r>
            <a:r>
              <a:rPr lang="en-US" sz="2400" b="1" dirty="0" smtClean="0">
                <a:solidFill>
                  <a:srgbClr val="002060"/>
                </a:solidFill>
              </a:rPr>
              <a:t> of </a:t>
            </a:r>
            <a:r>
              <a:rPr lang="en-US" sz="2400" b="1" dirty="0" smtClean="0">
                <a:solidFill>
                  <a:srgbClr val="FF0000"/>
                </a:solidFill>
              </a:rPr>
              <a:t>deforestation</a:t>
            </a:r>
            <a:r>
              <a:rPr lang="en-US" sz="2400" b="1" dirty="0" smtClean="0">
                <a:solidFill>
                  <a:srgbClr val="002060"/>
                </a:solidFill>
              </a:rPr>
              <a:t> are </a:t>
            </a:r>
            <a:r>
              <a:rPr lang="en-US" sz="2400" b="1" dirty="0" smtClean="0">
                <a:solidFill>
                  <a:srgbClr val="3A1BF7"/>
                </a:solidFill>
              </a:rPr>
              <a:t>forest decline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EF23D7"/>
                </a:solidFill>
              </a:rPr>
              <a:t>forest fragmentation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forest degradation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7030A0"/>
                </a:solidFill>
              </a:rPr>
              <a:t>forest depletion</a:t>
            </a:r>
            <a:r>
              <a:rPr lang="en-US" sz="2400" b="1" dirty="0" smtClean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loss of forest cover.</a:t>
            </a:r>
            <a:endParaRPr lang="en-US" sz="24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8224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24" y="404664"/>
            <a:ext cx="7992888" cy="61555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CAUSES OF DEFORESTATION</a:t>
            </a:r>
          </a:p>
          <a:p>
            <a:pPr algn="just"/>
            <a:endParaRPr lang="en-US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Expansion </a:t>
            </a:r>
            <a:r>
              <a:rPr lang="en-US" sz="2400" b="1" dirty="0">
                <a:solidFill>
                  <a:srgbClr val="002060"/>
                </a:solidFill>
              </a:rPr>
              <a:t>of </a:t>
            </a:r>
            <a:r>
              <a:rPr lang="en-US" sz="2400" b="1" dirty="0">
                <a:solidFill>
                  <a:srgbClr val="3A1BF7"/>
                </a:solidFill>
              </a:rPr>
              <a:t>agriculture</a:t>
            </a:r>
            <a:r>
              <a:rPr lang="en-US" sz="2400" b="1" dirty="0">
                <a:solidFill>
                  <a:srgbClr val="002060"/>
                </a:solidFill>
              </a:rPr>
              <a:t>, more forest have been cleared </a:t>
            </a:r>
            <a:r>
              <a:rPr lang="en-US" sz="2400" b="1" dirty="0" smtClean="0">
                <a:solidFill>
                  <a:srgbClr val="002060"/>
                </a:solidFill>
              </a:rPr>
              <a:t>for agriculture.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Large </a:t>
            </a:r>
            <a:r>
              <a:rPr lang="en-US" sz="2400" b="1" dirty="0">
                <a:solidFill>
                  <a:srgbClr val="002060"/>
                </a:solidFill>
              </a:rPr>
              <a:t>area of forest lands have been cleared </a:t>
            </a:r>
            <a:r>
              <a:rPr lang="en-US" sz="2400" b="1" dirty="0" smtClean="0">
                <a:solidFill>
                  <a:srgbClr val="002060"/>
                </a:solidFill>
              </a:rPr>
              <a:t>for </a:t>
            </a:r>
            <a:r>
              <a:rPr lang="en-US" sz="2400" b="1" dirty="0" smtClean="0">
                <a:solidFill>
                  <a:srgbClr val="3A1BF7"/>
                </a:solidFill>
              </a:rPr>
              <a:t>urbanization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and human settlement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Commercial </a:t>
            </a:r>
            <a:r>
              <a:rPr lang="en-US" sz="2400" b="1" dirty="0">
                <a:solidFill>
                  <a:srgbClr val="002060"/>
                </a:solidFill>
              </a:rPr>
              <a:t>exploitation of forest 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Forest </a:t>
            </a:r>
            <a:r>
              <a:rPr lang="en-US" sz="2400" b="1" dirty="0">
                <a:solidFill>
                  <a:srgbClr val="3A1BF7"/>
                </a:solidFill>
              </a:rPr>
              <a:t>fires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Mining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activities in forest areas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Forest </a:t>
            </a:r>
            <a:r>
              <a:rPr lang="en-US" sz="2400" b="1" dirty="0">
                <a:solidFill>
                  <a:srgbClr val="3A1BF7"/>
                </a:solidFill>
              </a:rPr>
              <a:t>diseases</a:t>
            </a:r>
            <a:r>
              <a:rPr lang="en-US" sz="2400" b="1" dirty="0">
                <a:solidFill>
                  <a:srgbClr val="002060"/>
                </a:solidFill>
              </a:rPr>
              <a:t> are also partly responsible for depletion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forest.</a:t>
            </a:r>
          </a:p>
        </p:txBody>
      </p:sp>
    </p:spTree>
    <p:extLst>
      <p:ext uri="{BB962C8B-B14F-4D97-AF65-F5344CB8AC3E}">
        <p14:creationId xmlns="" xmlns:p14="http://schemas.microsoft.com/office/powerpoint/2010/main" val="170921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229600" cy="56323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  <p:sp>
        <p:nvSpPr>
          <p:cNvPr id="2050" name="AutoShape 2" descr="100+ Solar Energy Pictures | Download Free Images on Unspla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52" name="AutoShape 4" descr="100+ Solar Energy Pictures | Download Free Images on Unspla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3" name="Picture 5" descr="F:\Lenov k4 note photos and videos  07-11-2016\photo-1558449028-b53a39d100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489200" cy="1866900"/>
          </a:xfrm>
          <a:prstGeom prst="rect">
            <a:avLst/>
          </a:prstGeom>
          <a:noFill/>
        </p:spPr>
      </p:pic>
      <p:sp>
        <p:nvSpPr>
          <p:cNvPr id="2055" name="AutoShape 7" descr="What Is Solar Energy? Solar Power Explained | EnergyS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6" name="Picture 8" descr="F:\Lenov k4 note photos and videos  07-11-2016\11.28_what-is-solar-energ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143000"/>
            <a:ext cx="2460171" cy="1905000"/>
          </a:xfrm>
          <a:prstGeom prst="rect">
            <a:avLst/>
          </a:prstGeom>
          <a:noFill/>
        </p:spPr>
      </p:pic>
      <p:pic>
        <p:nvPicPr>
          <p:cNvPr id="2059" name="Picture 11" descr="F:\Lenov k4 note photos and videos  07-11-2016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733800"/>
            <a:ext cx="2514600" cy="1981200"/>
          </a:xfrm>
          <a:prstGeom prst="rect">
            <a:avLst/>
          </a:prstGeom>
          <a:noFill/>
        </p:spPr>
      </p:pic>
      <p:pic>
        <p:nvPicPr>
          <p:cNvPr id="2060" name="Picture 12" descr="F:\Lenov k4 note photos and videos  07-11-2016\download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733800"/>
            <a:ext cx="2286000" cy="1981200"/>
          </a:xfrm>
          <a:prstGeom prst="rect">
            <a:avLst/>
          </a:prstGeom>
          <a:noFill/>
        </p:spPr>
      </p:pic>
      <p:pic>
        <p:nvPicPr>
          <p:cNvPr id="2061" name="Picture 13" descr="F:\Lenov k4 note photos and videos  07-11-2016\images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3733800"/>
            <a:ext cx="2590800" cy="19812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173480"/>
            <a:ext cx="2476500" cy="187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603" y="404664"/>
            <a:ext cx="8064896" cy="6032421"/>
          </a:xfrm>
          <a:prstGeom prst="rect">
            <a:avLst/>
          </a:prstGeom>
          <a:gradFill>
            <a:gsLst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</a:rPr>
              <a:t>Consequences of </a:t>
            </a:r>
            <a:r>
              <a:rPr lang="en-US" sz="4000" b="1" dirty="0" smtClean="0">
                <a:solidFill>
                  <a:srgbClr val="FF0000"/>
                </a:solidFill>
              </a:rPr>
              <a:t>Deforestation </a:t>
            </a:r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>
                <a:solidFill>
                  <a:srgbClr val="3A1BF7"/>
                </a:solidFill>
              </a:rPr>
              <a:t>or</a:t>
            </a:r>
            <a:r>
              <a:rPr lang="en-US" sz="4000" b="1" dirty="0">
                <a:solidFill>
                  <a:srgbClr val="FF0000"/>
                </a:solidFill>
              </a:rPr>
              <a:t>) I</a:t>
            </a:r>
            <a:r>
              <a:rPr lang="en-US" sz="4000" b="1" dirty="0" smtClean="0">
                <a:solidFill>
                  <a:srgbClr val="FF0000"/>
                </a:solidFill>
              </a:rPr>
              <a:t>mpacts </a:t>
            </a:r>
            <a:r>
              <a:rPr lang="en-US" sz="4000" b="1" dirty="0">
                <a:solidFill>
                  <a:srgbClr val="FF0000"/>
                </a:solidFill>
              </a:rPr>
              <a:t>of </a:t>
            </a:r>
            <a:r>
              <a:rPr lang="en-US" sz="4000" b="1" dirty="0" smtClean="0">
                <a:solidFill>
                  <a:srgbClr val="FF0000"/>
                </a:solidFill>
              </a:rPr>
              <a:t>Deforestation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1. Economic loss </a:t>
            </a:r>
          </a:p>
          <a:p>
            <a:pPr algn="just"/>
            <a:r>
              <a:rPr lang="en-US" sz="2400" b="1" dirty="0">
                <a:solidFill>
                  <a:srgbClr val="BA3106"/>
                </a:solidFill>
              </a:rPr>
              <a:t>2. Loss of biodiversity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3. Destructs the habitats of various species </a:t>
            </a:r>
          </a:p>
          <a:p>
            <a:pPr algn="just"/>
            <a:r>
              <a:rPr lang="en-US" sz="2400" b="1" dirty="0">
                <a:solidFill>
                  <a:srgbClr val="BA3106"/>
                </a:solidFill>
              </a:rPr>
              <a:t>4. Reduction in stream flow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5. Increases the rate of global warming </a:t>
            </a:r>
          </a:p>
          <a:p>
            <a:pPr algn="just"/>
            <a:r>
              <a:rPr lang="en-US" sz="2400" b="1" dirty="0">
                <a:solidFill>
                  <a:srgbClr val="BA3106"/>
                </a:solidFill>
              </a:rPr>
              <a:t>6. Disruption of weather patterns and global climate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7. Degradation of soil and acceleration of the rate of soil erosion. </a:t>
            </a:r>
          </a:p>
          <a:p>
            <a:pPr algn="just"/>
            <a:r>
              <a:rPr lang="en-US" sz="2400" b="1" dirty="0">
                <a:solidFill>
                  <a:srgbClr val="BA3106"/>
                </a:solidFill>
              </a:rPr>
              <a:t>8. Induces and accelerates mass movement / land slides.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9. Increases flood frequency, magnitude / severity. </a:t>
            </a:r>
          </a:p>
          <a:p>
            <a:pPr algn="just"/>
            <a:r>
              <a:rPr lang="en-US" sz="2400" b="1" dirty="0">
                <a:solidFill>
                  <a:srgbClr val="BA3106"/>
                </a:solidFill>
              </a:rPr>
              <a:t>10.Breaks the water cycle </a:t>
            </a: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11.Breaks the nutrient cycle </a:t>
            </a:r>
          </a:p>
        </p:txBody>
      </p:sp>
    </p:spTree>
    <p:extLst>
      <p:ext uri="{BB962C8B-B14F-4D97-AF65-F5344CB8AC3E}">
        <p14:creationId xmlns="" xmlns:p14="http://schemas.microsoft.com/office/powerpoint/2010/main" val="2083334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064896" cy="6032421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PREVENTIVE MEASURES (</a:t>
            </a:r>
            <a:r>
              <a:rPr lang="en-US" sz="4400" b="1" dirty="0">
                <a:solidFill>
                  <a:srgbClr val="3A1BF7"/>
                </a:solidFill>
              </a:rPr>
              <a:t>OR</a:t>
            </a:r>
            <a:r>
              <a:rPr lang="en-US" sz="4400" b="1" dirty="0">
                <a:solidFill>
                  <a:srgbClr val="FF0000"/>
                </a:solidFill>
              </a:rPr>
              <a:t>) 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AVOID </a:t>
            </a:r>
            <a:r>
              <a:rPr lang="en-US" sz="4400" b="1" dirty="0">
                <a:solidFill>
                  <a:srgbClr val="FF0000"/>
                </a:solidFill>
              </a:rPr>
              <a:t>OF DEFORESTATION (</a:t>
            </a:r>
            <a:r>
              <a:rPr lang="en-US" sz="4400" b="1" dirty="0">
                <a:solidFill>
                  <a:srgbClr val="3A1BF7"/>
                </a:solidFill>
              </a:rPr>
              <a:t>OR</a:t>
            </a:r>
            <a:r>
              <a:rPr lang="en-US" sz="4400" b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CONSERVATION OF FOREST</a:t>
            </a:r>
          </a:p>
          <a:p>
            <a:pPr algn="just"/>
            <a:endParaRPr lang="en-US" sz="1400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Regulated </a:t>
            </a:r>
            <a:r>
              <a:rPr lang="en-US" sz="2400" b="1" dirty="0">
                <a:solidFill>
                  <a:srgbClr val="3A1BF7"/>
                </a:solidFill>
              </a:rPr>
              <a:t>and planned cutting of trees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Control over </a:t>
            </a:r>
            <a:r>
              <a:rPr lang="en-US" sz="2400" b="1" dirty="0">
                <a:solidFill>
                  <a:srgbClr val="3A1BF7"/>
                </a:solidFill>
              </a:rPr>
              <a:t>forest fires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Reforestation.</a:t>
            </a:r>
          </a:p>
          <a:p>
            <a:pPr algn="just"/>
            <a:endParaRPr lang="en-US" sz="24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Afforestation .</a:t>
            </a:r>
          </a:p>
          <a:p>
            <a:pPr algn="just"/>
            <a:endParaRPr lang="en-US" sz="24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Check </a:t>
            </a:r>
            <a:r>
              <a:rPr lang="en-US" sz="2400" b="1" dirty="0">
                <a:solidFill>
                  <a:srgbClr val="3A1BF7"/>
                </a:solidFill>
              </a:rPr>
              <a:t>on forest clearance for agriculture </a:t>
            </a:r>
            <a:r>
              <a:rPr lang="en-US" sz="2400" b="1" dirty="0" smtClean="0">
                <a:solidFill>
                  <a:srgbClr val="3A1BF7"/>
                </a:solidFill>
              </a:rPr>
              <a:t>and human </a:t>
            </a:r>
            <a:r>
              <a:rPr lang="en-US" sz="2400" b="1" dirty="0">
                <a:solidFill>
                  <a:srgbClr val="3A1BF7"/>
                </a:solidFill>
              </a:rPr>
              <a:t>habitation and settlement</a:t>
            </a:r>
            <a:r>
              <a:rPr lang="en-US" sz="2400" b="1" dirty="0" smtClean="0">
                <a:solidFill>
                  <a:srgbClr val="3A1BF7"/>
                </a:solidFill>
              </a:rPr>
              <a:t>.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14162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231" y="692696"/>
            <a:ext cx="8208911" cy="5262979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EF23D7"/>
                </a:solidFill>
              </a:rPr>
              <a:t>Development green belt around cities</a:t>
            </a:r>
            <a:r>
              <a:rPr lang="en-US" sz="2400" b="1" dirty="0" smtClean="0">
                <a:solidFill>
                  <a:srgbClr val="EF23D7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Education </a:t>
            </a:r>
            <a:r>
              <a:rPr lang="en-US" sz="2400" b="1" dirty="0">
                <a:solidFill>
                  <a:srgbClr val="3A1BF7"/>
                </a:solidFill>
              </a:rPr>
              <a:t>and awareness </a:t>
            </a:r>
            <a:r>
              <a:rPr lang="en-US" sz="2400" b="1" dirty="0" smtClean="0">
                <a:solidFill>
                  <a:srgbClr val="3A1BF7"/>
                </a:solidFill>
              </a:rPr>
              <a:t>programs </a:t>
            </a:r>
            <a:r>
              <a:rPr lang="en-US" sz="2400" b="1" dirty="0">
                <a:solidFill>
                  <a:srgbClr val="3A1BF7"/>
                </a:solidFill>
              </a:rPr>
              <a:t>must be conducted.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 Check </a:t>
            </a:r>
            <a:r>
              <a:rPr lang="en-US" sz="2400" b="1" dirty="0">
                <a:solidFill>
                  <a:srgbClr val="EF23D7"/>
                </a:solidFill>
              </a:rPr>
              <a:t>on mining activities in forest areas</a:t>
            </a:r>
            <a:r>
              <a:rPr lang="en-US" sz="2400" b="1" dirty="0" smtClean="0">
                <a:solidFill>
                  <a:srgbClr val="EF23D7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Protection of existing forest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>
                <a:solidFill>
                  <a:srgbClr val="EF23D7"/>
                </a:solidFill>
              </a:rPr>
              <a:t>Conservation of threatened species of trees.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Social </a:t>
            </a:r>
            <a:r>
              <a:rPr lang="en-US" sz="2400" b="1" dirty="0">
                <a:solidFill>
                  <a:srgbClr val="3A1BF7"/>
                </a:solidFill>
              </a:rPr>
              <a:t>forestry and agro-forestry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 Development </a:t>
            </a:r>
            <a:r>
              <a:rPr lang="en-US" sz="2400" b="1" dirty="0">
                <a:solidFill>
                  <a:srgbClr val="EF23D7"/>
                </a:solidFill>
              </a:rPr>
              <a:t>of national parks and </a:t>
            </a:r>
            <a:r>
              <a:rPr lang="en-US" sz="2400" b="1" dirty="0" smtClean="0">
                <a:solidFill>
                  <a:srgbClr val="EF23D7"/>
                </a:solidFill>
              </a:rPr>
              <a:t>sanctuaries.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Development </a:t>
            </a:r>
            <a:r>
              <a:rPr lang="en-US" sz="2400" b="1" dirty="0">
                <a:solidFill>
                  <a:srgbClr val="3A1BF7"/>
                </a:solidFill>
              </a:rPr>
              <a:t>of botanical </a:t>
            </a:r>
            <a:r>
              <a:rPr lang="en-US" sz="2400" b="1" dirty="0" smtClean="0">
                <a:solidFill>
                  <a:srgbClr val="3A1BF7"/>
                </a:solidFill>
              </a:rPr>
              <a:t>gardens.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EF23D7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Forest </a:t>
            </a:r>
            <a:r>
              <a:rPr lang="en-US" sz="2400" b="1" dirty="0">
                <a:solidFill>
                  <a:srgbClr val="EF23D7"/>
                </a:solidFill>
              </a:rPr>
              <a:t>pests can be controlled by spraying pesticides by using aero </a:t>
            </a:r>
            <a:r>
              <a:rPr lang="en-US" sz="2400" b="1" dirty="0" smtClean="0">
                <a:solidFill>
                  <a:srgbClr val="EF23D7"/>
                </a:solidFill>
              </a:rPr>
              <a:t>planes. </a:t>
            </a:r>
            <a:endParaRPr lang="en-US" sz="2400" b="1" dirty="0">
              <a:solidFill>
                <a:srgbClr val="EF23D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Development </a:t>
            </a:r>
            <a:r>
              <a:rPr lang="en-US" sz="2400" b="1" dirty="0">
                <a:solidFill>
                  <a:srgbClr val="3A1BF7"/>
                </a:solidFill>
              </a:rPr>
              <a:t>of seed banks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Forest </a:t>
            </a:r>
            <a:r>
              <a:rPr lang="en-US" sz="2400" b="1" dirty="0">
                <a:solidFill>
                  <a:srgbClr val="EF23D7"/>
                </a:solidFill>
              </a:rPr>
              <a:t>management</a:t>
            </a:r>
            <a:r>
              <a:rPr lang="en-US" sz="2400" b="1" dirty="0" smtClean="0">
                <a:solidFill>
                  <a:srgbClr val="EF23D7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 Proper </a:t>
            </a:r>
            <a:r>
              <a:rPr lang="en-US" sz="2400" b="1" dirty="0">
                <a:solidFill>
                  <a:srgbClr val="3A1BF7"/>
                </a:solidFill>
              </a:rPr>
              <a:t>role of government in forest </a:t>
            </a:r>
            <a:r>
              <a:rPr lang="en-US" sz="2400" b="1" dirty="0" smtClean="0">
                <a:solidFill>
                  <a:srgbClr val="3A1BF7"/>
                </a:solidFill>
              </a:rPr>
              <a:t>conservation.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Strict </a:t>
            </a:r>
            <a:r>
              <a:rPr lang="en-US" sz="2400" b="1" dirty="0">
                <a:solidFill>
                  <a:srgbClr val="FF0000"/>
                </a:solidFill>
              </a:rPr>
              <a:t>implementation of law of Forest conservation Act. </a:t>
            </a:r>
          </a:p>
        </p:txBody>
      </p:sp>
    </p:spTree>
    <p:extLst>
      <p:ext uri="{BB962C8B-B14F-4D97-AF65-F5344CB8AC3E}">
        <p14:creationId xmlns="" xmlns:p14="http://schemas.microsoft.com/office/powerpoint/2010/main" val="2771747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764704"/>
            <a:ext cx="7632848" cy="5447645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</a:rPr>
              <a:t>Case study: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Deforestation </a:t>
            </a:r>
            <a:r>
              <a:rPr lang="en-US" sz="2400" b="1" dirty="0">
                <a:solidFill>
                  <a:srgbClr val="002060"/>
                </a:solidFill>
              </a:rPr>
              <a:t>in the Himalayan region, involves clearing of natural forests and plantation of monoculture like Eucalyptus.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Nutrient in the soil is </a:t>
            </a:r>
            <a:r>
              <a:rPr lang="en-US" sz="2400" b="1" dirty="0" smtClean="0">
                <a:solidFill>
                  <a:srgbClr val="002060"/>
                </a:solidFill>
              </a:rPr>
              <a:t>poor,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therefore </a:t>
            </a:r>
            <a:r>
              <a:rPr lang="en-US" sz="2400" b="1" dirty="0">
                <a:solidFill>
                  <a:srgbClr val="002060"/>
                </a:solidFill>
              </a:rPr>
              <a:t>soil losing their </a:t>
            </a:r>
            <a:r>
              <a:rPr lang="en-US" sz="2400" b="1" dirty="0" smtClean="0">
                <a:solidFill>
                  <a:srgbClr val="002060"/>
                </a:solidFill>
              </a:rPr>
              <a:t>fertility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</a:rPr>
              <a:t>Hence</a:t>
            </a:r>
            <a:r>
              <a:rPr lang="en-US" sz="2400" b="1" dirty="0">
                <a:solidFill>
                  <a:srgbClr val="002060"/>
                </a:solidFill>
              </a:rPr>
              <a:t>, Himalayan area facing the serious problem of </a:t>
            </a:r>
            <a:r>
              <a:rPr lang="en-US" sz="2400" b="1" dirty="0">
                <a:solidFill>
                  <a:srgbClr val="3A1BF7"/>
                </a:solidFill>
              </a:rPr>
              <a:t>desertificatio</a:t>
            </a:r>
            <a:r>
              <a:rPr lang="en-US" sz="2400" b="1" dirty="0">
                <a:solidFill>
                  <a:srgbClr val="002060"/>
                </a:solidFill>
              </a:rPr>
              <a:t>n (</a:t>
            </a:r>
            <a:r>
              <a:rPr lang="en-US" sz="2400" dirty="0"/>
              <a:t>the process by which fertile land becomes desert)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61841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9"/>
            <a:ext cx="8568952" cy="6093976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CASE STUDIES</a:t>
            </a:r>
          </a:p>
          <a:p>
            <a:pPr marL="514350" indent="-514350" algn="just">
              <a:buAutoNum type="arabicPeriod"/>
            </a:pPr>
            <a:r>
              <a:rPr lang="en-US" sz="3200" b="1" i="1" dirty="0" smtClean="0">
                <a:solidFill>
                  <a:srgbClr val="EF23D7"/>
                </a:solidFill>
              </a:rPr>
              <a:t>JHUM CULTIVATION</a:t>
            </a:r>
          </a:p>
          <a:p>
            <a:pPr algn="just"/>
            <a:r>
              <a:rPr lang="en-US" sz="2400" dirty="0" smtClean="0"/>
              <a:t>&gt; </a:t>
            </a:r>
            <a:r>
              <a:rPr lang="en-US" sz="2400" b="1" dirty="0" err="1" smtClean="0">
                <a:solidFill>
                  <a:srgbClr val="3A1BF7"/>
                </a:solidFill>
              </a:rPr>
              <a:t>Jhum</a:t>
            </a:r>
            <a:r>
              <a:rPr lang="en-US" sz="2400" b="1" dirty="0" smtClean="0">
                <a:solidFill>
                  <a:srgbClr val="3A1BF7"/>
                </a:solidFill>
              </a:rPr>
              <a:t> Agriculture </a:t>
            </a:r>
            <a:r>
              <a:rPr lang="en-US" sz="2400" b="1" dirty="0" smtClean="0">
                <a:solidFill>
                  <a:srgbClr val="FF0000"/>
                </a:solidFill>
              </a:rPr>
              <a:t>or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S</a:t>
            </a:r>
            <a:r>
              <a:rPr lang="en-US" sz="2400" b="1" dirty="0" smtClean="0">
                <a:solidFill>
                  <a:srgbClr val="3A1BF7"/>
                </a:solidFill>
              </a:rPr>
              <a:t>hifting Agriculture </a:t>
            </a:r>
            <a:r>
              <a:rPr lang="en-US" sz="2400" b="1" dirty="0" smtClean="0">
                <a:solidFill>
                  <a:srgbClr val="0070C0"/>
                </a:solidFill>
              </a:rPr>
              <a:t>has destroyed large number of hectare of forest tracts in </a:t>
            </a:r>
            <a:r>
              <a:rPr lang="en-US" sz="2400" b="1" dirty="0" smtClean="0">
                <a:solidFill>
                  <a:srgbClr val="C00000"/>
                </a:solidFill>
              </a:rPr>
              <a:t>North-Eastern states</a:t>
            </a:r>
            <a:r>
              <a:rPr lang="en-US" sz="2400" b="1" dirty="0" smtClean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</a:rPr>
              <a:t>Orissa</a:t>
            </a:r>
            <a:r>
              <a:rPr lang="en-US" sz="2400" b="1" dirty="0" smtClean="0">
                <a:solidFill>
                  <a:srgbClr val="0070C0"/>
                </a:solidFill>
              </a:rPr>
              <a:t>. 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&gt; </a:t>
            </a:r>
            <a:r>
              <a:rPr lang="en-US" sz="2200" b="1" dirty="0" err="1" smtClean="0">
                <a:solidFill>
                  <a:srgbClr val="0070C0"/>
                </a:solidFill>
              </a:rPr>
              <a:t>Jhum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agriculture is subsidence agriculture in which </a:t>
            </a:r>
            <a:r>
              <a:rPr lang="en-US" sz="2200" b="1" dirty="0" smtClean="0">
                <a:solidFill>
                  <a:srgbClr val="3A1BF7"/>
                </a:solidFill>
              </a:rPr>
              <a:t>tract</a:t>
            </a:r>
            <a:r>
              <a:rPr lang="en-US" sz="2200" b="1" dirty="0" smtClean="0">
                <a:solidFill>
                  <a:srgbClr val="0070C0"/>
                </a:solidFill>
              </a:rPr>
              <a:t> (</a:t>
            </a:r>
            <a:r>
              <a:rPr lang="en-US" sz="2200" b="1" dirty="0" smtClean="0"/>
              <a:t>large area</a:t>
            </a:r>
            <a:r>
              <a:rPr lang="en-US" sz="2200" b="1" dirty="0" smtClean="0">
                <a:solidFill>
                  <a:srgbClr val="0070C0"/>
                </a:solidFill>
              </a:rPr>
              <a:t>) </a:t>
            </a:r>
            <a:r>
              <a:rPr lang="en-US" sz="2200" b="1" dirty="0">
                <a:solidFill>
                  <a:srgbClr val="0070C0"/>
                </a:solidFill>
              </a:rPr>
              <a:t>of forest land is cleared by </a:t>
            </a:r>
            <a:r>
              <a:rPr lang="en-US" sz="2200" b="1" dirty="0">
                <a:solidFill>
                  <a:srgbClr val="C00000"/>
                </a:solidFill>
              </a:rPr>
              <a:t>cutting trees </a:t>
            </a:r>
            <a:r>
              <a:rPr lang="en-US" sz="2200" b="1" dirty="0">
                <a:solidFill>
                  <a:srgbClr val="0070C0"/>
                </a:solidFill>
              </a:rPr>
              <a:t>and it is used for </a:t>
            </a:r>
            <a:r>
              <a:rPr lang="en-US" sz="2200" b="1" dirty="0">
                <a:solidFill>
                  <a:srgbClr val="3A1BF7"/>
                </a:solidFill>
              </a:rPr>
              <a:t>cultivation</a:t>
            </a:r>
            <a:r>
              <a:rPr lang="en-US" sz="2200" b="1" dirty="0">
                <a:solidFill>
                  <a:srgbClr val="0070C0"/>
                </a:solidFill>
              </a:rPr>
              <a:t>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&gt; </a:t>
            </a:r>
            <a:r>
              <a:rPr lang="en-US" sz="2200" b="1" dirty="0" smtClean="0">
                <a:solidFill>
                  <a:srgbClr val="0070C0"/>
                </a:solidFill>
              </a:rPr>
              <a:t>After </a:t>
            </a:r>
            <a:r>
              <a:rPr lang="en-US" sz="2200" b="1" dirty="0">
                <a:solidFill>
                  <a:srgbClr val="0070C0"/>
                </a:solidFill>
              </a:rPr>
              <a:t>few years, when </a:t>
            </a:r>
            <a:r>
              <a:rPr lang="en-US" sz="2200" b="1" dirty="0">
                <a:solidFill>
                  <a:srgbClr val="7030A0"/>
                </a:solidFill>
              </a:rPr>
              <a:t>productivity of the land decreases</a:t>
            </a:r>
            <a:r>
              <a:rPr lang="en-US" sz="2200" b="1" dirty="0">
                <a:solidFill>
                  <a:srgbClr val="0070C0"/>
                </a:solidFill>
              </a:rPr>
              <a:t>, cultivators abandon the land and </a:t>
            </a:r>
            <a:r>
              <a:rPr lang="en-US" sz="2200" b="1" dirty="0">
                <a:solidFill>
                  <a:srgbClr val="7030A0"/>
                </a:solidFill>
              </a:rPr>
              <a:t>clear next tract</a:t>
            </a:r>
            <a:r>
              <a:rPr lang="en-US" sz="2200" b="1" dirty="0">
                <a:solidFill>
                  <a:srgbClr val="0070C0"/>
                </a:solidFill>
              </a:rPr>
              <a:t>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200" b="1" dirty="0" smtClean="0">
                <a:solidFill>
                  <a:srgbClr val="0070C0"/>
                </a:solidFill>
              </a:rPr>
              <a:t>&gt; As </a:t>
            </a:r>
            <a:r>
              <a:rPr lang="en-US" sz="2200" b="1" dirty="0">
                <a:solidFill>
                  <a:srgbClr val="0070C0"/>
                </a:solidFill>
              </a:rPr>
              <a:t>a result of this </a:t>
            </a:r>
            <a:r>
              <a:rPr lang="en-US" sz="2200" b="1" dirty="0" smtClean="0">
                <a:solidFill>
                  <a:srgbClr val="0070C0"/>
                </a:solidFill>
              </a:rPr>
              <a:t>practice, </a:t>
            </a:r>
            <a:r>
              <a:rPr lang="en-US" sz="2200" b="1" dirty="0">
                <a:solidFill>
                  <a:srgbClr val="0070C0"/>
                </a:solidFill>
              </a:rPr>
              <a:t>combined with </a:t>
            </a:r>
            <a:r>
              <a:rPr lang="en-US" sz="2200" b="1" dirty="0">
                <a:solidFill>
                  <a:srgbClr val="00B050"/>
                </a:solidFill>
              </a:rPr>
              <a:t>increasing population </a:t>
            </a:r>
            <a:r>
              <a:rPr lang="en-US" sz="2200" b="1" dirty="0">
                <a:solidFill>
                  <a:srgbClr val="0070C0"/>
                </a:solidFill>
              </a:rPr>
              <a:t>there is </a:t>
            </a:r>
            <a:r>
              <a:rPr lang="en-US" sz="2200" b="1" dirty="0">
                <a:solidFill>
                  <a:srgbClr val="FF0000"/>
                </a:solidFill>
              </a:rPr>
              <a:t>rapid deforestation</a:t>
            </a:r>
            <a:r>
              <a:rPr lang="en-US" sz="2200" b="1" dirty="0">
                <a:solidFill>
                  <a:srgbClr val="0070C0"/>
                </a:solidFill>
              </a:rPr>
              <a:t> as more and more cultivators </a:t>
            </a:r>
            <a:r>
              <a:rPr lang="en-US" sz="2200" b="1" dirty="0">
                <a:solidFill>
                  <a:srgbClr val="EF23D7"/>
                </a:solidFill>
              </a:rPr>
              <a:t>clear forest</a:t>
            </a:r>
            <a:r>
              <a:rPr lang="en-US" sz="2200" b="1" dirty="0">
                <a:solidFill>
                  <a:srgbClr val="0070C0"/>
                </a:solidFill>
              </a:rPr>
              <a:t> to </a:t>
            </a:r>
            <a:r>
              <a:rPr lang="en-US" sz="2200" b="1" dirty="0">
                <a:solidFill>
                  <a:srgbClr val="3A1BF7"/>
                </a:solidFill>
              </a:rPr>
              <a:t>cultivate land</a:t>
            </a:r>
            <a:r>
              <a:rPr lang="en-US" sz="2200" b="1" dirty="0">
                <a:solidFill>
                  <a:srgbClr val="0070C0"/>
                </a:solidFill>
              </a:rPr>
              <a:t>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&gt; </a:t>
            </a:r>
            <a:r>
              <a:rPr lang="en-US" sz="2200" b="1" dirty="0" smtClean="0">
                <a:solidFill>
                  <a:srgbClr val="0070C0"/>
                </a:solidFill>
              </a:rPr>
              <a:t>Also</a:t>
            </a:r>
            <a:r>
              <a:rPr lang="en-US" sz="2200" b="1" dirty="0">
                <a:solidFill>
                  <a:srgbClr val="0070C0"/>
                </a:solidFill>
              </a:rPr>
              <a:t>, with </a:t>
            </a:r>
            <a:r>
              <a:rPr lang="en-US" sz="2200" b="1" dirty="0">
                <a:solidFill>
                  <a:srgbClr val="EF23D7"/>
                </a:solidFill>
              </a:rPr>
              <a:t>increase in population</a:t>
            </a:r>
            <a:r>
              <a:rPr lang="en-US" sz="2200" b="1" dirty="0">
                <a:solidFill>
                  <a:srgbClr val="0070C0"/>
                </a:solidFill>
              </a:rPr>
              <a:t> there is cultivators are </a:t>
            </a:r>
            <a:r>
              <a:rPr lang="en-US" sz="2200" b="1" dirty="0">
                <a:solidFill>
                  <a:srgbClr val="3A1BF7"/>
                </a:solidFill>
              </a:rPr>
              <a:t>forced to return to previous tracts of land </a:t>
            </a:r>
            <a:r>
              <a:rPr lang="en-US" sz="2200" b="1" dirty="0">
                <a:solidFill>
                  <a:srgbClr val="0070C0"/>
                </a:solidFill>
              </a:rPr>
              <a:t>in relatively shorter durations, not allowing the land to regain its productivity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  <a:endParaRPr lang="en-US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6319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6247864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</a:rPr>
              <a:t>2. CHIPKO MOVEMENT</a:t>
            </a:r>
            <a:endParaRPr lang="en-US" b="1" i="1" dirty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 &gt;   </a:t>
            </a:r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 err="1">
                <a:solidFill>
                  <a:srgbClr val="EF23D7"/>
                </a:solidFill>
              </a:rPr>
              <a:t>Chipko</a:t>
            </a:r>
            <a:r>
              <a:rPr lang="en-US" sz="2000" b="1" dirty="0">
                <a:solidFill>
                  <a:srgbClr val="EF23D7"/>
                </a:solidFill>
              </a:rPr>
              <a:t> movement </a:t>
            </a:r>
            <a:r>
              <a:rPr lang="en-US" sz="2000" b="1" dirty="0">
                <a:solidFill>
                  <a:srgbClr val="0070C0"/>
                </a:solidFill>
              </a:rPr>
              <a:t>or </a:t>
            </a:r>
            <a:r>
              <a:rPr lang="en-US" sz="2000" b="1" dirty="0" err="1">
                <a:solidFill>
                  <a:srgbClr val="EF23D7"/>
                </a:solidFill>
              </a:rPr>
              <a:t>Chipko</a:t>
            </a:r>
            <a:r>
              <a:rPr lang="en-US" sz="2000" b="1" dirty="0">
                <a:solidFill>
                  <a:srgbClr val="EF23D7"/>
                </a:solidFill>
              </a:rPr>
              <a:t> </a:t>
            </a:r>
            <a:r>
              <a:rPr lang="en-US" sz="2000" b="1" dirty="0" err="1">
                <a:solidFill>
                  <a:srgbClr val="EF23D7"/>
                </a:solidFill>
              </a:rPr>
              <a:t>Andolan</a:t>
            </a:r>
            <a:r>
              <a:rPr lang="en-US" sz="2000" b="1" dirty="0">
                <a:solidFill>
                  <a:srgbClr val="EF23D7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is a social-ecological movement that </a:t>
            </a:r>
            <a:r>
              <a:rPr lang="en-US" sz="2000" b="1" dirty="0" smtClean="0">
                <a:solidFill>
                  <a:srgbClr val="0070C0"/>
                </a:solidFill>
              </a:rPr>
              <a:t>practiced </a:t>
            </a:r>
            <a:r>
              <a:rPr lang="en-US" sz="2000" b="1" dirty="0">
                <a:solidFill>
                  <a:srgbClr val="0070C0"/>
                </a:solidFill>
              </a:rPr>
              <a:t>the </a:t>
            </a:r>
            <a:r>
              <a:rPr lang="en-US" sz="2000" b="1" dirty="0" err="1">
                <a:solidFill>
                  <a:srgbClr val="FF0000"/>
                </a:solidFill>
              </a:rPr>
              <a:t>Gandhian</a:t>
            </a:r>
            <a:r>
              <a:rPr lang="en-US" sz="2000" b="1" dirty="0">
                <a:solidFill>
                  <a:srgbClr val="FF0000"/>
                </a:solidFill>
              </a:rPr>
              <a:t> methods </a:t>
            </a:r>
            <a:r>
              <a:rPr lang="en-US" sz="2000" b="1" dirty="0">
                <a:solidFill>
                  <a:srgbClr val="0070C0"/>
                </a:solidFill>
              </a:rPr>
              <a:t>of </a:t>
            </a:r>
            <a:r>
              <a:rPr lang="en-US" sz="2000" b="1" dirty="0" err="1">
                <a:solidFill>
                  <a:srgbClr val="C00000"/>
                </a:solidFill>
              </a:rPr>
              <a:t>satyagraha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and</a:t>
            </a:r>
            <a:r>
              <a:rPr lang="en-US" sz="2000" b="1" dirty="0">
                <a:solidFill>
                  <a:srgbClr val="C00000"/>
                </a:solidFill>
              </a:rPr>
              <a:t> non-violent resistance</a:t>
            </a:r>
            <a:r>
              <a:rPr lang="en-US" sz="2000" b="1" dirty="0">
                <a:solidFill>
                  <a:srgbClr val="0070C0"/>
                </a:solidFill>
              </a:rPr>
              <a:t>, through the act of </a:t>
            </a:r>
            <a:r>
              <a:rPr lang="en-US" sz="2000" b="1" dirty="0">
                <a:solidFill>
                  <a:srgbClr val="3A1BF7"/>
                </a:solidFill>
              </a:rPr>
              <a:t>hugging trees </a:t>
            </a:r>
            <a:r>
              <a:rPr lang="en-US" sz="2000" b="1" dirty="0">
                <a:solidFill>
                  <a:srgbClr val="00B050"/>
                </a:solidFill>
              </a:rPr>
              <a:t>to protect them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from being felled</a:t>
            </a:r>
            <a:r>
              <a:rPr lang="en-US" sz="2000" b="1" dirty="0">
                <a:solidFill>
                  <a:srgbClr val="0070C0"/>
                </a:solidFill>
              </a:rPr>
              <a:t>.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&gt;  The </a:t>
            </a:r>
            <a:r>
              <a:rPr lang="en-US" sz="2000" b="1" dirty="0">
                <a:solidFill>
                  <a:srgbClr val="EF23D7"/>
                </a:solidFill>
              </a:rPr>
              <a:t>modern </a:t>
            </a:r>
            <a:r>
              <a:rPr lang="en-US" sz="2000" b="1" dirty="0" err="1">
                <a:solidFill>
                  <a:srgbClr val="EF23D7"/>
                </a:solidFill>
              </a:rPr>
              <a:t>Chipko</a:t>
            </a:r>
            <a:r>
              <a:rPr lang="en-US" sz="2000" b="1" dirty="0">
                <a:solidFill>
                  <a:srgbClr val="EF23D7"/>
                </a:solidFill>
              </a:rPr>
              <a:t> movement </a:t>
            </a:r>
            <a:r>
              <a:rPr lang="en-US" sz="2000" b="1" dirty="0">
                <a:solidFill>
                  <a:srgbClr val="0070C0"/>
                </a:solidFill>
              </a:rPr>
              <a:t>started in the early </a:t>
            </a:r>
            <a:r>
              <a:rPr lang="en-US" sz="2000" b="1" dirty="0">
                <a:solidFill>
                  <a:srgbClr val="EF23D7"/>
                </a:solidFill>
              </a:rPr>
              <a:t>1970s</a:t>
            </a:r>
            <a:r>
              <a:rPr lang="en-US" sz="2000" b="1" dirty="0">
                <a:solidFill>
                  <a:srgbClr val="0070C0"/>
                </a:solidFill>
              </a:rPr>
              <a:t> in the </a:t>
            </a:r>
            <a:r>
              <a:rPr lang="en-US" sz="2000" b="1" dirty="0" err="1">
                <a:solidFill>
                  <a:srgbClr val="0070C0"/>
                </a:solidFill>
              </a:rPr>
              <a:t>Garhwal</a:t>
            </a:r>
            <a:r>
              <a:rPr lang="en-US" sz="2000" b="1" dirty="0">
                <a:solidFill>
                  <a:srgbClr val="0070C0"/>
                </a:solidFill>
              </a:rPr>
              <a:t> Himalayas of </a:t>
            </a:r>
            <a:r>
              <a:rPr lang="en-US" sz="2000" b="1" dirty="0" err="1">
                <a:solidFill>
                  <a:srgbClr val="0070C0"/>
                </a:solidFill>
              </a:rPr>
              <a:t>Uttarakhand</a:t>
            </a:r>
            <a:r>
              <a:rPr lang="en-US" sz="2000" b="1" dirty="0" smtClean="0">
                <a:solidFill>
                  <a:srgbClr val="0070C0"/>
                </a:solidFill>
              </a:rPr>
              <a:t>, with </a:t>
            </a:r>
            <a:r>
              <a:rPr lang="en-US" sz="2000" b="1" dirty="0">
                <a:solidFill>
                  <a:srgbClr val="0070C0"/>
                </a:solidFill>
              </a:rPr>
              <a:t>growing awareness towards </a:t>
            </a:r>
            <a:r>
              <a:rPr lang="en-US" sz="2000" b="1" dirty="0">
                <a:solidFill>
                  <a:srgbClr val="3A1BF7"/>
                </a:solidFill>
              </a:rPr>
              <a:t>rapid deforestation. </a:t>
            </a:r>
            <a:endParaRPr lang="en-US" sz="20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>
                <a:solidFill>
                  <a:srgbClr val="0070C0"/>
                </a:solidFill>
              </a:rPr>
              <a:t>world famous </a:t>
            </a:r>
            <a:r>
              <a:rPr lang="en-US" sz="2000" b="1" dirty="0" err="1">
                <a:solidFill>
                  <a:srgbClr val="0070C0"/>
                </a:solidFill>
              </a:rPr>
              <a:t>Chipko</a:t>
            </a:r>
            <a:r>
              <a:rPr lang="en-US" sz="2000" b="1" dirty="0">
                <a:solidFill>
                  <a:srgbClr val="0070C0"/>
                </a:solidFill>
              </a:rPr>
              <a:t> Movement, pioneered by </a:t>
            </a:r>
            <a:r>
              <a:rPr lang="en-US" sz="2000" b="1" dirty="0" err="1">
                <a:solidFill>
                  <a:srgbClr val="C00000"/>
                </a:solidFill>
              </a:rPr>
              <a:t>Dasohli</a:t>
            </a:r>
            <a:r>
              <a:rPr lang="en-US" sz="2000" b="1" dirty="0">
                <a:solidFill>
                  <a:srgbClr val="C00000"/>
                </a:solidFill>
              </a:rPr>
              <a:t> Gram </a:t>
            </a:r>
            <a:r>
              <a:rPr lang="en-US" sz="2000" b="1" dirty="0" err="1">
                <a:solidFill>
                  <a:srgbClr val="C00000"/>
                </a:solidFill>
              </a:rPr>
              <a:t>Swarajya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Mandal</a:t>
            </a:r>
            <a:r>
              <a:rPr lang="en-US" sz="2000" b="1" dirty="0">
                <a:solidFill>
                  <a:srgbClr val="0070C0"/>
                </a:solidFill>
              </a:rPr>
              <a:t> in </a:t>
            </a:r>
            <a:r>
              <a:rPr lang="en-US" sz="2000" b="1" dirty="0" err="1">
                <a:solidFill>
                  <a:srgbClr val="0070C0"/>
                </a:solidFill>
              </a:rPr>
              <a:t>Gopeshwar</a:t>
            </a:r>
            <a:r>
              <a:rPr lang="en-US" sz="2000" b="1" dirty="0">
                <a:solidFill>
                  <a:srgbClr val="0070C0"/>
                </a:solidFill>
              </a:rPr>
              <a:t> brought about a general awareness about conservation of forests.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</a:rPr>
              <a:t> The </a:t>
            </a:r>
            <a:r>
              <a:rPr lang="en-US" sz="2000" b="1" dirty="0">
                <a:solidFill>
                  <a:srgbClr val="EF23D7"/>
                </a:solidFill>
              </a:rPr>
              <a:t>first </a:t>
            </a:r>
            <a:r>
              <a:rPr lang="en-US" sz="2000" b="1" dirty="0" err="1">
                <a:solidFill>
                  <a:srgbClr val="EF23D7"/>
                </a:solidFill>
              </a:rPr>
              <a:t>Chipko</a:t>
            </a:r>
            <a:r>
              <a:rPr lang="en-US" sz="2000" b="1" dirty="0">
                <a:solidFill>
                  <a:srgbClr val="EF23D7"/>
                </a:solidFill>
              </a:rPr>
              <a:t> Movement </a:t>
            </a:r>
            <a:r>
              <a:rPr lang="en-US" sz="2000" b="1" dirty="0">
                <a:solidFill>
                  <a:srgbClr val="0070C0"/>
                </a:solidFill>
              </a:rPr>
              <a:t>dates back to </a:t>
            </a:r>
            <a:r>
              <a:rPr lang="en-US" sz="2000" b="1" dirty="0">
                <a:solidFill>
                  <a:srgbClr val="EF23D7"/>
                </a:solidFill>
              </a:rPr>
              <a:t>1731</a:t>
            </a:r>
            <a:r>
              <a:rPr lang="en-US" sz="2000" b="1" dirty="0">
                <a:solidFill>
                  <a:srgbClr val="0070C0"/>
                </a:solidFill>
              </a:rPr>
              <a:t>, when a village woman named </a:t>
            </a:r>
            <a:r>
              <a:rPr lang="en-US" sz="2000" b="1" dirty="0">
                <a:solidFill>
                  <a:srgbClr val="3A1BF7"/>
                </a:solidFill>
              </a:rPr>
              <a:t>Amrita </a:t>
            </a:r>
            <a:r>
              <a:rPr lang="en-US" sz="2000" b="1" dirty="0" err="1">
                <a:solidFill>
                  <a:srgbClr val="3A1BF7"/>
                </a:solidFill>
              </a:rPr>
              <a:t>Bai</a:t>
            </a:r>
            <a:r>
              <a:rPr lang="en-US" sz="2000" b="1" dirty="0">
                <a:solidFill>
                  <a:srgbClr val="3A1BF7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led the </a:t>
            </a:r>
            <a:r>
              <a:rPr lang="en-US" sz="2000" b="1" dirty="0" err="1">
                <a:solidFill>
                  <a:srgbClr val="3A1BF7"/>
                </a:solidFill>
              </a:rPr>
              <a:t>Bishnoi</a:t>
            </a:r>
            <a:r>
              <a:rPr lang="en-US" sz="2000" b="1" dirty="0">
                <a:solidFill>
                  <a:srgbClr val="3A1BF7"/>
                </a:solidFill>
              </a:rPr>
              <a:t> women </a:t>
            </a:r>
            <a:r>
              <a:rPr lang="en-US" sz="2000" b="1" dirty="0">
                <a:solidFill>
                  <a:srgbClr val="0070C0"/>
                </a:solidFill>
              </a:rPr>
              <a:t>against the </a:t>
            </a:r>
            <a:r>
              <a:rPr lang="en-US" sz="2000" b="1" dirty="0">
                <a:solidFill>
                  <a:srgbClr val="C00000"/>
                </a:solidFill>
              </a:rPr>
              <a:t>Maharajas men </a:t>
            </a:r>
            <a:r>
              <a:rPr lang="en-US" sz="2000" b="1" dirty="0">
                <a:solidFill>
                  <a:srgbClr val="0070C0"/>
                </a:solidFill>
              </a:rPr>
              <a:t>to </a:t>
            </a:r>
            <a:r>
              <a:rPr lang="en-US" sz="2000" b="1" dirty="0">
                <a:solidFill>
                  <a:srgbClr val="BA3106"/>
                </a:solidFill>
              </a:rPr>
              <a:t>prevent them from cutting trees</a:t>
            </a:r>
            <a:r>
              <a:rPr lang="en-US" sz="2000" b="1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</a:rPr>
              <a:t>In this attempt to save the trees, she </a:t>
            </a:r>
            <a:r>
              <a:rPr lang="en-US" sz="2000" b="1" dirty="0">
                <a:solidFill>
                  <a:srgbClr val="FF0000"/>
                </a:solidFill>
              </a:rPr>
              <a:t>sacrificed her life </a:t>
            </a:r>
            <a:r>
              <a:rPr lang="en-US" sz="2000" b="1" dirty="0">
                <a:solidFill>
                  <a:srgbClr val="0070C0"/>
                </a:solidFill>
              </a:rPr>
              <a:t>along with the lives of her </a:t>
            </a:r>
            <a:r>
              <a:rPr lang="en-US" sz="2000" b="1" dirty="0">
                <a:solidFill>
                  <a:srgbClr val="FF0000"/>
                </a:solidFill>
              </a:rPr>
              <a:t>husband</a:t>
            </a:r>
            <a:r>
              <a:rPr lang="en-US" sz="2000" b="1" dirty="0">
                <a:solidFill>
                  <a:srgbClr val="0070C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three daughters </a:t>
            </a:r>
            <a:r>
              <a:rPr lang="en-US" sz="2000" b="1" dirty="0">
                <a:solidFill>
                  <a:srgbClr val="0070C0"/>
                </a:solidFill>
              </a:rPr>
              <a:t>and </a:t>
            </a:r>
            <a:r>
              <a:rPr lang="en-US" sz="2000" b="1" dirty="0">
                <a:solidFill>
                  <a:srgbClr val="FF0000"/>
                </a:solidFill>
              </a:rPr>
              <a:t>363 people</a:t>
            </a:r>
            <a:r>
              <a:rPr lang="en-US" sz="2000" b="1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</a:rPr>
              <a:t>The movement was given this name because the village women embraced </a:t>
            </a:r>
            <a:r>
              <a:rPr lang="en-US" sz="2000" b="1" dirty="0">
                <a:solidFill>
                  <a:srgbClr val="FF0000"/>
                </a:solidFill>
              </a:rPr>
              <a:t>or</a:t>
            </a:r>
            <a:r>
              <a:rPr lang="en-US" sz="2000" b="1" dirty="0">
                <a:solidFill>
                  <a:srgbClr val="0070C0"/>
                </a:solidFill>
              </a:rPr>
              <a:t> hugged the trees to stop them from being cut.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</a:rPr>
              <a:t> In </a:t>
            </a:r>
            <a:r>
              <a:rPr lang="en-US" sz="2000" b="1" dirty="0">
                <a:solidFill>
                  <a:srgbClr val="EF23D7"/>
                </a:solidFill>
              </a:rPr>
              <a:t>1972</a:t>
            </a:r>
            <a:r>
              <a:rPr lang="en-US" sz="2000" b="1" dirty="0">
                <a:solidFill>
                  <a:srgbClr val="0070C0"/>
                </a:solidFill>
              </a:rPr>
              <a:t>, in Uttar Pradesh, the </a:t>
            </a:r>
            <a:r>
              <a:rPr lang="en-US" sz="2000" b="1" dirty="0" err="1">
                <a:solidFill>
                  <a:srgbClr val="EF23D7"/>
                </a:solidFill>
              </a:rPr>
              <a:t>Chipko</a:t>
            </a:r>
            <a:r>
              <a:rPr lang="en-US" sz="2000" b="1" dirty="0">
                <a:solidFill>
                  <a:srgbClr val="EF23D7"/>
                </a:solidFill>
              </a:rPr>
              <a:t> Movement </a:t>
            </a:r>
            <a:r>
              <a:rPr lang="en-US" sz="2000" b="1" dirty="0">
                <a:solidFill>
                  <a:srgbClr val="0070C0"/>
                </a:solidFill>
              </a:rPr>
              <a:t>was led by </a:t>
            </a:r>
            <a:r>
              <a:rPr lang="en-US" sz="2000" b="1" dirty="0" err="1">
                <a:solidFill>
                  <a:srgbClr val="3A1BF7"/>
                </a:solidFill>
              </a:rPr>
              <a:t>Bachnoi</a:t>
            </a:r>
            <a:r>
              <a:rPr lang="en-US" sz="2000" b="1" dirty="0">
                <a:solidFill>
                  <a:srgbClr val="3A1BF7"/>
                </a:solidFill>
              </a:rPr>
              <a:t> Devi </a:t>
            </a:r>
            <a:r>
              <a:rPr lang="en-US" sz="2000" b="1" dirty="0">
                <a:solidFill>
                  <a:srgbClr val="0070C0"/>
                </a:solidFill>
              </a:rPr>
              <a:t>of </a:t>
            </a:r>
            <a:r>
              <a:rPr lang="en-US" sz="2000" b="1" dirty="0" err="1">
                <a:solidFill>
                  <a:srgbClr val="0070C0"/>
                </a:solidFill>
              </a:rPr>
              <a:t>Advani</a:t>
            </a:r>
            <a:r>
              <a:rPr lang="en-US" sz="2000" b="1" dirty="0">
                <a:solidFill>
                  <a:srgbClr val="0070C0"/>
                </a:solidFill>
              </a:rPr>
              <a:t> who protected the hill forests from the </a:t>
            </a:r>
            <a:r>
              <a:rPr lang="en-US" sz="2000" b="1" dirty="0">
                <a:solidFill>
                  <a:srgbClr val="BA3106"/>
                </a:solidFill>
              </a:rPr>
              <a:t>contractors axe men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945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208912" cy="5940088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</a:rPr>
              <a:t>The landmark event in this struggle took place on </a:t>
            </a:r>
            <a:r>
              <a:rPr lang="en-US" sz="2000" b="1" dirty="0">
                <a:solidFill>
                  <a:srgbClr val="EF23D7"/>
                </a:solidFill>
              </a:rPr>
              <a:t>March 26, 1974,</a:t>
            </a:r>
            <a:r>
              <a:rPr lang="en-US" sz="2000" b="1" dirty="0">
                <a:solidFill>
                  <a:srgbClr val="0070C0"/>
                </a:solidFill>
              </a:rPr>
              <a:t> when a group of </a:t>
            </a:r>
            <a:r>
              <a:rPr lang="en-US" sz="2000" b="1" dirty="0">
                <a:solidFill>
                  <a:srgbClr val="3A1BF7"/>
                </a:solidFill>
              </a:rPr>
              <a:t>peasant</a:t>
            </a:r>
            <a:r>
              <a:rPr lang="en-US" sz="2000" b="1" dirty="0">
                <a:solidFill>
                  <a:srgbClr val="0070C0"/>
                </a:solidFill>
              </a:rPr>
              <a:t> (</a:t>
            </a:r>
            <a:r>
              <a:rPr lang="en-US" sz="2000" b="1" dirty="0">
                <a:solidFill>
                  <a:schemeClr val="tx2"/>
                </a:solidFill>
              </a:rPr>
              <a:t>poor agricultural </a:t>
            </a:r>
            <a:r>
              <a:rPr lang="en-US" sz="2000" b="1" dirty="0" err="1">
                <a:solidFill>
                  <a:schemeClr val="tx2"/>
                </a:solidFill>
              </a:rPr>
              <a:t>labourer</a:t>
            </a:r>
            <a:r>
              <a:rPr lang="en-US" sz="2000" b="1" dirty="0">
                <a:solidFill>
                  <a:srgbClr val="0070C0"/>
                </a:solidFill>
              </a:rPr>
              <a:t>) women in Reni village, </a:t>
            </a:r>
            <a:r>
              <a:rPr lang="en-US" sz="2000" b="1" dirty="0" err="1">
                <a:solidFill>
                  <a:srgbClr val="0070C0"/>
                </a:solidFill>
              </a:rPr>
              <a:t>Hemwalghati</a:t>
            </a:r>
            <a:r>
              <a:rPr lang="en-US" sz="2000" b="1" dirty="0">
                <a:solidFill>
                  <a:srgbClr val="0070C0"/>
                </a:solidFill>
              </a:rPr>
              <a:t>, in </a:t>
            </a:r>
            <a:r>
              <a:rPr lang="en-US" sz="2000" b="1" dirty="0" err="1">
                <a:solidFill>
                  <a:srgbClr val="0070C0"/>
                </a:solidFill>
              </a:rPr>
              <a:t>Chamoli</a:t>
            </a:r>
            <a:r>
              <a:rPr lang="en-US" sz="2000" b="1" dirty="0">
                <a:solidFill>
                  <a:srgbClr val="0070C0"/>
                </a:solidFill>
              </a:rPr>
              <a:t> district, </a:t>
            </a:r>
            <a:r>
              <a:rPr lang="en-US" sz="2000" b="1" dirty="0" err="1">
                <a:solidFill>
                  <a:srgbClr val="0070C0"/>
                </a:solidFill>
              </a:rPr>
              <a:t>Uttarakhand</a:t>
            </a:r>
            <a:r>
              <a:rPr lang="en-US" sz="2000" b="1" dirty="0">
                <a:solidFill>
                  <a:srgbClr val="0070C0"/>
                </a:solidFill>
              </a:rPr>
              <a:t>, India, acted to </a:t>
            </a:r>
            <a:r>
              <a:rPr lang="en-US" sz="2000" b="1" dirty="0">
                <a:solidFill>
                  <a:srgbClr val="FF0000"/>
                </a:solidFill>
              </a:rPr>
              <a:t>prevent the cutting of trees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and reclaim their </a:t>
            </a:r>
            <a:r>
              <a:rPr lang="en-US" sz="2000" b="1" dirty="0">
                <a:solidFill>
                  <a:srgbClr val="00B050"/>
                </a:solidFill>
              </a:rPr>
              <a:t>traditional forest rights </a:t>
            </a:r>
            <a:r>
              <a:rPr lang="en-US" sz="2000" b="1" dirty="0">
                <a:solidFill>
                  <a:srgbClr val="0070C0"/>
                </a:solidFill>
              </a:rPr>
              <a:t>that were threatened by the contractor system of the state Forest Department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Their </a:t>
            </a:r>
            <a:r>
              <a:rPr lang="en-US" sz="2000" b="1" dirty="0">
                <a:solidFill>
                  <a:srgbClr val="0070C0"/>
                </a:solidFill>
              </a:rPr>
              <a:t>actions </a:t>
            </a:r>
            <a:r>
              <a:rPr lang="en-US" sz="2000" b="1" dirty="0">
                <a:solidFill>
                  <a:srgbClr val="EF23D7"/>
                </a:solidFill>
              </a:rPr>
              <a:t>inspired</a:t>
            </a:r>
            <a:r>
              <a:rPr lang="en-US" sz="2000" b="1" dirty="0">
                <a:solidFill>
                  <a:srgbClr val="0070C0"/>
                </a:solidFill>
              </a:rPr>
              <a:t> hundreds of such actions at the </a:t>
            </a:r>
            <a:r>
              <a:rPr lang="en-US" sz="2000" b="1" dirty="0">
                <a:solidFill>
                  <a:srgbClr val="3A1BF7"/>
                </a:solidFill>
              </a:rPr>
              <a:t>grassroots level </a:t>
            </a:r>
            <a:r>
              <a:rPr lang="en-US" sz="2000" b="1" dirty="0">
                <a:solidFill>
                  <a:srgbClr val="0070C0"/>
                </a:solidFill>
              </a:rPr>
              <a:t>throughout the region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By </a:t>
            </a:r>
            <a:r>
              <a:rPr lang="en-US" sz="2000" b="1" dirty="0">
                <a:solidFill>
                  <a:srgbClr val="0070C0"/>
                </a:solidFill>
              </a:rPr>
              <a:t>the </a:t>
            </a:r>
            <a:r>
              <a:rPr lang="en-US" sz="2000" b="1" dirty="0">
                <a:solidFill>
                  <a:srgbClr val="EF23D7"/>
                </a:solidFill>
              </a:rPr>
              <a:t>1980s</a:t>
            </a:r>
            <a:r>
              <a:rPr lang="en-US" sz="2000" b="1" dirty="0">
                <a:solidFill>
                  <a:srgbClr val="0070C0"/>
                </a:solidFill>
              </a:rPr>
              <a:t> the movement had </a:t>
            </a:r>
            <a:r>
              <a:rPr lang="en-US" sz="2000" b="1" dirty="0">
                <a:solidFill>
                  <a:srgbClr val="3A1BF7"/>
                </a:solidFill>
              </a:rPr>
              <a:t>spread throughout India</a:t>
            </a:r>
            <a:r>
              <a:rPr lang="en-US" sz="2000" b="1" dirty="0">
                <a:solidFill>
                  <a:srgbClr val="0070C0"/>
                </a:solidFill>
              </a:rPr>
              <a:t> and led to formulation of people-sensitive </a:t>
            </a:r>
            <a:r>
              <a:rPr lang="en-US" sz="2000" b="1" dirty="0">
                <a:solidFill>
                  <a:srgbClr val="00B050"/>
                </a:solidFill>
              </a:rPr>
              <a:t>forest policies</a:t>
            </a:r>
            <a:r>
              <a:rPr lang="en-US" sz="2000" b="1" dirty="0">
                <a:solidFill>
                  <a:srgbClr val="0070C0"/>
                </a:solidFill>
              </a:rPr>
              <a:t>, which </a:t>
            </a:r>
            <a:r>
              <a:rPr lang="en-US" sz="2000" b="1" dirty="0">
                <a:solidFill>
                  <a:srgbClr val="FF0000"/>
                </a:solidFill>
              </a:rPr>
              <a:t>put a stop </a:t>
            </a:r>
            <a:r>
              <a:rPr lang="en-US" sz="2000" b="1" dirty="0">
                <a:solidFill>
                  <a:srgbClr val="0070C0"/>
                </a:solidFill>
              </a:rPr>
              <a:t>to the open felling of trees in regions as far reaching as </a:t>
            </a:r>
            <a:r>
              <a:rPr lang="en-US" sz="2000" b="1" dirty="0" err="1">
                <a:solidFill>
                  <a:srgbClr val="3A1BF7"/>
                </a:solidFill>
              </a:rPr>
              <a:t>Vindhyas</a:t>
            </a:r>
            <a:r>
              <a:rPr lang="en-US" sz="2000" b="1" dirty="0">
                <a:solidFill>
                  <a:srgbClr val="3A1BF7"/>
                </a:solidFill>
              </a:rPr>
              <a:t> (</a:t>
            </a:r>
            <a:r>
              <a:rPr lang="en-US" sz="2000" b="1" dirty="0"/>
              <a:t>eastern side of the Gujarat peninsula)</a:t>
            </a:r>
            <a:r>
              <a:rPr lang="en-US" sz="2000" b="1" dirty="0">
                <a:solidFill>
                  <a:srgbClr val="0070C0"/>
                </a:solidFill>
              </a:rPr>
              <a:t> and the </a:t>
            </a:r>
            <a:r>
              <a:rPr lang="en-US" sz="2000" b="1" dirty="0">
                <a:solidFill>
                  <a:srgbClr val="3A1BF7"/>
                </a:solidFill>
              </a:rPr>
              <a:t>Western Ghats (</a:t>
            </a:r>
            <a:r>
              <a:rPr lang="en-US" sz="2000" b="1" dirty="0"/>
              <a:t>is a mountain range that traverses south through the states of Maharashtra, Goa, Karnataka and Kerala)</a:t>
            </a:r>
            <a:r>
              <a:rPr lang="en-US" sz="2000" b="1" dirty="0">
                <a:solidFill>
                  <a:srgbClr val="0070C0"/>
                </a:solidFill>
              </a:rPr>
              <a:t>.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</a:rPr>
              <a:t>In </a:t>
            </a:r>
            <a:r>
              <a:rPr lang="en-US" sz="2000" b="1" dirty="0">
                <a:solidFill>
                  <a:srgbClr val="EF23D7"/>
                </a:solidFill>
              </a:rPr>
              <a:t>1980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3A1BF7"/>
                </a:solidFill>
              </a:rPr>
              <a:t>Sundarlal</a:t>
            </a:r>
            <a:r>
              <a:rPr lang="en-US" sz="2000" b="1" dirty="0">
                <a:solidFill>
                  <a:srgbClr val="3A1BF7"/>
                </a:solidFill>
              </a:rPr>
              <a:t> </a:t>
            </a:r>
            <a:r>
              <a:rPr lang="en-US" sz="2000" b="1" dirty="0" err="1">
                <a:solidFill>
                  <a:srgbClr val="3A1BF7"/>
                </a:solidFill>
              </a:rPr>
              <a:t>Bahuguna</a:t>
            </a:r>
            <a:r>
              <a:rPr lang="en-US" sz="2000" b="1" dirty="0">
                <a:solidFill>
                  <a:srgbClr val="3A1BF7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>
                <a:solidFill>
                  <a:srgbClr val="BA3106"/>
                </a:solidFill>
              </a:rPr>
              <a:t>a </a:t>
            </a:r>
            <a:r>
              <a:rPr lang="en-US" sz="2000" b="1" dirty="0" err="1">
                <a:solidFill>
                  <a:srgbClr val="BA3106"/>
                </a:solidFill>
              </a:rPr>
              <a:t>Gandhian</a:t>
            </a:r>
            <a:r>
              <a:rPr lang="en-US" sz="2000" b="1" dirty="0">
                <a:solidFill>
                  <a:srgbClr val="BA3106"/>
                </a:solidFill>
              </a:rPr>
              <a:t> activist and </a:t>
            </a:r>
            <a:r>
              <a:rPr lang="en-US" sz="2000" b="1" dirty="0" err="1">
                <a:solidFill>
                  <a:srgbClr val="BA3106"/>
                </a:solidFill>
              </a:rPr>
              <a:t>philospher</a:t>
            </a:r>
            <a:r>
              <a:rPr lang="en-US" sz="2000" b="1" dirty="0">
                <a:solidFill>
                  <a:srgbClr val="002060"/>
                </a:solidFill>
              </a:rPr>
              <a:t>, joined the campaign opposing construction of a proposed </a:t>
            </a:r>
            <a:r>
              <a:rPr lang="en-US" sz="2000" b="1" dirty="0" err="1">
                <a:solidFill>
                  <a:srgbClr val="EF23D7"/>
                </a:solidFill>
              </a:rPr>
              <a:t>Himalyan</a:t>
            </a:r>
            <a:r>
              <a:rPr lang="en-US" sz="2000" b="1" dirty="0">
                <a:solidFill>
                  <a:srgbClr val="EF23D7"/>
                </a:solidFill>
              </a:rPr>
              <a:t> dam </a:t>
            </a:r>
            <a:r>
              <a:rPr lang="en-US" sz="2000" b="1" dirty="0">
                <a:solidFill>
                  <a:srgbClr val="002060"/>
                </a:solidFill>
              </a:rPr>
              <a:t>on the river near his birth place of </a:t>
            </a:r>
            <a:r>
              <a:rPr lang="en-US" sz="2000" b="1" dirty="0" err="1">
                <a:solidFill>
                  <a:srgbClr val="C00000"/>
                </a:solidFill>
              </a:rPr>
              <a:t>Tehri</a:t>
            </a:r>
            <a:r>
              <a:rPr lang="en-US" sz="2000" b="1" dirty="0" smtClean="0">
                <a:solidFill>
                  <a:srgbClr val="002060"/>
                </a:solidFill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172872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377" y="476672"/>
            <a:ext cx="7992888" cy="6001643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2060"/>
                </a:solidFill>
              </a:rPr>
              <a:t>Bahuguna</a:t>
            </a:r>
            <a:r>
              <a:rPr lang="en-US" sz="2400" b="1" dirty="0">
                <a:solidFill>
                  <a:srgbClr val="002060"/>
                </a:solidFill>
              </a:rPr>
              <a:t> ended a </a:t>
            </a:r>
            <a:r>
              <a:rPr lang="en-US" sz="2400" b="1" dirty="0">
                <a:solidFill>
                  <a:srgbClr val="C00000"/>
                </a:solidFill>
              </a:rPr>
              <a:t>45 days fast </a:t>
            </a:r>
            <a:r>
              <a:rPr lang="en-US" sz="2400" b="1" dirty="0">
                <a:solidFill>
                  <a:srgbClr val="002060"/>
                </a:solidFill>
              </a:rPr>
              <a:t>in </a:t>
            </a:r>
            <a:r>
              <a:rPr lang="en-US" sz="2400" b="1" dirty="0">
                <a:solidFill>
                  <a:srgbClr val="EF23D7"/>
                </a:solidFill>
              </a:rPr>
              <a:t>1995 </a:t>
            </a:r>
            <a:r>
              <a:rPr lang="en-US" sz="2400" b="1" dirty="0">
                <a:solidFill>
                  <a:srgbClr val="002060"/>
                </a:solidFill>
              </a:rPr>
              <a:t>on the protest of </a:t>
            </a:r>
            <a:r>
              <a:rPr lang="en-US" sz="2400" b="1" dirty="0" err="1">
                <a:solidFill>
                  <a:srgbClr val="FF0000"/>
                </a:solidFill>
              </a:rPr>
              <a:t>Tehri</a:t>
            </a:r>
            <a:r>
              <a:rPr lang="en-US" sz="2400" b="1" dirty="0">
                <a:solidFill>
                  <a:srgbClr val="FF0000"/>
                </a:solidFill>
              </a:rPr>
              <a:t> Dam Project </a:t>
            </a:r>
            <a:r>
              <a:rPr lang="en-US" sz="2400" b="1" dirty="0">
                <a:solidFill>
                  <a:srgbClr val="002060"/>
                </a:solidFill>
              </a:rPr>
              <a:t>(</a:t>
            </a:r>
            <a:r>
              <a:rPr lang="en-US" sz="2400" dirty="0"/>
              <a:t>on the </a:t>
            </a:r>
            <a:r>
              <a:rPr lang="en-US" sz="2400" dirty="0">
                <a:solidFill>
                  <a:srgbClr val="BA3106"/>
                </a:solidFill>
              </a:rPr>
              <a:t>Bhagirathi River </a:t>
            </a:r>
            <a:r>
              <a:rPr lang="en-US" sz="2400" dirty="0"/>
              <a:t>near </a:t>
            </a:r>
            <a:r>
              <a:rPr lang="en-US" sz="2400" b="1" dirty="0" err="1">
                <a:solidFill>
                  <a:srgbClr val="3A1BF7"/>
                </a:solidFill>
              </a:rPr>
              <a:t>Tehri</a:t>
            </a:r>
            <a:r>
              <a:rPr lang="en-US" sz="2400" dirty="0">
                <a:solidFill>
                  <a:srgbClr val="3A1BF7"/>
                </a:solidFill>
              </a:rPr>
              <a:t> </a:t>
            </a:r>
            <a:r>
              <a:rPr lang="en-US" sz="2400" dirty="0"/>
              <a:t>in </a:t>
            </a:r>
            <a:r>
              <a:rPr lang="en-US" sz="2400" dirty="0" err="1"/>
              <a:t>Uttarakhand</a:t>
            </a:r>
            <a:r>
              <a:rPr lang="en-US" sz="2400" dirty="0"/>
              <a:t>, India</a:t>
            </a:r>
            <a:r>
              <a:rPr lang="en-US" sz="2400" b="1" dirty="0">
                <a:solidFill>
                  <a:srgbClr val="002060"/>
                </a:solidFill>
              </a:rPr>
              <a:t> of </a:t>
            </a:r>
            <a:r>
              <a:rPr lang="en-US" sz="2400" dirty="0">
                <a:solidFill>
                  <a:srgbClr val="FF0000"/>
                </a:solidFill>
              </a:rPr>
              <a:t>1000 MW </a:t>
            </a:r>
            <a:r>
              <a:rPr lang="en-US" sz="2400" dirty="0"/>
              <a:t>capacity</a:t>
            </a:r>
            <a:r>
              <a:rPr lang="en-US" sz="2400" dirty="0" smtClean="0"/>
              <a:t>)</a:t>
            </a:r>
          </a:p>
          <a:p>
            <a:pPr algn="just"/>
            <a:endParaRPr lang="en-US" sz="2400" b="1" dirty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3A1BF7"/>
                </a:solidFill>
              </a:rPr>
              <a:t>Bahuguna</a:t>
            </a:r>
            <a:r>
              <a:rPr lang="en-US" sz="2400" b="1" dirty="0">
                <a:solidFill>
                  <a:srgbClr val="002060"/>
                </a:solidFill>
              </a:rPr>
              <a:t> again committed another </a:t>
            </a:r>
            <a:r>
              <a:rPr lang="en-US" sz="2400" b="1" dirty="0">
                <a:solidFill>
                  <a:srgbClr val="C00000"/>
                </a:solidFill>
              </a:rPr>
              <a:t>fast </a:t>
            </a:r>
            <a:r>
              <a:rPr lang="en-US" sz="2400" b="1" dirty="0">
                <a:solidFill>
                  <a:srgbClr val="002060"/>
                </a:solidFill>
              </a:rPr>
              <a:t>(ended after </a:t>
            </a:r>
            <a:r>
              <a:rPr lang="en-US" sz="2400" b="1" dirty="0">
                <a:solidFill>
                  <a:srgbClr val="C00000"/>
                </a:solidFill>
              </a:rPr>
              <a:t>74 days</a:t>
            </a:r>
            <a:r>
              <a:rPr lang="en-US" sz="2400" b="1" dirty="0">
                <a:solidFill>
                  <a:srgbClr val="002060"/>
                </a:solidFill>
              </a:rPr>
              <a:t>) after the </a:t>
            </a:r>
            <a:r>
              <a:rPr lang="en-US" sz="2400" b="1" dirty="0">
                <a:solidFill>
                  <a:srgbClr val="EF23D7"/>
                </a:solidFill>
              </a:rPr>
              <a:t>undertaking of Prime Minister </a:t>
            </a:r>
            <a:r>
              <a:rPr lang="en-US" sz="2400" b="1" dirty="0">
                <a:solidFill>
                  <a:srgbClr val="002060"/>
                </a:solidFill>
              </a:rPr>
              <a:t>regarding review of project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“</a:t>
            </a:r>
            <a:r>
              <a:rPr lang="en-US" sz="2400" b="1" dirty="0" smtClean="0">
                <a:solidFill>
                  <a:srgbClr val="3A1BF7"/>
                </a:solidFill>
              </a:rPr>
              <a:t>We the Himalaya are facing crisis of survival due to the suicidal activities being carried out in the name of development. The monstrous </a:t>
            </a:r>
            <a:r>
              <a:rPr lang="en-US" sz="2400" b="1" dirty="0" err="1" smtClean="0">
                <a:solidFill>
                  <a:srgbClr val="FF0000"/>
                </a:solidFill>
              </a:rPr>
              <a:t>Tehri</a:t>
            </a:r>
            <a:r>
              <a:rPr lang="en-US" sz="2400" b="1" dirty="0" smtClean="0">
                <a:solidFill>
                  <a:srgbClr val="FF0000"/>
                </a:solidFill>
              </a:rPr>
              <a:t> Dam </a:t>
            </a:r>
            <a:r>
              <a:rPr lang="en-US" sz="2400" b="1" dirty="0" smtClean="0">
                <a:solidFill>
                  <a:srgbClr val="3A1BF7"/>
                </a:solidFill>
              </a:rPr>
              <a:t>is a symbol of this. There is need for a new and long term policy to protect the dying </a:t>
            </a:r>
            <a:r>
              <a:rPr lang="en-US" sz="2400" b="1" dirty="0">
                <a:solidFill>
                  <a:srgbClr val="3A1BF7"/>
                </a:solidFill>
              </a:rPr>
              <a:t>H</a:t>
            </a:r>
            <a:r>
              <a:rPr lang="en-US" sz="2400" b="1" dirty="0" smtClean="0">
                <a:solidFill>
                  <a:srgbClr val="3A1BF7"/>
                </a:solidFill>
              </a:rPr>
              <a:t>imalaya. I do not want to see the death of the most </a:t>
            </a:r>
            <a:r>
              <a:rPr lang="en-US" sz="2400" b="1" dirty="0" smtClean="0">
                <a:solidFill>
                  <a:srgbClr val="C00000"/>
                </a:solidFill>
              </a:rPr>
              <a:t>sacred</a:t>
            </a:r>
            <a:r>
              <a:rPr lang="en-US" sz="2400" b="1" dirty="0" smtClean="0">
                <a:solidFill>
                  <a:srgbClr val="3A1BF7"/>
                </a:solidFill>
              </a:rPr>
              <a:t> (</a:t>
            </a:r>
            <a:r>
              <a:rPr lang="en-US" sz="2400" b="1" dirty="0" smtClean="0"/>
              <a:t>connected to God</a:t>
            </a:r>
            <a:r>
              <a:rPr lang="en-US" sz="2400" b="1" dirty="0" smtClean="0">
                <a:solidFill>
                  <a:srgbClr val="3A1BF7"/>
                </a:solidFill>
              </a:rPr>
              <a:t>) </a:t>
            </a:r>
            <a:r>
              <a:rPr lang="en-US" sz="2400" b="1" dirty="0" smtClean="0">
                <a:solidFill>
                  <a:srgbClr val="C00000"/>
                </a:solidFill>
              </a:rPr>
              <a:t>river</a:t>
            </a:r>
            <a:r>
              <a:rPr lang="en-US" sz="2400" b="1" dirty="0" smtClean="0">
                <a:solidFill>
                  <a:srgbClr val="3A1BF7"/>
                </a:solidFill>
              </a:rPr>
              <a:t> of the world – </a:t>
            </a:r>
            <a:r>
              <a:rPr lang="en-US" sz="2400" b="1" dirty="0" smtClean="0">
                <a:solidFill>
                  <a:srgbClr val="C00000"/>
                </a:solidFill>
              </a:rPr>
              <a:t>The Ganga- </a:t>
            </a:r>
            <a:r>
              <a:rPr lang="en-US" sz="2400" b="1" dirty="0" smtClean="0">
                <a:solidFill>
                  <a:srgbClr val="3A1BF7"/>
                </a:solidFill>
              </a:rPr>
              <a:t>for short term economic gains”</a:t>
            </a:r>
            <a:r>
              <a:rPr lang="en-US" sz="2400" b="1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	(</a:t>
            </a:r>
            <a:r>
              <a:rPr lang="en-US" sz="2400" b="1" dirty="0" err="1" smtClean="0">
                <a:solidFill>
                  <a:srgbClr val="002060"/>
                </a:solidFill>
              </a:rPr>
              <a:t>Sunderlal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</a:t>
            </a:r>
            <a:r>
              <a:rPr lang="en-US" sz="2400" b="1" dirty="0" err="1" smtClean="0">
                <a:solidFill>
                  <a:srgbClr val="002060"/>
                </a:solidFill>
              </a:rPr>
              <a:t>ahuguna</a:t>
            </a:r>
            <a:r>
              <a:rPr lang="en-US" sz="2400" b="1" dirty="0" smtClean="0">
                <a:solidFill>
                  <a:srgbClr val="002060"/>
                </a:solidFill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3629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132" y="404664"/>
            <a:ext cx="8640960" cy="6001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TEHRI DAM VIEWS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2541587" cy="262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92696"/>
            <a:ext cx="555271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261359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761839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568952" cy="6278642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</a:rPr>
              <a:t>3. WESTERN HIMALAYAN REGION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Over </a:t>
            </a:r>
            <a:r>
              <a:rPr lang="en-US" sz="2400" b="1" dirty="0">
                <a:solidFill>
                  <a:srgbClr val="0070C0"/>
                </a:solidFill>
              </a:rPr>
              <a:t>the last decade, there has been widespread </a:t>
            </a:r>
            <a:r>
              <a:rPr lang="en-US" sz="2400" b="1" dirty="0">
                <a:solidFill>
                  <a:srgbClr val="FF0000"/>
                </a:solidFill>
              </a:rPr>
              <a:t>destruction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FF0000"/>
                </a:solidFill>
              </a:rPr>
              <a:t>degradation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3A1BF7"/>
                </a:solidFill>
              </a:rPr>
              <a:t>forest resources </a:t>
            </a:r>
            <a:r>
              <a:rPr lang="en-US" sz="2400" b="1" dirty="0">
                <a:solidFill>
                  <a:srgbClr val="0070C0"/>
                </a:solidFill>
              </a:rPr>
              <a:t>in Himalayas, especially </a:t>
            </a:r>
            <a:r>
              <a:rPr lang="en-US" sz="2400" b="1" dirty="0">
                <a:solidFill>
                  <a:srgbClr val="EF23D7"/>
                </a:solidFill>
              </a:rPr>
              <a:t>W</a:t>
            </a:r>
            <a:r>
              <a:rPr lang="en-US" sz="2400" b="1" dirty="0" smtClean="0">
                <a:solidFill>
                  <a:srgbClr val="EF23D7"/>
                </a:solidFill>
              </a:rPr>
              <a:t>estern </a:t>
            </a:r>
            <a:r>
              <a:rPr lang="en-US" sz="2400" b="1" dirty="0">
                <a:solidFill>
                  <a:srgbClr val="EF23D7"/>
                </a:solidFill>
              </a:rPr>
              <a:t>Himalayas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This </a:t>
            </a:r>
            <a:r>
              <a:rPr lang="en-US" sz="2400" b="1" dirty="0">
                <a:solidFill>
                  <a:srgbClr val="0070C0"/>
                </a:solidFill>
              </a:rPr>
              <a:t>has resulted in various problems such as </a:t>
            </a:r>
            <a:r>
              <a:rPr lang="en-US" sz="2400" b="1" dirty="0">
                <a:solidFill>
                  <a:srgbClr val="EF23D7"/>
                </a:solidFill>
              </a:rPr>
              <a:t>erosion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EF23D7"/>
                </a:solidFill>
              </a:rPr>
              <a:t>of top soil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irregular rainfall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C00000"/>
                </a:solidFill>
              </a:rPr>
              <a:t>changing weather patterns </a:t>
            </a:r>
            <a:r>
              <a:rPr lang="en-US" sz="2400" b="1" dirty="0">
                <a:solidFill>
                  <a:srgbClr val="0070C0"/>
                </a:solidFill>
              </a:rPr>
              <a:t>and</a:t>
            </a:r>
            <a:r>
              <a:rPr lang="en-US" sz="2400" b="1" dirty="0">
                <a:solidFill>
                  <a:srgbClr val="C00000"/>
                </a:solidFill>
              </a:rPr>
              <a:t> floods.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just"/>
            <a:endParaRPr lang="en-US" b="1" dirty="0" smtClean="0">
              <a:solidFill>
                <a:srgbClr val="C00000"/>
              </a:solidFill>
            </a:endParaRPr>
          </a:p>
          <a:p>
            <a:pPr marL="342900" indent="-342900" algn="just">
              <a:buFont typeface="Wingdings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Construction </a:t>
            </a:r>
            <a:r>
              <a:rPr lang="en-US" sz="2400" b="1" dirty="0">
                <a:solidFill>
                  <a:srgbClr val="EF23D7"/>
                </a:solidFill>
              </a:rPr>
              <a:t>of roads on hilly slopes</a:t>
            </a:r>
            <a:r>
              <a:rPr lang="en-US" sz="2400" b="1" dirty="0">
                <a:solidFill>
                  <a:srgbClr val="0070C0"/>
                </a:solidFill>
              </a:rPr>
              <a:t>, have </a:t>
            </a:r>
            <a:r>
              <a:rPr lang="en-US" sz="2400" b="1" dirty="0">
                <a:solidFill>
                  <a:srgbClr val="C00000"/>
                </a:solidFill>
              </a:rPr>
              <a:t>not only </a:t>
            </a:r>
            <a:r>
              <a:rPr lang="en-US" sz="2400" b="1" dirty="0">
                <a:solidFill>
                  <a:srgbClr val="0070C0"/>
                </a:solidFill>
              </a:rPr>
              <a:t>undermined their stability, </a:t>
            </a:r>
            <a:r>
              <a:rPr lang="en-US" sz="2400" b="1" dirty="0">
                <a:solidFill>
                  <a:srgbClr val="C00000"/>
                </a:solidFill>
              </a:rPr>
              <a:t>but also </a:t>
            </a:r>
            <a:r>
              <a:rPr lang="en-US" sz="2400" b="1" dirty="0">
                <a:solidFill>
                  <a:srgbClr val="0070C0"/>
                </a:solidFill>
              </a:rPr>
              <a:t>damaged </a:t>
            </a:r>
            <a:r>
              <a:rPr lang="en-US" sz="2400" b="1" dirty="0">
                <a:solidFill>
                  <a:srgbClr val="3A1BF7"/>
                </a:solidFill>
              </a:rPr>
              <a:t>protective vegetation </a:t>
            </a:r>
            <a:r>
              <a:rPr lang="en-US" sz="2400" b="1" dirty="0">
                <a:solidFill>
                  <a:srgbClr val="0070C0"/>
                </a:solidFill>
              </a:rPr>
              <a:t>and</a:t>
            </a:r>
            <a:r>
              <a:rPr lang="en-US" sz="2400" b="1" dirty="0">
                <a:solidFill>
                  <a:srgbClr val="3A1BF7"/>
                </a:solidFill>
              </a:rPr>
              <a:t> forest cover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/>
              <a:buChar char="Ø"/>
            </a:pPr>
            <a:r>
              <a:rPr lang="en-US" sz="2400" b="1" dirty="0" smtClean="0">
                <a:solidFill>
                  <a:srgbClr val="00B050"/>
                </a:solidFill>
              </a:rPr>
              <a:t>Tribes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in these areas are increasingly facing </a:t>
            </a:r>
            <a:r>
              <a:rPr lang="en-US" sz="2400" b="1" dirty="0">
                <a:solidFill>
                  <a:srgbClr val="FF0000"/>
                </a:solidFill>
              </a:rPr>
              <a:t>shortage of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firewood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timber</a:t>
            </a:r>
            <a:r>
              <a:rPr lang="en-US" sz="2400" b="1" dirty="0">
                <a:solidFill>
                  <a:srgbClr val="0070C0"/>
                </a:solidFill>
              </a:rPr>
              <a:t>, due large scale tree cutting.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&gt; </a:t>
            </a:r>
            <a:r>
              <a:rPr lang="en-US" sz="2400" b="1" dirty="0" smtClean="0">
                <a:solidFill>
                  <a:srgbClr val="EF23D7"/>
                </a:solidFill>
              </a:rPr>
              <a:t>Increased </a:t>
            </a:r>
            <a:r>
              <a:rPr lang="en-US" sz="2400" b="1" dirty="0">
                <a:solidFill>
                  <a:srgbClr val="EF23D7"/>
                </a:solidFill>
              </a:rPr>
              <a:t>traffic volumes </a:t>
            </a:r>
            <a:r>
              <a:rPr lang="en-US" sz="2400" b="1" dirty="0">
                <a:solidFill>
                  <a:srgbClr val="0070C0"/>
                </a:solidFill>
              </a:rPr>
              <a:t>on these roads leads to </a:t>
            </a:r>
            <a:r>
              <a:rPr lang="en-US" sz="2400" b="1" dirty="0">
                <a:solidFill>
                  <a:srgbClr val="FF0000"/>
                </a:solidFill>
              </a:rPr>
              <a:t>increased pollution </a:t>
            </a:r>
            <a:r>
              <a:rPr lang="en-US" sz="2400" b="1" dirty="0">
                <a:solidFill>
                  <a:srgbClr val="0070C0"/>
                </a:solidFill>
              </a:rPr>
              <a:t>in the area.</a:t>
            </a:r>
          </a:p>
        </p:txBody>
      </p:sp>
    </p:spTree>
    <p:extLst>
      <p:ext uri="{BB962C8B-B14F-4D97-AF65-F5344CB8AC3E}">
        <p14:creationId xmlns="" xmlns:p14="http://schemas.microsoft.com/office/powerpoint/2010/main" val="317023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215370" cy="566308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rgbClr val="C00000"/>
                </a:solidFill>
              </a:rPr>
              <a:t>b. NON - RENEWABLE RESOURCES</a:t>
            </a:r>
          </a:p>
          <a:p>
            <a:endParaRPr lang="en-IN" sz="3600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70C0"/>
                </a:solidFill>
                <a:latin typeface="Berlin Sans FB Demi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A nonrenewable resource is a </a:t>
            </a:r>
            <a:r>
              <a:rPr lang="en-US" sz="2400" b="1" dirty="0" smtClean="0">
                <a:solidFill>
                  <a:srgbClr val="3A1BF7"/>
                </a:solidFill>
                <a:latin typeface="+mj-lt"/>
              </a:rPr>
              <a:t>natural resource 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that </a:t>
            </a:r>
            <a:r>
              <a:rPr lang="en-US" sz="2400" b="1" dirty="0" smtClean="0">
                <a:solidFill>
                  <a:srgbClr val="EF23D7"/>
                </a:solidFill>
                <a:latin typeface="+mj-lt"/>
              </a:rPr>
              <a:t>cannot be re-made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or r</a:t>
            </a:r>
            <a:r>
              <a:rPr lang="en-US" sz="2400" b="1" dirty="0" smtClean="0">
                <a:solidFill>
                  <a:srgbClr val="EF23D7"/>
                </a:solidFill>
                <a:latin typeface="+mj-lt"/>
              </a:rPr>
              <a:t>e-grown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at a scale comparable to its consumption.</a:t>
            </a: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Nuclear fission uses </a:t>
            </a:r>
            <a:r>
              <a:rPr lang="en-US" sz="2400" b="1" dirty="0" smtClean="0">
                <a:solidFill>
                  <a:srgbClr val="3A1BF7"/>
                </a:solidFill>
                <a:latin typeface="+mj-lt"/>
              </a:rPr>
              <a:t>uranium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to create energy.</a:t>
            </a: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Nuclear energy is a nonrenewable resource because once the uranium is used, it is gone!</a:t>
            </a:r>
          </a:p>
          <a:p>
            <a:endParaRPr lang="en-US" sz="2400" b="1" dirty="0" smtClean="0">
              <a:solidFill>
                <a:srgbClr val="0070C0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  <a:latin typeface="+mj-lt"/>
              </a:rPr>
              <a:t>Coal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  <a:latin typeface="+mj-lt"/>
              </a:rPr>
              <a:t>petroleum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, and </a:t>
            </a:r>
            <a:r>
              <a:rPr lang="en-US" sz="2400" b="1" dirty="0" smtClean="0">
                <a:solidFill>
                  <a:srgbClr val="3A1BF7"/>
                </a:solidFill>
                <a:latin typeface="+mj-lt"/>
              </a:rPr>
              <a:t>natural gas 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are considered nonrenewable because they can not be replenished in a short period of time.  These are called </a:t>
            </a:r>
            <a:r>
              <a:rPr lang="en-US" sz="2400" b="1" dirty="0" smtClean="0">
                <a:solidFill>
                  <a:srgbClr val="EF23D7"/>
                </a:solidFill>
                <a:latin typeface="+mj-lt"/>
              </a:rPr>
              <a:t>fossil fuels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endParaRPr lang="en-US" b="1" dirty="0" smtClean="0">
              <a:solidFill>
                <a:srgbClr val="0070C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352928" cy="6278642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EFFECTS OF TIMBER EXTRACTION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&gt; 	The </a:t>
            </a:r>
            <a:r>
              <a:rPr lang="en-US" sz="2400" b="1" dirty="0">
                <a:solidFill>
                  <a:srgbClr val="EF23D7"/>
                </a:solidFill>
              </a:rPr>
              <a:t>major effects</a:t>
            </a:r>
            <a:r>
              <a:rPr lang="en-US" sz="2400" b="1" dirty="0">
                <a:solidFill>
                  <a:srgbClr val="0070C0"/>
                </a:solidFill>
              </a:rPr>
              <a:t> of </a:t>
            </a:r>
            <a:r>
              <a:rPr lang="en-US" sz="2400" b="1" dirty="0">
                <a:solidFill>
                  <a:srgbClr val="3A1BF7"/>
                </a:solidFill>
              </a:rPr>
              <a:t>timber extraction</a:t>
            </a:r>
            <a:r>
              <a:rPr lang="en-US" sz="2400" b="1" dirty="0">
                <a:solidFill>
                  <a:srgbClr val="0070C0"/>
                </a:solidFill>
              </a:rPr>
              <a:t> on forest and tribal people include</a:t>
            </a:r>
            <a:r>
              <a:rPr lang="en-US" sz="2400" b="1" dirty="0" smtClean="0">
                <a:solidFill>
                  <a:srgbClr val="0070C0"/>
                </a:solidFill>
              </a:rPr>
              <a:t>:</a:t>
            </a: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C00000"/>
                </a:solidFill>
              </a:rPr>
              <a:t>Poor </a:t>
            </a:r>
            <a:r>
              <a:rPr lang="en-US" sz="2200" b="1" dirty="0">
                <a:solidFill>
                  <a:srgbClr val="C00000"/>
                </a:solidFill>
              </a:rPr>
              <a:t>logging </a:t>
            </a:r>
            <a:r>
              <a:rPr lang="en-US" sz="2200" b="1" dirty="0">
                <a:solidFill>
                  <a:srgbClr val="0070C0"/>
                </a:solidFill>
              </a:rPr>
              <a:t>results in a </a:t>
            </a:r>
            <a:r>
              <a:rPr lang="en-US" sz="2200" b="1" dirty="0">
                <a:solidFill>
                  <a:srgbClr val="3A1BF7"/>
                </a:solidFill>
              </a:rPr>
              <a:t>degraded forest</a:t>
            </a:r>
            <a:r>
              <a:rPr lang="en-US" sz="2200" b="1" dirty="0">
                <a:solidFill>
                  <a:srgbClr val="0070C0"/>
                </a:solidFill>
              </a:rPr>
              <a:t>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EF23D7"/>
                </a:solidFill>
              </a:rPr>
              <a:t>Floods </a:t>
            </a:r>
            <a:r>
              <a:rPr lang="en-US" sz="2200" b="1" dirty="0">
                <a:solidFill>
                  <a:srgbClr val="0070C0"/>
                </a:solidFill>
              </a:rPr>
              <a:t>may be intensified by cutting of trees </a:t>
            </a:r>
            <a:r>
              <a:rPr lang="en-US" sz="2200" b="1" dirty="0">
                <a:solidFill>
                  <a:srgbClr val="FF0000"/>
                </a:solidFill>
              </a:rPr>
              <a:t>or</a:t>
            </a:r>
            <a:r>
              <a:rPr lang="en-US" sz="2200" b="1" dirty="0">
                <a:solidFill>
                  <a:srgbClr val="0070C0"/>
                </a:solidFill>
              </a:rPr>
              <a:t> upstream watersheds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C00000"/>
                </a:solidFill>
              </a:rPr>
              <a:t>Loss </a:t>
            </a:r>
            <a:r>
              <a:rPr lang="en-US" sz="2200" b="1" dirty="0">
                <a:solidFill>
                  <a:srgbClr val="C00000"/>
                </a:solidFill>
              </a:rPr>
              <a:t>of biodiversity</a:t>
            </a:r>
            <a:r>
              <a:rPr lang="en-US" sz="2200" b="1" dirty="0">
                <a:solidFill>
                  <a:srgbClr val="0070C0"/>
                </a:solidFill>
              </a:rPr>
              <a:t>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3A1BF7"/>
                </a:solidFill>
              </a:rPr>
              <a:t>Climatic </a:t>
            </a:r>
            <a:r>
              <a:rPr lang="en-US" sz="2200" b="1" dirty="0">
                <a:solidFill>
                  <a:srgbClr val="3A1BF7"/>
                </a:solidFill>
              </a:rPr>
              <a:t>changes </a:t>
            </a:r>
            <a:r>
              <a:rPr lang="en-US" sz="2200" b="1" dirty="0">
                <a:solidFill>
                  <a:srgbClr val="0070C0"/>
                </a:solidFill>
              </a:rPr>
              <a:t>such as </a:t>
            </a:r>
            <a:r>
              <a:rPr lang="en-US" sz="2200" b="1" dirty="0">
                <a:solidFill>
                  <a:srgbClr val="1109B7"/>
                </a:solidFill>
              </a:rPr>
              <a:t>less rains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EF23D7"/>
                </a:solidFill>
              </a:rPr>
              <a:t>New </a:t>
            </a:r>
            <a:r>
              <a:rPr lang="en-US" sz="2200" b="1" dirty="0">
                <a:solidFill>
                  <a:srgbClr val="EF23D7"/>
                </a:solidFill>
              </a:rPr>
              <a:t>logging roads </a:t>
            </a:r>
            <a:r>
              <a:rPr lang="en-US" sz="2200" b="1" dirty="0">
                <a:solidFill>
                  <a:srgbClr val="0070C0"/>
                </a:solidFill>
              </a:rPr>
              <a:t>permit shifting cultivators to gain access to logged areas and </a:t>
            </a:r>
            <a:r>
              <a:rPr lang="en-US" sz="2200" b="1" dirty="0">
                <a:solidFill>
                  <a:srgbClr val="3A1BF7"/>
                </a:solidFill>
              </a:rPr>
              <a:t>cut the remaining trees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It </a:t>
            </a:r>
            <a:r>
              <a:rPr lang="en-US" sz="2200" b="1" dirty="0">
                <a:solidFill>
                  <a:srgbClr val="0070C0"/>
                </a:solidFill>
              </a:rPr>
              <a:t>results in forest fragmentation which promotes </a:t>
            </a:r>
            <a:r>
              <a:rPr lang="en-US" sz="2200" b="1" dirty="0">
                <a:solidFill>
                  <a:srgbClr val="EF23D7"/>
                </a:solidFill>
              </a:rPr>
              <a:t>loss of biodiversity </a:t>
            </a:r>
            <a:r>
              <a:rPr lang="en-US" sz="2200" b="1" dirty="0">
                <a:solidFill>
                  <a:srgbClr val="0070C0"/>
                </a:solidFill>
              </a:rPr>
              <a:t>because some species of plants and animals require large continuous areas of similar habitat to survive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3A1BF7"/>
                </a:solidFill>
              </a:rPr>
              <a:t>Exploitation </a:t>
            </a:r>
            <a:r>
              <a:rPr lang="en-US" sz="2200" b="1" dirty="0">
                <a:solidFill>
                  <a:srgbClr val="3A1BF7"/>
                </a:solidFill>
              </a:rPr>
              <a:t>of tribal people </a:t>
            </a:r>
            <a:r>
              <a:rPr lang="en-US" sz="2200" b="1" dirty="0">
                <a:solidFill>
                  <a:srgbClr val="0070C0"/>
                </a:solidFill>
              </a:rPr>
              <a:t>by the </a:t>
            </a:r>
            <a:r>
              <a:rPr lang="en-US" sz="2200" b="1" dirty="0">
                <a:solidFill>
                  <a:srgbClr val="3A1BF7"/>
                </a:solidFill>
              </a:rPr>
              <a:t>contractors</a:t>
            </a:r>
            <a:r>
              <a:rPr lang="en-US" sz="2200" b="1" dirty="0">
                <a:solidFill>
                  <a:srgbClr val="0070C0"/>
                </a:solidFill>
              </a:rPr>
              <a:t>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EF23D7"/>
                </a:solidFill>
              </a:rPr>
              <a:t>Soil </a:t>
            </a:r>
            <a:r>
              <a:rPr lang="en-US" sz="2200" b="1" dirty="0">
                <a:solidFill>
                  <a:srgbClr val="EF23D7"/>
                </a:solidFill>
              </a:rPr>
              <a:t>erosion </a:t>
            </a:r>
            <a:r>
              <a:rPr lang="en-US" sz="2200" b="1" dirty="0">
                <a:solidFill>
                  <a:srgbClr val="0070C0"/>
                </a:solidFill>
              </a:rPr>
              <a:t>especially on slopes occurs extensively</a:t>
            </a:r>
            <a:r>
              <a:rPr lang="en-US" sz="2200" b="1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200" b="1" dirty="0" smtClean="0">
                <a:solidFill>
                  <a:srgbClr val="C00000"/>
                </a:solidFill>
              </a:rPr>
              <a:t>Sedimentation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of irrigation systems, </a:t>
            </a:r>
            <a:r>
              <a:rPr lang="en-US" sz="2200" b="1" dirty="0">
                <a:solidFill>
                  <a:srgbClr val="C00000"/>
                </a:solidFill>
              </a:rPr>
              <a:t>floods </a:t>
            </a:r>
            <a:r>
              <a:rPr lang="en-US" sz="2200" b="1" dirty="0">
                <a:solidFill>
                  <a:srgbClr val="0070C0"/>
                </a:solidFill>
              </a:rPr>
              <a:t>may be intensified by cutting of trees on upstream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387672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192" y="332656"/>
            <a:ext cx="8352928" cy="6186309"/>
          </a:xfrm>
          <a:prstGeom prst="rect">
            <a:avLst/>
          </a:prstGeom>
          <a:gradFill>
            <a:gsLst>
              <a:gs pos="8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MINING</a:t>
            </a:r>
            <a:r>
              <a:rPr lang="en-US" dirty="0" smtClean="0"/>
              <a:t>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EF23D7"/>
                </a:solidFill>
              </a:rPr>
              <a:t>process of extracting </a:t>
            </a:r>
            <a:r>
              <a:rPr lang="en-US" sz="2400" b="1" dirty="0">
                <a:solidFill>
                  <a:srgbClr val="3A1BF7"/>
                </a:solidFill>
              </a:rPr>
              <a:t>mineral resources </a:t>
            </a:r>
            <a:r>
              <a:rPr lang="en-US" sz="2400" b="1" dirty="0">
                <a:solidFill>
                  <a:srgbClr val="0070C0"/>
                </a:solidFill>
              </a:rPr>
              <a:t>and</a:t>
            </a:r>
            <a:r>
              <a:rPr lang="en-US" sz="2400" b="1" dirty="0">
                <a:solidFill>
                  <a:srgbClr val="3A1BF7"/>
                </a:solidFill>
              </a:rPr>
              <a:t> fossil fuels </a:t>
            </a:r>
            <a:r>
              <a:rPr lang="en-US" sz="2400" b="1" dirty="0">
                <a:solidFill>
                  <a:srgbClr val="0070C0"/>
                </a:solidFill>
              </a:rPr>
              <a:t>like coal </a:t>
            </a:r>
            <a:r>
              <a:rPr lang="en-US" sz="2400" b="1" dirty="0">
                <a:solidFill>
                  <a:srgbClr val="00B050"/>
                </a:solidFill>
              </a:rPr>
              <a:t>from the earth </a:t>
            </a:r>
            <a:r>
              <a:rPr lang="en-US" sz="2400" b="1" dirty="0">
                <a:solidFill>
                  <a:srgbClr val="0070C0"/>
                </a:solidFill>
              </a:rPr>
              <a:t>is called as </a:t>
            </a:r>
            <a:r>
              <a:rPr lang="en-US" sz="2400" b="1" dirty="0">
                <a:solidFill>
                  <a:srgbClr val="EF23D7"/>
                </a:solidFill>
              </a:rPr>
              <a:t>mining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Types </a:t>
            </a:r>
            <a:r>
              <a:rPr lang="en-US" sz="3200" b="1" dirty="0">
                <a:solidFill>
                  <a:srgbClr val="FF0000"/>
                </a:solidFill>
              </a:rPr>
              <a:t>of mining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EF23D7"/>
                </a:solidFill>
              </a:rPr>
              <a:t>Surface </a:t>
            </a:r>
            <a:r>
              <a:rPr lang="en-US" sz="2400" b="1" dirty="0">
                <a:solidFill>
                  <a:srgbClr val="EF23D7"/>
                </a:solidFill>
              </a:rPr>
              <a:t>mining: </a:t>
            </a:r>
            <a:r>
              <a:rPr lang="en-US" sz="2400" b="1" dirty="0">
                <a:solidFill>
                  <a:srgbClr val="0070C0"/>
                </a:solidFill>
              </a:rPr>
              <a:t>Mining of minerals from </a:t>
            </a:r>
            <a:r>
              <a:rPr lang="en-US" sz="2400" b="1" dirty="0">
                <a:solidFill>
                  <a:srgbClr val="3A1BF7"/>
                </a:solidFill>
              </a:rPr>
              <a:t>shallow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deposits</a:t>
            </a: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EF23D7"/>
                </a:solidFill>
              </a:rPr>
              <a:t>Underground </a:t>
            </a:r>
            <a:r>
              <a:rPr lang="en-US" sz="2400" b="1" dirty="0">
                <a:solidFill>
                  <a:srgbClr val="EF23D7"/>
                </a:solidFill>
              </a:rPr>
              <a:t>mining: </a:t>
            </a:r>
            <a:r>
              <a:rPr lang="en-US" sz="2400" b="1" dirty="0">
                <a:solidFill>
                  <a:srgbClr val="0070C0"/>
                </a:solidFill>
              </a:rPr>
              <a:t>Mining of minerals from </a:t>
            </a:r>
            <a:r>
              <a:rPr lang="en-US" sz="2400" b="1" dirty="0">
                <a:solidFill>
                  <a:srgbClr val="3A1BF7"/>
                </a:solidFill>
              </a:rPr>
              <a:t>deep</a:t>
            </a:r>
            <a:r>
              <a:rPr lang="en-US" sz="2400" b="1" dirty="0">
                <a:solidFill>
                  <a:srgbClr val="0070C0"/>
                </a:solidFill>
              </a:rPr>
              <a:t> deposits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Steps </a:t>
            </a:r>
            <a:r>
              <a:rPr lang="en-US" sz="3200" b="1" dirty="0">
                <a:solidFill>
                  <a:srgbClr val="FF0000"/>
                </a:solidFill>
              </a:rPr>
              <a:t>involved in </a:t>
            </a:r>
            <a:r>
              <a:rPr lang="en-US" sz="3200" b="1" dirty="0" smtClean="0">
                <a:solidFill>
                  <a:srgbClr val="FF0000"/>
                </a:solidFill>
              </a:rPr>
              <a:t>mining</a:t>
            </a: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3A1BF7"/>
                </a:solidFill>
              </a:rPr>
              <a:t>Exploration </a:t>
            </a: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3A1BF7"/>
                </a:solidFill>
              </a:rPr>
              <a:t>Development </a:t>
            </a: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3A1BF7"/>
                </a:solidFill>
              </a:rPr>
              <a:t>Exploitation </a:t>
            </a: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4</a:t>
            </a:r>
            <a:r>
              <a:rPr lang="en-US" sz="2400" b="1" dirty="0">
                <a:solidFill>
                  <a:srgbClr val="3A1BF7"/>
                </a:solidFill>
              </a:rPr>
              <a:t>. </a:t>
            </a:r>
            <a:r>
              <a:rPr lang="en-US" sz="2400" b="1" dirty="0" smtClean="0">
                <a:solidFill>
                  <a:srgbClr val="3A1BF7"/>
                </a:solidFill>
              </a:rPr>
              <a:t>  Ore </a:t>
            </a:r>
            <a:r>
              <a:rPr lang="en-US" sz="2400" b="1" dirty="0">
                <a:solidFill>
                  <a:srgbClr val="3A1BF7"/>
                </a:solidFill>
              </a:rPr>
              <a:t>processing </a:t>
            </a:r>
            <a:r>
              <a:rPr lang="en-US" sz="2400" b="1" dirty="0" smtClean="0">
                <a:solidFill>
                  <a:srgbClr val="3A1BF7"/>
                </a:solidFill>
              </a:rPr>
              <a:t> </a:t>
            </a:r>
          </a:p>
          <a:p>
            <a:pPr marL="457200" indent="-457200" algn="just">
              <a:buAutoNum type="arabicPeriod" startAt="5"/>
            </a:pPr>
            <a:r>
              <a:rPr lang="en-US" sz="2400" b="1" dirty="0" smtClean="0">
                <a:solidFill>
                  <a:srgbClr val="3A1BF7"/>
                </a:solidFill>
              </a:rPr>
              <a:t>Extraction </a:t>
            </a:r>
            <a:r>
              <a:rPr lang="en-US" sz="2400" b="1" dirty="0">
                <a:solidFill>
                  <a:srgbClr val="3A1BF7"/>
                </a:solidFill>
              </a:rPr>
              <a:t>and purification of </a:t>
            </a:r>
            <a:r>
              <a:rPr lang="en-US" sz="2400" b="1" dirty="0" smtClean="0">
                <a:solidFill>
                  <a:srgbClr val="3A1BF7"/>
                </a:solidFill>
              </a:rPr>
              <a:t>minerals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extent of damage by </a:t>
            </a:r>
            <a:r>
              <a:rPr lang="en-US" sz="2400" b="1" dirty="0">
                <a:solidFill>
                  <a:srgbClr val="EF23D7"/>
                </a:solidFill>
              </a:rPr>
              <a:t>underground mining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>
                <a:solidFill>
                  <a:srgbClr val="C00000"/>
                </a:solidFill>
              </a:rPr>
              <a:t>more </a:t>
            </a:r>
            <a:r>
              <a:rPr lang="en-US" sz="2400" b="1" dirty="0">
                <a:solidFill>
                  <a:srgbClr val="0070C0"/>
                </a:solidFill>
              </a:rPr>
              <a:t>than that of </a:t>
            </a:r>
            <a:r>
              <a:rPr lang="en-US" sz="2400" b="1" dirty="0">
                <a:solidFill>
                  <a:srgbClr val="EF23D7"/>
                </a:solidFill>
              </a:rPr>
              <a:t>surface mining</a:t>
            </a:r>
            <a:r>
              <a:rPr lang="en-US" sz="2400" b="1" dirty="0">
                <a:solidFill>
                  <a:srgbClr val="0070C0"/>
                </a:solidFill>
              </a:rPr>
              <a:t>, which needs enormous amount of land area for its operation and management.</a:t>
            </a:r>
          </a:p>
        </p:txBody>
      </p:sp>
    </p:spTree>
    <p:extLst>
      <p:ext uri="{BB962C8B-B14F-4D97-AF65-F5344CB8AC3E}">
        <p14:creationId xmlns="" xmlns:p14="http://schemas.microsoft.com/office/powerpoint/2010/main" val="318188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920880" cy="6124754"/>
          </a:xfrm>
          <a:prstGeom prst="rect">
            <a:avLst/>
          </a:prstGeom>
          <a:gradFill>
            <a:gsLst>
              <a:gs pos="8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EFFECTS OF MINING </a:t>
            </a:r>
          </a:p>
          <a:p>
            <a:pPr algn="just"/>
            <a:endParaRPr lang="en-US" dirty="0"/>
          </a:p>
          <a:p>
            <a:pPr marL="342900" indent="-342900" algn="just">
              <a:buAutoNum type="arabicPeriod"/>
            </a:pP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3A1BF7"/>
                </a:solidFill>
              </a:rPr>
              <a:t>Pollute </a:t>
            </a:r>
            <a:r>
              <a:rPr lang="en-US" sz="2000" b="1" dirty="0">
                <a:solidFill>
                  <a:srgbClr val="3A1BF7"/>
                </a:solidFill>
              </a:rPr>
              <a:t>soil, water and air. </a:t>
            </a:r>
            <a:endParaRPr lang="en-US" sz="2000" b="1" dirty="0" smtClean="0">
              <a:solidFill>
                <a:srgbClr val="3A1BF7"/>
              </a:solidFill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2.    </a:t>
            </a:r>
            <a:r>
              <a:rPr lang="en-US" sz="2000" b="1" dirty="0" smtClean="0">
                <a:solidFill>
                  <a:srgbClr val="EF23D7"/>
                </a:solidFill>
              </a:rPr>
              <a:t>Destruction </a:t>
            </a:r>
            <a:r>
              <a:rPr lang="en-US" sz="2000" b="1" dirty="0">
                <a:solidFill>
                  <a:srgbClr val="EF23D7"/>
                </a:solidFill>
              </a:rPr>
              <a:t>of natural </a:t>
            </a:r>
            <a:r>
              <a:rPr lang="en-US" sz="2000" b="1" dirty="0" smtClean="0">
                <a:solidFill>
                  <a:srgbClr val="EF23D7"/>
                </a:solidFill>
              </a:rPr>
              <a:t>habitat.</a:t>
            </a: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 </a:t>
            </a:r>
          </a:p>
          <a:p>
            <a:pPr marL="457200" indent="-457200" algn="just">
              <a:buAutoNum type="arabicPeriod" startAt="3"/>
            </a:pPr>
            <a:r>
              <a:rPr lang="en-US" sz="2000" b="1" dirty="0" smtClean="0">
                <a:solidFill>
                  <a:srgbClr val="3A1BF7"/>
                </a:solidFill>
              </a:rPr>
              <a:t>Continuous </a:t>
            </a:r>
            <a:r>
              <a:rPr lang="en-US" sz="2000" b="1" dirty="0">
                <a:solidFill>
                  <a:srgbClr val="3A1BF7"/>
                </a:solidFill>
              </a:rPr>
              <a:t>removal of minerals leads to the formation of trench where water is logged which contaminates the ground water</a:t>
            </a:r>
            <a:r>
              <a:rPr lang="en-US" sz="2000" b="1" dirty="0" smtClean="0">
                <a:solidFill>
                  <a:srgbClr val="3A1BF7"/>
                </a:solidFill>
              </a:rPr>
              <a:t>.</a:t>
            </a: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4.    </a:t>
            </a:r>
            <a:r>
              <a:rPr lang="en-US" sz="2000" b="1" dirty="0" smtClean="0">
                <a:solidFill>
                  <a:srgbClr val="EF23D7"/>
                </a:solidFill>
              </a:rPr>
              <a:t>Vibrations </a:t>
            </a:r>
            <a:r>
              <a:rPr lang="en-US" sz="2000" b="1" dirty="0">
                <a:solidFill>
                  <a:srgbClr val="EF23D7"/>
                </a:solidFill>
              </a:rPr>
              <a:t>cause earth quakes. </a:t>
            </a:r>
            <a:endParaRPr lang="en-US" sz="2000" b="1" dirty="0" smtClean="0">
              <a:solidFill>
                <a:srgbClr val="EF23D7"/>
              </a:solidFill>
            </a:endParaRPr>
          </a:p>
          <a:p>
            <a:pPr algn="just"/>
            <a:endParaRPr lang="en-US" sz="2000" b="1" dirty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5.    </a:t>
            </a:r>
            <a:r>
              <a:rPr lang="en-US" sz="2000" b="1" dirty="0" smtClean="0">
                <a:solidFill>
                  <a:srgbClr val="3A1BF7"/>
                </a:solidFill>
              </a:rPr>
              <a:t>Produces </a:t>
            </a:r>
            <a:r>
              <a:rPr lang="en-US" sz="2000" b="1" dirty="0">
                <a:solidFill>
                  <a:srgbClr val="3A1BF7"/>
                </a:solidFill>
              </a:rPr>
              <a:t>noise </a:t>
            </a:r>
            <a:r>
              <a:rPr lang="en-US" sz="2000" b="1" dirty="0" smtClean="0">
                <a:solidFill>
                  <a:srgbClr val="3A1BF7"/>
                </a:solidFill>
              </a:rPr>
              <a:t>pollution. </a:t>
            </a:r>
          </a:p>
          <a:p>
            <a:pPr marL="457200" indent="-457200" algn="just">
              <a:buAutoNum type="arabicPeriod" startAt="3"/>
            </a:pPr>
            <a:endParaRPr lang="en-US" sz="2000" b="1" dirty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6.    </a:t>
            </a:r>
            <a:r>
              <a:rPr lang="en-US" sz="2000" b="1" dirty="0" smtClean="0">
                <a:solidFill>
                  <a:srgbClr val="EF23D7"/>
                </a:solidFill>
              </a:rPr>
              <a:t>Reduces </a:t>
            </a:r>
            <a:r>
              <a:rPr lang="en-US" sz="2000" b="1" dirty="0">
                <a:solidFill>
                  <a:srgbClr val="EF23D7"/>
                </a:solidFill>
              </a:rPr>
              <a:t>shape and size of the forest. </a:t>
            </a:r>
            <a:endParaRPr lang="en-US" sz="2000" b="1" dirty="0" smtClean="0">
              <a:solidFill>
                <a:srgbClr val="EF23D7"/>
              </a:solidFill>
            </a:endParaRPr>
          </a:p>
          <a:p>
            <a:pPr marL="457200" indent="-457200" algn="just">
              <a:buAutoNum type="arabicPeriod" startAt="3"/>
            </a:pPr>
            <a:endParaRPr lang="en-US" sz="2000" b="1" dirty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7.    </a:t>
            </a:r>
            <a:r>
              <a:rPr lang="en-US" sz="2000" b="1" dirty="0" smtClean="0">
                <a:solidFill>
                  <a:srgbClr val="3A1BF7"/>
                </a:solidFill>
              </a:rPr>
              <a:t>Increased </a:t>
            </a:r>
            <a:r>
              <a:rPr lang="en-US" sz="2000" b="1" dirty="0">
                <a:solidFill>
                  <a:srgbClr val="3A1BF7"/>
                </a:solidFill>
              </a:rPr>
              <a:t>risk of landslides</a:t>
            </a:r>
            <a:r>
              <a:rPr lang="en-US" sz="2000" b="1" dirty="0" smtClean="0">
                <a:solidFill>
                  <a:srgbClr val="3A1BF7"/>
                </a:solidFill>
              </a:rPr>
              <a:t>.</a:t>
            </a:r>
          </a:p>
          <a:p>
            <a:pPr marL="457200" indent="-457200" algn="just">
              <a:buAutoNum type="arabicPeriod" startAt="3"/>
            </a:pPr>
            <a:endParaRPr lang="en-US" sz="2000" b="1" dirty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8.    </a:t>
            </a:r>
            <a:r>
              <a:rPr lang="en-US" sz="2000" b="1" dirty="0" smtClean="0">
                <a:solidFill>
                  <a:srgbClr val="EF23D7"/>
                </a:solidFill>
              </a:rPr>
              <a:t>Spoils </a:t>
            </a:r>
            <a:r>
              <a:rPr lang="en-US" sz="2000" b="1" dirty="0">
                <a:solidFill>
                  <a:srgbClr val="EF23D7"/>
                </a:solidFill>
              </a:rPr>
              <a:t>the aesthetic beauty.</a:t>
            </a:r>
          </a:p>
        </p:txBody>
      </p:sp>
    </p:spTree>
    <p:extLst>
      <p:ext uri="{BB962C8B-B14F-4D97-AF65-F5344CB8AC3E}">
        <p14:creationId xmlns="" xmlns:p14="http://schemas.microsoft.com/office/powerpoint/2010/main" val="16072773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199" y="404664"/>
            <a:ext cx="8136904" cy="6001643"/>
          </a:xfrm>
          <a:prstGeom prst="rect">
            <a:avLst/>
          </a:prstGeom>
          <a:gradFill>
            <a:gsLst>
              <a:gs pos="8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DAMS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Today </a:t>
            </a:r>
            <a:r>
              <a:rPr lang="en-US" sz="2400" b="1" dirty="0">
                <a:solidFill>
                  <a:srgbClr val="0070C0"/>
                </a:solidFill>
              </a:rPr>
              <a:t>there are more than </a:t>
            </a:r>
            <a:r>
              <a:rPr lang="en-US" sz="2400" b="1" dirty="0">
                <a:solidFill>
                  <a:srgbClr val="EF23D7"/>
                </a:solidFill>
              </a:rPr>
              <a:t>45,000 large dams </a:t>
            </a:r>
            <a:r>
              <a:rPr lang="en-US" sz="2400" b="1" dirty="0">
                <a:solidFill>
                  <a:srgbClr val="0070C0"/>
                </a:solidFill>
              </a:rPr>
              <a:t>around the </a:t>
            </a:r>
            <a:r>
              <a:rPr lang="en-US" sz="2400" b="1" dirty="0">
                <a:solidFill>
                  <a:srgbClr val="EF23D7"/>
                </a:solidFill>
              </a:rPr>
              <a:t>world,</a:t>
            </a:r>
            <a:r>
              <a:rPr lang="en-US" sz="2400" b="1" dirty="0">
                <a:solidFill>
                  <a:srgbClr val="0070C0"/>
                </a:solidFill>
              </a:rPr>
              <a:t> which play an </a:t>
            </a:r>
            <a:r>
              <a:rPr lang="en-US" sz="2400" b="1" dirty="0">
                <a:solidFill>
                  <a:srgbClr val="00B050"/>
                </a:solidFill>
              </a:rPr>
              <a:t>important role </a:t>
            </a:r>
            <a:r>
              <a:rPr lang="en-US" sz="2400" b="1" dirty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C00000"/>
                </a:solidFill>
              </a:rPr>
              <a:t>communities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C00000"/>
                </a:solidFill>
              </a:rPr>
              <a:t>economies</a:t>
            </a:r>
            <a:r>
              <a:rPr lang="en-US" sz="2400" b="1" dirty="0">
                <a:solidFill>
                  <a:srgbClr val="0070C0"/>
                </a:solidFill>
              </a:rPr>
              <a:t> that </a:t>
            </a:r>
            <a:r>
              <a:rPr lang="en-US" sz="2400" b="1" dirty="0" smtClean="0">
                <a:solidFill>
                  <a:srgbClr val="3A1BF7"/>
                </a:solidFill>
              </a:rPr>
              <a:t>harness (</a:t>
            </a:r>
            <a:r>
              <a:rPr lang="en-US" sz="2400" dirty="0"/>
              <a:t>control and make use </a:t>
            </a:r>
            <a:r>
              <a:rPr lang="en-US" sz="2400" dirty="0" smtClean="0"/>
              <a:t>of)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these water resources for their economic development.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Current </a:t>
            </a:r>
            <a:r>
              <a:rPr lang="en-US" sz="2400" b="1" dirty="0">
                <a:solidFill>
                  <a:srgbClr val="0070C0"/>
                </a:solidFill>
              </a:rPr>
              <a:t>estimates suggest some </a:t>
            </a:r>
            <a:r>
              <a:rPr lang="en-US" sz="2400" b="1" dirty="0">
                <a:solidFill>
                  <a:srgbClr val="3A1BF7"/>
                </a:solidFill>
              </a:rPr>
              <a:t>30-40%</a:t>
            </a:r>
            <a:r>
              <a:rPr lang="en-US" sz="2400" b="1" dirty="0">
                <a:solidFill>
                  <a:srgbClr val="0070C0"/>
                </a:solidFill>
              </a:rPr>
              <a:t> of </a:t>
            </a:r>
            <a:r>
              <a:rPr lang="en-US" sz="2400" b="1" dirty="0">
                <a:solidFill>
                  <a:srgbClr val="3A1BF7"/>
                </a:solidFill>
              </a:rPr>
              <a:t>irrigated land </a:t>
            </a:r>
            <a:r>
              <a:rPr lang="en-US" sz="2400" b="1" dirty="0">
                <a:solidFill>
                  <a:srgbClr val="0070C0"/>
                </a:solidFill>
              </a:rPr>
              <a:t>worldwide relies on dams.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Hydropower</a:t>
            </a:r>
            <a:r>
              <a:rPr lang="en-US" sz="2400" b="1" dirty="0">
                <a:solidFill>
                  <a:srgbClr val="0070C0"/>
                </a:solidFill>
              </a:rPr>
              <a:t>, another important the use of </a:t>
            </a:r>
            <a:r>
              <a:rPr lang="en-US" sz="2400" b="1" dirty="0">
                <a:solidFill>
                  <a:srgbClr val="EF23D7"/>
                </a:solidFill>
              </a:rPr>
              <a:t>stored water</a:t>
            </a:r>
            <a:r>
              <a:rPr lang="en-US" sz="2400" b="1" dirty="0">
                <a:solidFill>
                  <a:srgbClr val="0070C0"/>
                </a:solidFill>
              </a:rPr>
              <a:t>, currently supplies </a:t>
            </a:r>
            <a:r>
              <a:rPr lang="en-US" sz="2400" b="1" dirty="0">
                <a:solidFill>
                  <a:srgbClr val="EF23D7"/>
                </a:solidFill>
              </a:rPr>
              <a:t>19%</a:t>
            </a:r>
            <a:r>
              <a:rPr lang="en-US" sz="2400" b="1" dirty="0">
                <a:solidFill>
                  <a:srgbClr val="0070C0"/>
                </a:solidFill>
              </a:rPr>
              <a:t> of the </a:t>
            </a:r>
            <a:r>
              <a:rPr lang="en-US" sz="2400" b="1" dirty="0">
                <a:solidFill>
                  <a:srgbClr val="3A1BF7"/>
                </a:solidFill>
              </a:rPr>
              <a:t>world’s total electric power supply </a:t>
            </a:r>
            <a:r>
              <a:rPr lang="en-US" sz="2400" b="1" dirty="0">
                <a:solidFill>
                  <a:srgbClr val="0070C0"/>
                </a:solidFill>
              </a:rPr>
              <a:t>and is used in over </a:t>
            </a:r>
            <a:r>
              <a:rPr lang="en-US" sz="2400" b="1" dirty="0">
                <a:solidFill>
                  <a:srgbClr val="3A1BF7"/>
                </a:solidFill>
              </a:rPr>
              <a:t>150 countries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world’s </a:t>
            </a:r>
            <a:r>
              <a:rPr lang="en-US" sz="2400" b="1" dirty="0">
                <a:solidFill>
                  <a:srgbClr val="FF0000"/>
                </a:solidFill>
              </a:rPr>
              <a:t>two</a:t>
            </a:r>
            <a:r>
              <a:rPr lang="en-US" sz="2400" b="1" dirty="0">
                <a:solidFill>
                  <a:srgbClr val="0070C0"/>
                </a:solidFill>
              </a:rPr>
              <a:t> most populous countries – </a:t>
            </a:r>
            <a:r>
              <a:rPr lang="en-US" sz="2400" b="1" dirty="0">
                <a:solidFill>
                  <a:srgbClr val="3A1BF7"/>
                </a:solidFill>
              </a:rPr>
              <a:t>China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India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– have </a:t>
            </a:r>
            <a:r>
              <a:rPr lang="en-US" sz="2400" b="1" dirty="0">
                <a:solidFill>
                  <a:srgbClr val="0070C0"/>
                </a:solidFill>
              </a:rPr>
              <a:t>built around </a:t>
            </a:r>
            <a:r>
              <a:rPr lang="en-US" sz="2400" b="1" dirty="0">
                <a:solidFill>
                  <a:srgbClr val="EF23D7"/>
                </a:solidFill>
              </a:rPr>
              <a:t>57%</a:t>
            </a:r>
            <a:r>
              <a:rPr lang="en-US" sz="2400" b="1" dirty="0">
                <a:solidFill>
                  <a:srgbClr val="0070C0"/>
                </a:solidFill>
              </a:rPr>
              <a:t> of the world’s large dams. </a:t>
            </a:r>
            <a:endParaRPr lang="en-US" sz="2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7774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3031"/>
            <a:ext cx="8064896" cy="5755422"/>
          </a:xfrm>
          <a:prstGeom prst="rect">
            <a:avLst/>
          </a:prstGeom>
          <a:gradFill>
            <a:gsLst>
              <a:gs pos="8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DAMS PROBLEMS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Dams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are the massive artificial structures </a:t>
            </a:r>
            <a:r>
              <a:rPr lang="en-US" sz="2400" b="1" dirty="0">
                <a:solidFill>
                  <a:srgbClr val="3A1BF7"/>
                </a:solidFill>
              </a:rPr>
              <a:t>built across the rivers</a:t>
            </a:r>
            <a:r>
              <a:rPr lang="en-US" sz="2400" b="1" dirty="0">
                <a:solidFill>
                  <a:srgbClr val="0070C0"/>
                </a:solidFill>
              </a:rPr>
              <a:t> to </a:t>
            </a:r>
            <a:r>
              <a:rPr lang="en-US" sz="2400" b="1" dirty="0">
                <a:solidFill>
                  <a:srgbClr val="00B050"/>
                </a:solidFill>
              </a:rPr>
              <a:t>store water </a:t>
            </a:r>
            <a:r>
              <a:rPr lang="en-US" sz="2400" b="1" dirty="0">
                <a:solidFill>
                  <a:srgbClr val="0070C0"/>
                </a:solidFill>
              </a:rPr>
              <a:t>for much beneficial purpose.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</a:rPr>
              <a:t>Dams</a:t>
            </a:r>
            <a:r>
              <a:rPr lang="en-US" sz="2400" b="1" dirty="0">
                <a:solidFill>
                  <a:srgbClr val="0070C0"/>
                </a:solidFill>
              </a:rPr>
              <a:t> are considered a </a:t>
            </a:r>
            <a:r>
              <a:rPr lang="en-US" sz="2400" b="1" dirty="0">
                <a:solidFill>
                  <a:srgbClr val="FF0000"/>
                </a:solidFill>
              </a:rPr>
              <a:t>“Temples of modern India”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Dams </a:t>
            </a:r>
            <a:r>
              <a:rPr lang="en-US" sz="2400" b="1" dirty="0">
                <a:solidFill>
                  <a:srgbClr val="EF23D7"/>
                </a:solidFill>
              </a:rPr>
              <a:t>destruct</a:t>
            </a:r>
            <a:r>
              <a:rPr lang="en-US" sz="2400" b="1" dirty="0">
                <a:solidFill>
                  <a:srgbClr val="0070C0"/>
                </a:solidFill>
              </a:rPr>
              <a:t> vast area of forest area.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India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has more than </a:t>
            </a:r>
            <a:r>
              <a:rPr lang="en-US" sz="2400" b="1" dirty="0">
                <a:solidFill>
                  <a:srgbClr val="EF23D7"/>
                </a:solidFill>
              </a:rPr>
              <a:t>1600</a:t>
            </a:r>
            <a:r>
              <a:rPr lang="en-US" sz="2400" b="1" dirty="0">
                <a:solidFill>
                  <a:srgbClr val="0070C0"/>
                </a:solidFill>
              </a:rPr>
              <a:t> large dams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EFFECTS OF DAMS ON FOREST </a:t>
            </a: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</a:rPr>
              <a:t>Thousands </a:t>
            </a:r>
            <a:r>
              <a:rPr lang="en-US" sz="2400" b="1" dirty="0">
                <a:solidFill>
                  <a:srgbClr val="0070C0"/>
                </a:solidFill>
              </a:rPr>
              <a:t>of hectares of forest will be cleared.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3A1BF7"/>
                </a:solidFill>
              </a:rPr>
              <a:t>Killing </a:t>
            </a:r>
            <a:r>
              <a:rPr lang="en-US" sz="2400" b="1" dirty="0">
                <a:solidFill>
                  <a:srgbClr val="3A1BF7"/>
                </a:solidFill>
              </a:rPr>
              <a:t>of wild animals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destruction of aquatic life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</a:rPr>
              <a:t>Spreading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EF23D7"/>
                </a:solidFill>
              </a:rPr>
              <a:t>water borne diseases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EF23D7"/>
                </a:solidFill>
              </a:rPr>
              <a:t>Water </a:t>
            </a:r>
            <a:r>
              <a:rPr lang="en-US" sz="2400" b="1" dirty="0">
                <a:solidFill>
                  <a:srgbClr val="EF23D7"/>
                </a:solidFill>
              </a:rPr>
              <a:t>logging </a:t>
            </a:r>
            <a:r>
              <a:rPr lang="en-US" sz="2400" b="1" dirty="0">
                <a:solidFill>
                  <a:srgbClr val="0070C0"/>
                </a:solidFill>
              </a:rPr>
              <a:t>increases the </a:t>
            </a:r>
            <a:r>
              <a:rPr lang="en-US" sz="2400" b="1" dirty="0">
                <a:solidFill>
                  <a:srgbClr val="3A1BF7"/>
                </a:solidFill>
              </a:rPr>
              <a:t>salinity of the soil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       Ex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3A1BF7"/>
                </a:solidFill>
              </a:rPr>
              <a:t>Narmadha</a:t>
            </a:r>
            <a:r>
              <a:rPr lang="en-US" sz="2400" b="1" dirty="0">
                <a:solidFill>
                  <a:srgbClr val="3A1BF7"/>
                </a:solidFill>
              </a:rPr>
              <a:t> </a:t>
            </a:r>
            <a:r>
              <a:rPr lang="en-US" sz="2400" b="1" dirty="0" err="1">
                <a:solidFill>
                  <a:srgbClr val="3A1BF7"/>
                </a:solidFill>
              </a:rPr>
              <a:t>Sagar</a:t>
            </a:r>
            <a:r>
              <a:rPr lang="en-US" sz="2400" b="1" dirty="0">
                <a:solidFill>
                  <a:srgbClr val="3A1BF7"/>
                </a:solidFill>
              </a:rPr>
              <a:t> project </a:t>
            </a:r>
            <a:r>
              <a:rPr lang="en-US" sz="2400" b="1" dirty="0">
                <a:solidFill>
                  <a:srgbClr val="0070C0"/>
                </a:solidFill>
              </a:rPr>
              <a:t>it has </a:t>
            </a:r>
            <a:r>
              <a:rPr lang="en-US" sz="2400" b="1" dirty="0">
                <a:solidFill>
                  <a:srgbClr val="EF23D7"/>
                </a:solidFill>
              </a:rPr>
              <a:t>submerged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3.5 lakhs hectares of forest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5288891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064896" cy="5909310"/>
          </a:xfrm>
          <a:prstGeom prst="rect">
            <a:avLst/>
          </a:prstGeom>
          <a:gradFill>
            <a:gsLst>
              <a:gs pos="8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EFFECTS OF DAM ON TRIBAL PEOPLE </a:t>
            </a:r>
          </a:p>
          <a:p>
            <a:pPr algn="just"/>
            <a:endParaRPr lang="en-US" b="1" dirty="0" smtClean="0">
              <a:solidFill>
                <a:srgbClr val="FF0000"/>
              </a:solidFill>
            </a:endParaRPr>
          </a:p>
          <a:p>
            <a:pPr marL="457200" indent="-457200" algn="just">
              <a:buAutoNum type="arabicPeriod"/>
            </a:pPr>
            <a:r>
              <a:rPr lang="en-US" sz="2400" b="1" dirty="0" smtClean="0">
                <a:solidFill>
                  <a:srgbClr val="EF23D7"/>
                </a:solidFill>
              </a:rPr>
              <a:t>Construction </a:t>
            </a:r>
            <a:r>
              <a:rPr lang="en-US" sz="2400" b="1" dirty="0">
                <a:solidFill>
                  <a:srgbClr val="EF23D7"/>
                </a:solidFill>
              </a:rPr>
              <a:t>of big dams</a:t>
            </a:r>
            <a:r>
              <a:rPr lang="en-US" sz="2400" b="1" dirty="0">
                <a:solidFill>
                  <a:srgbClr val="0070C0"/>
                </a:solidFill>
              </a:rPr>
              <a:t> lead to the </a:t>
            </a:r>
            <a:r>
              <a:rPr lang="en-US" sz="2400" b="1" dirty="0">
                <a:solidFill>
                  <a:srgbClr val="3A1BF7"/>
                </a:solidFill>
              </a:rPr>
              <a:t>displacement of tribal people. </a:t>
            </a:r>
            <a:endParaRPr lang="en-US" sz="1200" b="1" dirty="0" smtClean="0">
              <a:solidFill>
                <a:srgbClr val="3A1BF7"/>
              </a:solidFill>
            </a:endParaRPr>
          </a:p>
          <a:p>
            <a:pPr algn="just"/>
            <a:endParaRPr lang="en-US" sz="1200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2.  Displacement </a:t>
            </a:r>
            <a:r>
              <a:rPr lang="en-US" sz="2400" b="1" dirty="0">
                <a:solidFill>
                  <a:srgbClr val="0070C0"/>
                </a:solidFill>
              </a:rPr>
              <a:t>and cultural change </a:t>
            </a:r>
            <a:r>
              <a:rPr lang="en-US" sz="2400" b="1" dirty="0">
                <a:solidFill>
                  <a:srgbClr val="EF23D7"/>
                </a:solidFill>
              </a:rPr>
              <a:t>affects the tribal </a:t>
            </a:r>
            <a:r>
              <a:rPr lang="en-US" sz="2400" b="1" dirty="0">
                <a:solidFill>
                  <a:srgbClr val="0070C0"/>
                </a:solidFill>
              </a:rPr>
              <a:t>people both </a:t>
            </a:r>
            <a:r>
              <a:rPr lang="en-US" sz="2400" b="1" dirty="0">
                <a:solidFill>
                  <a:srgbClr val="3A1BF7"/>
                </a:solidFill>
              </a:rPr>
              <a:t>mentally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physically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algn="just"/>
            <a:endParaRPr lang="en-US" sz="1200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3.  They </a:t>
            </a:r>
            <a:r>
              <a:rPr lang="en-US" sz="2400" b="1" dirty="0">
                <a:solidFill>
                  <a:srgbClr val="C00000"/>
                </a:solidFill>
              </a:rPr>
              <a:t>do not accommodate </a:t>
            </a:r>
            <a:r>
              <a:rPr lang="en-US" sz="2400" b="1" dirty="0">
                <a:solidFill>
                  <a:srgbClr val="0070C0"/>
                </a:solidFill>
              </a:rPr>
              <a:t>the modern food habits and life style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1200" b="1" dirty="0">
              <a:solidFill>
                <a:srgbClr val="0070C0"/>
              </a:solidFill>
            </a:endParaRPr>
          </a:p>
          <a:p>
            <a:pPr algn="just"/>
            <a:r>
              <a:rPr lang="en-US" sz="12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4.  Tribal </a:t>
            </a:r>
            <a:r>
              <a:rPr lang="en-US" sz="2400" b="1" dirty="0">
                <a:solidFill>
                  <a:srgbClr val="0070C0"/>
                </a:solidFill>
              </a:rPr>
              <a:t>people are </a:t>
            </a:r>
            <a:r>
              <a:rPr lang="en-US" sz="2400" b="1" dirty="0">
                <a:solidFill>
                  <a:srgbClr val="C00000"/>
                </a:solidFill>
              </a:rPr>
              <a:t>ill </a:t>
            </a:r>
            <a:r>
              <a:rPr lang="en-US" sz="2400" b="1" dirty="0" smtClean="0">
                <a:solidFill>
                  <a:srgbClr val="C00000"/>
                </a:solidFill>
              </a:rPr>
              <a:t>treated </a:t>
            </a: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dirty="0"/>
              <a:t>act cruelly towards (a person or </a:t>
            </a:r>
            <a:r>
              <a:rPr lang="en-US" sz="2400" dirty="0" smtClean="0"/>
              <a:t>animal)) </a:t>
            </a:r>
            <a:r>
              <a:rPr lang="en-US" sz="2400" b="1" dirty="0" smtClean="0">
                <a:solidFill>
                  <a:srgbClr val="0070C0"/>
                </a:solidFill>
              </a:rPr>
              <a:t>by </a:t>
            </a:r>
            <a:r>
              <a:rPr lang="en-US" sz="2400" b="1" dirty="0">
                <a:solidFill>
                  <a:srgbClr val="0070C0"/>
                </a:solidFill>
              </a:rPr>
              <a:t>the modern society. </a:t>
            </a:r>
            <a:endParaRPr lang="en-US" sz="12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5.  Many </a:t>
            </a:r>
            <a:r>
              <a:rPr lang="en-US" sz="2400" b="1" dirty="0">
                <a:solidFill>
                  <a:srgbClr val="0070C0"/>
                </a:solidFill>
              </a:rPr>
              <a:t>of the displaced people were </a:t>
            </a:r>
            <a:r>
              <a:rPr lang="en-US" sz="2400" b="1" dirty="0">
                <a:solidFill>
                  <a:srgbClr val="FF0000"/>
                </a:solidFill>
              </a:rPr>
              <a:t>not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recognized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resettled</a:t>
            </a:r>
            <a:r>
              <a:rPr lang="en-US" sz="2400" b="1" dirty="0">
                <a:solidFill>
                  <a:srgbClr val="0070C0"/>
                </a:solidFill>
              </a:rPr>
              <a:t> or </a:t>
            </a:r>
            <a:r>
              <a:rPr lang="en-US" sz="2400" b="1" dirty="0">
                <a:solidFill>
                  <a:srgbClr val="3A1BF7"/>
                </a:solidFill>
              </a:rPr>
              <a:t>compensated.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6.  Body </a:t>
            </a:r>
            <a:r>
              <a:rPr lang="en-US" sz="2400" b="1" dirty="0">
                <a:solidFill>
                  <a:srgbClr val="0070C0"/>
                </a:solidFill>
              </a:rPr>
              <a:t>condition of tribal people will not suit with new areas and hence they will be affected by many diseases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5855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80920" cy="6340197"/>
          </a:xfrm>
          <a:prstGeom prst="rect">
            <a:avLst/>
          </a:prstGeom>
          <a:gradFill>
            <a:gsLst>
              <a:gs pos="81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CASE STUDY- SARDAR SAROVAR PROJECT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The </a:t>
            </a:r>
            <a:r>
              <a:rPr lang="en-US" sz="2200" b="1" dirty="0">
                <a:solidFill>
                  <a:srgbClr val="0070C0"/>
                </a:solidFill>
              </a:rPr>
              <a:t>World Bank’s withdrawal from the </a:t>
            </a:r>
            <a:r>
              <a:rPr lang="en-US" sz="2200" b="1" dirty="0" err="1">
                <a:solidFill>
                  <a:srgbClr val="EF23D7"/>
                </a:solidFill>
              </a:rPr>
              <a:t>Sardar</a:t>
            </a:r>
            <a:r>
              <a:rPr lang="en-US" sz="2200" b="1" dirty="0">
                <a:solidFill>
                  <a:srgbClr val="EF23D7"/>
                </a:solidFill>
              </a:rPr>
              <a:t> </a:t>
            </a:r>
            <a:r>
              <a:rPr lang="en-US" sz="2200" b="1" dirty="0" err="1">
                <a:solidFill>
                  <a:srgbClr val="EF23D7"/>
                </a:solidFill>
              </a:rPr>
              <a:t>Sarovar</a:t>
            </a:r>
            <a:r>
              <a:rPr lang="en-US" sz="2200" b="1" dirty="0">
                <a:solidFill>
                  <a:srgbClr val="EF23D7"/>
                </a:solidFill>
              </a:rPr>
              <a:t> Project </a:t>
            </a:r>
            <a:r>
              <a:rPr lang="en-US" sz="2200" b="1" dirty="0">
                <a:solidFill>
                  <a:srgbClr val="0070C0"/>
                </a:solidFill>
              </a:rPr>
              <a:t>in India in </a:t>
            </a:r>
            <a:r>
              <a:rPr lang="en-US" sz="2200" b="1" dirty="0">
                <a:solidFill>
                  <a:srgbClr val="EF23D7"/>
                </a:solidFill>
              </a:rPr>
              <a:t>1993</a:t>
            </a:r>
            <a:r>
              <a:rPr lang="en-US" sz="2200" b="1" dirty="0">
                <a:solidFill>
                  <a:srgbClr val="0070C0"/>
                </a:solidFill>
              </a:rPr>
              <a:t> was a result of the demands of local people threatened with the loss of their livelihoods and homes in the submergence area.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This </a:t>
            </a:r>
            <a:r>
              <a:rPr lang="en-US" sz="2200" b="1" dirty="0">
                <a:solidFill>
                  <a:srgbClr val="FF0000"/>
                </a:solidFill>
              </a:rPr>
              <a:t>dam</a:t>
            </a:r>
            <a:r>
              <a:rPr lang="en-US" sz="2200" b="1" dirty="0">
                <a:solidFill>
                  <a:srgbClr val="0070C0"/>
                </a:solidFill>
              </a:rPr>
              <a:t> in </a:t>
            </a:r>
            <a:r>
              <a:rPr lang="en-US" sz="2200" b="1" dirty="0">
                <a:solidFill>
                  <a:srgbClr val="3A1BF7"/>
                </a:solidFill>
              </a:rPr>
              <a:t>Gujarat</a:t>
            </a:r>
            <a:r>
              <a:rPr lang="en-US" sz="2200" b="1" dirty="0">
                <a:solidFill>
                  <a:srgbClr val="0070C0"/>
                </a:solidFill>
              </a:rPr>
              <a:t> on the </a:t>
            </a:r>
            <a:r>
              <a:rPr lang="en-US" sz="2200" b="1" dirty="0">
                <a:solidFill>
                  <a:srgbClr val="EF23D7"/>
                </a:solidFill>
              </a:rPr>
              <a:t>Narmada </a:t>
            </a:r>
            <a:r>
              <a:rPr lang="en-US" sz="2200" b="1" dirty="0">
                <a:solidFill>
                  <a:srgbClr val="0070C0"/>
                </a:solidFill>
              </a:rPr>
              <a:t>has </a:t>
            </a:r>
            <a:r>
              <a:rPr lang="en-US" sz="2200" b="1" dirty="0">
                <a:solidFill>
                  <a:srgbClr val="C00000"/>
                </a:solidFill>
              </a:rPr>
              <a:t>displaced thousands of tribal folk</a:t>
            </a:r>
            <a:r>
              <a:rPr lang="en-US" sz="2200" b="1" dirty="0">
                <a:solidFill>
                  <a:srgbClr val="0070C0"/>
                </a:solidFill>
              </a:rPr>
              <a:t>, whose lives and livelihoods were linked to the river, the forests and their agricultural lands.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While </a:t>
            </a:r>
            <a:r>
              <a:rPr lang="en-US" sz="2200" b="1" dirty="0">
                <a:solidFill>
                  <a:srgbClr val="0070C0"/>
                </a:solidFill>
              </a:rPr>
              <a:t>they and the fishermen at the </a:t>
            </a:r>
            <a:r>
              <a:rPr lang="en-US" sz="2200" b="1" dirty="0" smtClean="0">
                <a:solidFill>
                  <a:srgbClr val="0070C0"/>
                </a:solidFill>
              </a:rPr>
              <a:t>estuary (</a:t>
            </a:r>
            <a:r>
              <a:rPr lang="en-US" sz="2200" dirty="0"/>
              <a:t>the tidal mouth of a large river, where the tide meets the </a:t>
            </a:r>
            <a:r>
              <a:rPr lang="en-US" sz="2200" dirty="0" smtClean="0"/>
              <a:t>stream)</a:t>
            </a:r>
            <a:r>
              <a:rPr lang="en-US" sz="2200" b="1" dirty="0" smtClean="0">
                <a:solidFill>
                  <a:srgbClr val="0070C0"/>
                </a:solidFill>
              </a:rPr>
              <a:t>, </a:t>
            </a:r>
            <a:r>
              <a:rPr lang="en-US" sz="2200" b="1" dirty="0">
                <a:solidFill>
                  <a:srgbClr val="0070C0"/>
                </a:solidFill>
              </a:rPr>
              <a:t>have lost their homeland, rich farmers downstream will get water for agriculture.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The </a:t>
            </a:r>
            <a:r>
              <a:rPr lang="en-US" sz="2200" b="1" dirty="0">
                <a:solidFill>
                  <a:srgbClr val="FF0000"/>
                </a:solidFill>
              </a:rPr>
              <a:t>question</a:t>
            </a:r>
            <a:r>
              <a:rPr lang="en-US" sz="2200" b="1" dirty="0">
                <a:solidFill>
                  <a:srgbClr val="0070C0"/>
                </a:solidFill>
              </a:rPr>
              <a:t> is </a:t>
            </a:r>
            <a:r>
              <a:rPr lang="en-US" sz="2200" b="1" dirty="0">
                <a:solidFill>
                  <a:srgbClr val="FF0000"/>
                </a:solidFill>
              </a:rPr>
              <a:t>why should the local </a:t>
            </a:r>
            <a:r>
              <a:rPr lang="en-US" sz="2200" b="1" dirty="0" err="1">
                <a:solidFill>
                  <a:srgbClr val="FF0000"/>
                </a:solidFill>
              </a:rPr>
              <a:t>tribals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be made </a:t>
            </a:r>
            <a:r>
              <a:rPr lang="en-US" sz="2200" b="1" dirty="0">
                <a:solidFill>
                  <a:srgbClr val="EF23D7"/>
                </a:solidFill>
              </a:rPr>
              <a:t>homeless, displaced </a:t>
            </a:r>
            <a:r>
              <a:rPr lang="en-US" sz="2200" b="1" dirty="0">
                <a:solidFill>
                  <a:srgbClr val="0070C0"/>
                </a:solidFill>
              </a:rPr>
              <a:t>and</a:t>
            </a:r>
            <a:r>
              <a:rPr lang="en-US" sz="2200" b="1" dirty="0">
                <a:solidFill>
                  <a:srgbClr val="EF23D7"/>
                </a:solidFill>
              </a:rPr>
              <a:t> relocated</a:t>
            </a:r>
            <a:r>
              <a:rPr lang="en-US" sz="2200" b="1" dirty="0">
                <a:solidFill>
                  <a:srgbClr val="0070C0"/>
                </a:solidFill>
              </a:rPr>
              <a:t> to </a:t>
            </a:r>
            <a:r>
              <a:rPr lang="en-US" sz="2200" b="1" dirty="0">
                <a:solidFill>
                  <a:srgbClr val="7030A0"/>
                </a:solidFill>
              </a:rPr>
              <a:t>benefit other people</a:t>
            </a:r>
            <a:r>
              <a:rPr lang="en-US" sz="2200" b="1" dirty="0">
                <a:solidFill>
                  <a:srgbClr val="0070C0"/>
                </a:solidFill>
              </a:rPr>
              <a:t>? 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3A1BF7"/>
                </a:solidFill>
              </a:rPr>
              <a:t>Why </a:t>
            </a:r>
            <a:r>
              <a:rPr lang="en-US" sz="2200" b="1" dirty="0">
                <a:solidFill>
                  <a:srgbClr val="3A1BF7"/>
                </a:solidFill>
              </a:rPr>
              <a:t>should </a:t>
            </a:r>
            <a:r>
              <a:rPr lang="en-US" sz="2200" b="1" dirty="0">
                <a:solidFill>
                  <a:srgbClr val="0070C0"/>
                </a:solidFill>
              </a:rPr>
              <a:t>the </a:t>
            </a:r>
            <a:r>
              <a:rPr lang="en-US" sz="2200" b="1" dirty="0">
                <a:solidFill>
                  <a:srgbClr val="3A1BF7"/>
                </a:solidFill>
              </a:rPr>
              <a:t>less fortunate </a:t>
            </a:r>
            <a:r>
              <a:rPr lang="en-US" sz="2200" b="1" dirty="0">
                <a:solidFill>
                  <a:srgbClr val="0070C0"/>
                </a:solidFill>
              </a:rPr>
              <a:t>be made to </a:t>
            </a:r>
            <a:r>
              <a:rPr lang="en-US" sz="2200" b="1" dirty="0">
                <a:solidFill>
                  <a:srgbClr val="3A1BF7"/>
                </a:solidFill>
              </a:rPr>
              <a:t>bear the costs </a:t>
            </a:r>
            <a:r>
              <a:rPr lang="en-US" sz="2200" b="1" dirty="0">
                <a:solidFill>
                  <a:srgbClr val="0070C0"/>
                </a:solidFill>
              </a:rPr>
              <a:t>of development for better off farmers</a:t>
            </a:r>
            <a:r>
              <a:rPr lang="en-US" sz="2200" b="1" dirty="0" smtClean="0">
                <a:solidFill>
                  <a:srgbClr val="0070C0"/>
                </a:solidFill>
              </a:rPr>
              <a:t>?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It is a question </a:t>
            </a:r>
            <a:r>
              <a:rPr lang="en-US" sz="2200" b="1" dirty="0">
                <a:solidFill>
                  <a:srgbClr val="0070C0"/>
                </a:solidFill>
              </a:rPr>
              <a:t>of social and economic equity as well as the enormous environmental losses, including loss of the biological diversity of the inundated forests in the Narmada valley. </a:t>
            </a:r>
          </a:p>
        </p:txBody>
      </p:sp>
    </p:spTree>
    <p:extLst>
      <p:ext uri="{BB962C8B-B14F-4D97-AF65-F5344CB8AC3E}">
        <p14:creationId xmlns="" xmlns:p14="http://schemas.microsoft.com/office/powerpoint/2010/main" val="4263630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208912" cy="5632311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4310"/>
            <a:ext cx="734481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09775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50982"/>
            <a:ext cx="8280920" cy="5816977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smtClean="0">
                <a:solidFill>
                  <a:srgbClr val="FF0000"/>
                </a:solidFill>
              </a:rPr>
              <a:t>2. WATER </a:t>
            </a:r>
            <a:r>
              <a:rPr lang="en-US" sz="6600" b="1" dirty="0">
                <a:solidFill>
                  <a:srgbClr val="FF0000"/>
                </a:solidFill>
              </a:rPr>
              <a:t>RESOURCES </a:t>
            </a:r>
            <a:endParaRPr lang="en-US" sz="6600" b="1" dirty="0" smtClean="0">
              <a:solidFill>
                <a:srgbClr val="FF0000"/>
              </a:solidFill>
            </a:endParaRPr>
          </a:p>
          <a:p>
            <a:pPr algn="just"/>
            <a:endParaRPr lang="en-US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Water</a:t>
            </a:r>
            <a:r>
              <a:rPr lang="en-US" sz="2400" b="1" dirty="0" smtClean="0">
                <a:solidFill>
                  <a:srgbClr val="0070C0"/>
                </a:solidFill>
              </a:rPr>
              <a:t> is a </a:t>
            </a:r>
            <a:r>
              <a:rPr lang="en-US" sz="2400" b="1" dirty="0" smtClean="0">
                <a:solidFill>
                  <a:srgbClr val="EF23D7"/>
                </a:solidFill>
              </a:rPr>
              <a:t>crucial natural resources </a:t>
            </a:r>
            <a:r>
              <a:rPr lang="en-US" sz="2400" b="1" dirty="0" smtClean="0">
                <a:solidFill>
                  <a:srgbClr val="0070C0"/>
                </a:solidFill>
              </a:rPr>
              <a:t>without which </a:t>
            </a:r>
            <a:r>
              <a:rPr lang="en-US" sz="2400" b="1" dirty="0" smtClean="0">
                <a:solidFill>
                  <a:srgbClr val="FF0000"/>
                </a:solidFill>
              </a:rPr>
              <a:t>life in this earth can not be possible.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>
                <a:solidFill>
                  <a:srgbClr val="EF23D7"/>
                </a:solidFill>
              </a:rPr>
              <a:t>Water resources </a:t>
            </a:r>
            <a:r>
              <a:rPr lang="en-IN" sz="2400" b="1" dirty="0">
                <a:solidFill>
                  <a:srgbClr val="0070C0"/>
                </a:solidFill>
              </a:rPr>
              <a:t>are sources of water that are potentially useful for </a:t>
            </a:r>
            <a:r>
              <a:rPr lang="en-IN" sz="2400" b="1" dirty="0">
                <a:solidFill>
                  <a:srgbClr val="3A1BF7"/>
                </a:solidFill>
              </a:rPr>
              <a:t>Agricultural</a:t>
            </a:r>
            <a:r>
              <a:rPr lang="en-IN" sz="2400" b="1" dirty="0">
                <a:solidFill>
                  <a:srgbClr val="0070C0"/>
                </a:solidFill>
              </a:rPr>
              <a:t>, </a:t>
            </a:r>
            <a:r>
              <a:rPr lang="en-IN" sz="2400" b="1" dirty="0">
                <a:solidFill>
                  <a:srgbClr val="3A1BF7"/>
                </a:solidFill>
              </a:rPr>
              <a:t>Industrial</a:t>
            </a:r>
            <a:r>
              <a:rPr lang="en-IN" sz="2400" b="1" dirty="0">
                <a:solidFill>
                  <a:srgbClr val="0070C0"/>
                </a:solidFill>
              </a:rPr>
              <a:t>, </a:t>
            </a:r>
            <a:r>
              <a:rPr lang="en-IN" sz="2400" b="1" dirty="0">
                <a:solidFill>
                  <a:srgbClr val="3A1BF7"/>
                </a:solidFill>
              </a:rPr>
              <a:t>Household</a:t>
            </a:r>
            <a:r>
              <a:rPr lang="en-IN" sz="2400" b="1" dirty="0">
                <a:solidFill>
                  <a:srgbClr val="0070C0"/>
                </a:solidFill>
              </a:rPr>
              <a:t>, </a:t>
            </a:r>
            <a:r>
              <a:rPr lang="en-IN" sz="2400" b="1" dirty="0">
                <a:solidFill>
                  <a:srgbClr val="3A1BF7"/>
                </a:solidFill>
              </a:rPr>
              <a:t>Recreational </a:t>
            </a:r>
            <a:r>
              <a:rPr lang="en-IN" sz="2400" b="1" dirty="0">
                <a:solidFill>
                  <a:srgbClr val="0070C0"/>
                </a:solidFill>
              </a:rPr>
              <a:t>and </a:t>
            </a:r>
            <a:r>
              <a:rPr lang="en-IN" sz="2400" b="1" dirty="0">
                <a:solidFill>
                  <a:srgbClr val="3A1BF7"/>
                </a:solidFill>
              </a:rPr>
              <a:t>environmental</a:t>
            </a:r>
            <a:r>
              <a:rPr lang="en-IN" sz="2400" b="1" dirty="0">
                <a:solidFill>
                  <a:srgbClr val="0070C0"/>
                </a:solidFill>
              </a:rPr>
              <a:t> activities. </a:t>
            </a:r>
            <a:endParaRPr lang="en-IN" sz="2400" b="1" dirty="0" smtClean="0">
              <a:solidFill>
                <a:srgbClr val="0070C0"/>
              </a:solidFill>
            </a:endParaRPr>
          </a:p>
          <a:p>
            <a:pPr algn="just"/>
            <a:endParaRPr lang="en-IN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Sources </a:t>
            </a:r>
            <a:r>
              <a:rPr lang="en-US" sz="2400" b="1" dirty="0">
                <a:solidFill>
                  <a:srgbClr val="0070C0"/>
                </a:solidFill>
              </a:rPr>
              <a:t>of water that are useful to </a:t>
            </a:r>
            <a:r>
              <a:rPr lang="en-US" sz="2400" b="1" dirty="0" smtClean="0">
                <a:solidFill>
                  <a:srgbClr val="3A1BF7"/>
                </a:solidFill>
              </a:rPr>
              <a:t>humans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Virtually </a:t>
            </a:r>
            <a:r>
              <a:rPr lang="en-US" sz="2400" b="1" dirty="0">
                <a:solidFill>
                  <a:srgbClr val="0070C0"/>
                </a:solidFill>
              </a:rPr>
              <a:t>all of these human uses require </a:t>
            </a:r>
            <a:r>
              <a:rPr lang="en-US" sz="2400" b="1" dirty="0">
                <a:solidFill>
                  <a:srgbClr val="3A1BF7"/>
                </a:solidFill>
              </a:rPr>
              <a:t>fresh water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Fresh </a:t>
            </a:r>
            <a:r>
              <a:rPr lang="en-US" sz="2400" b="1" dirty="0">
                <a:solidFill>
                  <a:srgbClr val="0070C0"/>
                </a:solidFill>
              </a:rPr>
              <a:t>water is </a:t>
            </a:r>
            <a:r>
              <a:rPr lang="en-US" sz="2400" b="1" dirty="0">
                <a:solidFill>
                  <a:srgbClr val="EF23D7"/>
                </a:solidFill>
              </a:rPr>
              <a:t>renewable resources </a:t>
            </a:r>
            <a:r>
              <a:rPr lang="en-US" sz="2400" b="1" dirty="0">
                <a:solidFill>
                  <a:srgbClr val="0070C0"/>
                </a:solidFill>
              </a:rPr>
              <a:t>like </a:t>
            </a:r>
            <a:r>
              <a:rPr lang="en-US" sz="2400" b="1" dirty="0">
                <a:solidFill>
                  <a:srgbClr val="BA3106"/>
                </a:solidFill>
              </a:rPr>
              <a:t>soil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BA3106"/>
                </a:solidFill>
              </a:rPr>
              <a:t>air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IN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25016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56393"/>
            <a:ext cx="8712968" cy="6001643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 worlds is supplied by </a:t>
            </a:r>
            <a:r>
              <a:rPr lang="en-US" sz="2400" b="1" dirty="0">
                <a:solidFill>
                  <a:srgbClr val="3A1BF7"/>
                </a:solidFill>
              </a:rPr>
              <a:t>clean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3A1BF7"/>
                </a:solidFill>
              </a:rPr>
              <a:t>fresh water </a:t>
            </a:r>
            <a:r>
              <a:rPr lang="en-US" sz="2400" b="1" dirty="0">
                <a:solidFill>
                  <a:srgbClr val="0070C0"/>
                </a:solidFill>
              </a:rPr>
              <a:t>and it is </a:t>
            </a:r>
            <a:r>
              <a:rPr lang="en-US" sz="2400" b="1" dirty="0">
                <a:solidFill>
                  <a:srgbClr val="C00000"/>
                </a:solidFill>
              </a:rPr>
              <a:t>decreasing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EF23D7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 is one of our </a:t>
            </a:r>
            <a:r>
              <a:rPr lang="en-US" sz="2400" b="1" dirty="0">
                <a:solidFill>
                  <a:srgbClr val="3A1BF7"/>
                </a:solidFill>
              </a:rPr>
              <a:t>most critical resources</a:t>
            </a:r>
            <a:r>
              <a:rPr lang="en-US" sz="2400" b="1" dirty="0">
                <a:solidFill>
                  <a:srgbClr val="0070C0"/>
                </a:solidFill>
              </a:rPr>
              <a:t>, but around the </a:t>
            </a:r>
            <a:r>
              <a:rPr lang="en-US" sz="2400" b="1" dirty="0" smtClean="0">
                <a:solidFill>
                  <a:srgbClr val="3A1BF7"/>
                </a:solidFill>
              </a:rPr>
              <a:t>World </a:t>
            </a:r>
            <a:r>
              <a:rPr lang="en-US" sz="2400" b="1" dirty="0">
                <a:solidFill>
                  <a:srgbClr val="0070C0"/>
                </a:solidFill>
              </a:rPr>
              <a:t>it is </a:t>
            </a:r>
            <a:r>
              <a:rPr lang="en-US" sz="2400" b="1" dirty="0">
                <a:solidFill>
                  <a:srgbClr val="FF0000"/>
                </a:solidFill>
              </a:rPr>
              <a:t>under threat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EF23D7"/>
                </a:solidFill>
              </a:rPr>
              <a:t>Water demand </a:t>
            </a:r>
            <a:r>
              <a:rPr lang="en-US" sz="2400" b="1" dirty="0">
                <a:solidFill>
                  <a:srgbClr val="0070C0"/>
                </a:solidFill>
              </a:rPr>
              <a:t>already exceeds supply in many parts of the world and as the </a:t>
            </a:r>
            <a:r>
              <a:rPr lang="en-US" sz="2400" b="1" dirty="0">
                <a:solidFill>
                  <a:srgbClr val="BA3106"/>
                </a:solidFill>
              </a:rPr>
              <a:t>world population continues to rise</a:t>
            </a:r>
            <a:r>
              <a:rPr lang="en-US" sz="2400" b="1" dirty="0">
                <a:solidFill>
                  <a:srgbClr val="0070C0"/>
                </a:solidFill>
              </a:rPr>
              <a:t>, so too does the water demand.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On the </a:t>
            </a:r>
            <a:r>
              <a:rPr lang="en-IN" sz="2400" b="1" dirty="0">
                <a:solidFill>
                  <a:srgbClr val="FF0000"/>
                </a:solidFill>
              </a:rPr>
              <a:t>earth</a:t>
            </a:r>
            <a:r>
              <a:rPr lang="en-IN" sz="2400" b="1" dirty="0">
                <a:solidFill>
                  <a:srgbClr val="0070C0"/>
                </a:solidFill>
              </a:rPr>
              <a:t> is a </a:t>
            </a:r>
            <a:r>
              <a:rPr lang="en-IN" sz="2400" b="1" dirty="0">
                <a:solidFill>
                  <a:srgbClr val="EF23D7"/>
                </a:solidFill>
              </a:rPr>
              <a:t>97%</a:t>
            </a:r>
            <a:r>
              <a:rPr lang="en-IN" sz="2400" b="1" dirty="0">
                <a:solidFill>
                  <a:srgbClr val="0070C0"/>
                </a:solidFill>
              </a:rPr>
              <a:t> of </a:t>
            </a:r>
            <a:r>
              <a:rPr lang="en-IN" sz="2400" b="1" dirty="0">
                <a:solidFill>
                  <a:srgbClr val="EF23D7"/>
                </a:solidFill>
              </a:rPr>
              <a:t>salt water </a:t>
            </a:r>
            <a:r>
              <a:rPr lang="en-IN" sz="2400" b="1" dirty="0">
                <a:solidFill>
                  <a:srgbClr val="0070C0"/>
                </a:solidFill>
              </a:rPr>
              <a:t>and the </a:t>
            </a:r>
            <a:r>
              <a:rPr lang="en-IN" sz="2400" b="1" dirty="0">
                <a:solidFill>
                  <a:srgbClr val="00B050"/>
                </a:solidFill>
              </a:rPr>
              <a:t>3%</a:t>
            </a:r>
            <a:r>
              <a:rPr lang="en-IN" sz="2400" b="1" dirty="0">
                <a:solidFill>
                  <a:srgbClr val="0070C0"/>
                </a:solidFill>
              </a:rPr>
              <a:t> is </a:t>
            </a:r>
            <a:r>
              <a:rPr lang="en-IN" sz="2400" b="1" dirty="0">
                <a:solidFill>
                  <a:srgbClr val="00B050"/>
                </a:solidFill>
              </a:rPr>
              <a:t>fresh water</a:t>
            </a:r>
            <a:r>
              <a:rPr lang="en-IN" sz="2400" b="1" dirty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3A1BF7"/>
                </a:solidFill>
              </a:rPr>
              <a:t>World Ocean water </a:t>
            </a:r>
            <a:r>
              <a:rPr lang="en-US" sz="2400" b="1" dirty="0">
                <a:solidFill>
                  <a:srgbClr val="0070C0"/>
                </a:solidFill>
              </a:rPr>
              <a:t>covers about </a:t>
            </a:r>
            <a:r>
              <a:rPr lang="en-US" sz="2400" b="1" dirty="0">
                <a:solidFill>
                  <a:srgbClr val="3A1BF7"/>
                </a:solidFill>
              </a:rPr>
              <a:t>75 percent </a:t>
            </a:r>
            <a:r>
              <a:rPr lang="en-US" sz="2400" b="1" dirty="0">
                <a:solidFill>
                  <a:srgbClr val="0070C0"/>
                </a:solidFill>
              </a:rPr>
              <a:t>of the surface of the earth.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Therefore, the </a:t>
            </a:r>
            <a:r>
              <a:rPr lang="en-US" sz="2400" b="1" dirty="0">
                <a:solidFill>
                  <a:srgbClr val="EF23D7"/>
                </a:solidFill>
              </a:rPr>
              <a:t>earth</a:t>
            </a:r>
            <a:r>
              <a:rPr lang="en-US" sz="2400" b="1" dirty="0">
                <a:solidFill>
                  <a:srgbClr val="0070C0"/>
                </a:solidFill>
              </a:rPr>
              <a:t> is called the </a:t>
            </a:r>
            <a:r>
              <a:rPr lang="en-US" sz="2400" b="1" dirty="0" smtClean="0">
                <a:solidFill>
                  <a:srgbClr val="EF23D7"/>
                </a:solidFill>
              </a:rPr>
              <a:t>Water </a:t>
            </a:r>
            <a:r>
              <a:rPr lang="en-US" sz="2400" b="1" dirty="0">
                <a:solidFill>
                  <a:srgbClr val="EF23D7"/>
                </a:solidFill>
              </a:rPr>
              <a:t>planet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EF23D7"/>
                </a:solidFill>
              </a:rPr>
              <a:t>Ocean water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>
                <a:solidFill>
                  <a:srgbClr val="C00000"/>
                </a:solidFill>
              </a:rPr>
              <a:t>saline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FF0000"/>
                </a:solidFill>
              </a:rPr>
              <a:t>not fit</a:t>
            </a:r>
            <a:r>
              <a:rPr lang="en-US" sz="2400" b="1" dirty="0">
                <a:solidFill>
                  <a:srgbClr val="0070C0"/>
                </a:solidFill>
              </a:rPr>
              <a:t> for human consumption.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IN" sz="2400" b="1" dirty="0">
                <a:solidFill>
                  <a:srgbClr val="0070C0"/>
                </a:solidFill>
              </a:rPr>
              <a:t>Salt water is like a large amount of salt in the ocean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Fresh </a:t>
            </a:r>
            <a:r>
              <a:rPr lang="en-US" sz="2400" b="1" dirty="0">
                <a:solidFill>
                  <a:srgbClr val="EF23D7"/>
                </a:solidFill>
              </a:rPr>
              <a:t>water </a:t>
            </a:r>
            <a:r>
              <a:rPr lang="en-US" sz="2400" b="1" dirty="0">
                <a:solidFill>
                  <a:srgbClr val="0070C0"/>
                </a:solidFill>
              </a:rPr>
              <a:t>is just about </a:t>
            </a:r>
            <a:r>
              <a:rPr lang="en-US" sz="2400" b="1" dirty="0">
                <a:solidFill>
                  <a:srgbClr val="EF23D7"/>
                </a:solidFill>
              </a:rPr>
              <a:t>2.7 percent </a:t>
            </a:r>
            <a:r>
              <a:rPr lang="en-US" sz="2400" b="1" dirty="0">
                <a:solidFill>
                  <a:srgbClr val="0070C0"/>
                </a:solidFill>
              </a:rPr>
              <a:t>of the total water.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IN" sz="2400" b="1" dirty="0">
                <a:solidFill>
                  <a:srgbClr val="0070C0"/>
                </a:solidFill>
              </a:rPr>
              <a:t>Fresh water is a renewable </a:t>
            </a:r>
            <a:r>
              <a:rPr lang="en-IN" sz="2400" b="1" dirty="0" smtClean="0">
                <a:solidFill>
                  <a:srgbClr val="0070C0"/>
                </a:solidFill>
              </a:rPr>
              <a:t>resource &amp; in World it is decreasing. </a:t>
            </a:r>
            <a:endParaRPr lang="en-IN" sz="24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Hence we must take step to </a:t>
            </a:r>
            <a:r>
              <a:rPr lang="en-IN" sz="2400" b="1" dirty="0" smtClean="0">
                <a:solidFill>
                  <a:srgbClr val="FF0000"/>
                </a:solidFill>
              </a:rPr>
              <a:t>conserve water</a:t>
            </a:r>
            <a:r>
              <a:rPr lang="en-IN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80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V="1">
            <a:off x="396240" y="333373"/>
            <a:ext cx="8290560" cy="6143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9112"/>
            <a:ext cx="37338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559276"/>
            <a:ext cx="3743325" cy="242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05186"/>
            <a:ext cx="2590800" cy="276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05186"/>
            <a:ext cx="2563813" cy="276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3405186"/>
            <a:ext cx="2212340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3603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450" y="908720"/>
            <a:ext cx="8064896" cy="5355312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728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14852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20" y="157781"/>
            <a:ext cx="8352928" cy="6463308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SOURCE </a:t>
            </a:r>
            <a:r>
              <a:rPr lang="en-US" sz="4000" b="1" dirty="0">
                <a:solidFill>
                  <a:srgbClr val="FF0000"/>
                </a:solidFill>
              </a:rPr>
              <a:t>OF WATER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sz="2800" b="1" dirty="0" smtClean="0">
                <a:solidFill>
                  <a:srgbClr val="EF23D7"/>
                </a:solidFill>
              </a:rPr>
              <a:t>SURFACE </a:t>
            </a:r>
            <a:r>
              <a:rPr lang="en-US" sz="2800" b="1" dirty="0">
                <a:solidFill>
                  <a:srgbClr val="EF23D7"/>
                </a:solidFill>
              </a:rPr>
              <a:t>WATER </a:t>
            </a:r>
            <a:r>
              <a:rPr lang="en-US" dirty="0"/>
              <a:t>-</a:t>
            </a:r>
            <a:r>
              <a:rPr lang="en-US" sz="2400" b="1" dirty="0">
                <a:solidFill>
                  <a:srgbClr val="3A1BF7"/>
                </a:solidFill>
              </a:rPr>
              <a:t>Ponds -Lakes -Streams -Rivers -Storage reservoir -Stored rain water </a:t>
            </a:r>
            <a:endParaRPr lang="en-US" sz="24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sz="2800" b="1" dirty="0" smtClean="0">
                <a:solidFill>
                  <a:srgbClr val="EF23D7"/>
                </a:solidFill>
              </a:rPr>
              <a:t>GROUND </a:t>
            </a:r>
            <a:r>
              <a:rPr lang="en-US" sz="2800" b="1" dirty="0">
                <a:solidFill>
                  <a:srgbClr val="EF23D7"/>
                </a:solidFill>
              </a:rPr>
              <a:t>WATER </a:t>
            </a:r>
            <a:r>
              <a:rPr lang="en-US" sz="2400" b="1" dirty="0">
                <a:solidFill>
                  <a:srgbClr val="3A1BF7"/>
                </a:solidFill>
              </a:rPr>
              <a:t>-springs -Infiltration galleries -Wells -Dug well -Tube well -Artesian well -French </a:t>
            </a:r>
            <a:r>
              <a:rPr lang="en-US" sz="2400" b="1" dirty="0" smtClean="0">
                <a:solidFill>
                  <a:srgbClr val="3A1BF7"/>
                </a:solidFill>
              </a:rPr>
              <a:t>well</a:t>
            </a:r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endParaRPr lang="en-US" dirty="0" smtClean="0"/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endParaRPr lang="en-US" dirty="0" smtClean="0"/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endParaRPr lang="en-US" dirty="0" smtClean="0"/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endParaRPr lang="en-US" dirty="0" smtClean="0"/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endParaRPr lang="en-US" dirty="0" smtClean="0"/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endParaRPr lang="en-US" dirty="0" smtClean="0"/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endParaRPr lang="en-US" dirty="0" smtClean="0"/>
          </a:p>
          <a:p>
            <a:pPr algn="just"/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777686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36692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419" y="329650"/>
            <a:ext cx="8568952" cy="5940088"/>
          </a:xfrm>
          <a:prstGeom prst="rect">
            <a:avLst/>
          </a:prstGeom>
          <a:gradFill>
            <a:gsLst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HYDROLOGICAL </a:t>
            </a:r>
            <a:r>
              <a:rPr lang="en-US" sz="4400" b="1" dirty="0" smtClean="0">
                <a:solidFill>
                  <a:srgbClr val="FF0000"/>
                </a:solidFill>
              </a:rPr>
              <a:t>CYCLE</a:t>
            </a:r>
            <a:endParaRPr lang="en-US" sz="4400" b="1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EF23D7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 from various </a:t>
            </a:r>
            <a:r>
              <a:rPr lang="en-US" sz="2400" b="1" dirty="0">
                <a:solidFill>
                  <a:srgbClr val="EF23D7"/>
                </a:solidFill>
              </a:rPr>
              <a:t>water bodies </a:t>
            </a:r>
            <a:endParaRPr lang="en-US" sz="2400" b="1" dirty="0" smtClean="0">
              <a:solidFill>
                <a:srgbClr val="EF23D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BA3106"/>
                </a:solidFill>
              </a:rPr>
              <a:t>Evaporated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by solar energy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Enters </a:t>
            </a:r>
            <a:r>
              <a:rPr lang="en-US" sz="2400" b="1" dirty="0">
                <a:solidFill>
                  <a:srgbClr val="0070C0"/>
                </a:solidFill>
              </a:rPr>
              <a:t>in to the atmosphere as </a:t>
            </a:r>
            <a:r>
              <a:rPr lang="en-US" sz="2400" b="1" dirty="0">
                <a:solidFill>
                  <a:srgbClr val="BA3106"/>
                </a:solidFill>
              </a:rPr>
              <a:t>clouds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Falls </a:t>
            </a:r>
            <a:r>
              <a:rPr lang="en-US" sz="2400" b="1" dirty="0">
                <a:solidFill>
                  <a:srgbClr val="0070C0"/>
                </a:solidFill>
              </a:rPr>
              <a:t>again on earth as </a:t>
            </a:r>
            <a:r>
              <a:rPr lang="en-US" sz="2400" b="1" dirty="0">
                <a:solidFill>
                  <a:srgbClr val="BA3106"/>
                </a:solidFill>
              </a:rPr>
              <a:t>rain</a:t>
            </a:r>
            <a:r>
              <a:rPr lang="en-US" sz="2400" b="1" dirty="0">
                <a:solidFill>
                  <a:srgbClr val="0070C0"/>
                </a:solidFill>
              </a:rPr>
              <a:t> or </a:t>
            </a:r>
            <a:r>
              <a:rPr lang="en-US" sz="2400" b="1" dirty="0">
                <a:solidFill>
                  <a:srgbClr val="BA3106"/>
                </a:solidFill>
              </a:rPr>
              <a:t>snow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Ultimately </a:t>
            </a:r>
            <a:r>
              <a:rPr lang="en-US" sz="2400" b="1" dirty="0">
                <a:solidFill>
                  <a:srgbClr val="0070C0"/>
                </a:solidFill>
              </a:rPr>
              <a:t>returns to the </a:t>
            </a:r>
            <a:r>
              <a:rPr lang="en-US" sz="2400" b="1" dirty="0">
                <a:solidFill>
                  <a:srgbClr val="3A1BF7"/>
                </a:solidFill>
              </a:rPr>
              <a:t>ocean.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46" y="1052736"/>
            <a:ext cx="2983110" cy="195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5225802" cy="321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3155478"/>
            <a:ext cx="2952328" cy="293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078838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192" y="543446"/>
            <a:ext cx="8064896" cy="5693866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USE OF WATER RESOURCES</a:t>
            </a:r>
          </a:p>
          <a:p>
            <a:pPr algn="just"/>
            <a:endParaRPr lang="en-US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Water</a:t>
            </a:r>
            <a:r>
              <a:rPr lang="en-US" sz="2400" b="1" dirty="0" smtClean="0">
                <a:solidFill>
                  <a:srgbClr val="0070C0"/>
                </a:solidFill>
              </a:rPr>
              <a:t> is </a:t>
            </a:r>
            <a:r>
              <a:rPr lang="en-US" sz="2400" b="1" dirty="0">
                <a:solidFill>
                  <a:srgbClr val="3A1BF7"/>
                </a:solidFill>
              </a:rPr>
              <a:t>essential</a:t>
            </a:r>
            <a:r>
              <a:rPr lang="en-US" sz="2400" b="1" dirty="0">
                <a:solidFill>
                  <a:srgbClr val="0070C0"/>
                </a:solidFill>
              </a:rPr>
              <a:t> for all forms of </a:t>
            </a:r>
            <a:r>
              <a:rPr lang="en-US" sz="2400" b="1" dirty="0">
                <a:solidFill>
                  <a:srgbClr val="EF23D7"/>
                </a:solidFill>
              </a:rPr>
              <a:t>life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Many </a:t>
            </a:r>
            <a:r>
              <a:rPr lang="en-US" sz="2400" b="1" dirty="0">
                <a:solidFill>
                  <a:srgbClr val="0070C0"/>
                </a:solidFill>
              </a:rPr>
              <a:t>uses of water include </a:t>
            </a:r>
            <a:r>
              <a:rPr lang="en-US" sz="2400" b="1" dirty="0">
                <a:solidFill>
                  <a:srgbClr val="3A1BF7"/>
                </a:solidFill>
              </a:rPr>
              <a:t>agricultural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industrial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household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recreational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environmental </a:t>
            </a:r>
            <a:r>
              <a:rPr lang="en-US" sz="2400" b="1" dirty="0">
                <a:solidFill>
                  <a:srgbClr val="0070C0"/>
                </a:solidFill>
              </a:rPr>
              <a:t>activities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Virtually</a:t>
            </a:r>
            <a:r>
              <a:rPr lang="en-US" sz="2400" b="1" dirty="0">
                <a:solidFill>
                  <a:srgbClr val="0070C0"/>
                </a:solidFill>
              </a:rPr>
              <a:t>, all of these human uses, require </a:t>
            </a:r>
            <a:r>
              <a:rPr lang="en-US" sz="2400" b="1" dirty="0">
                <a:solidFill>
                  <a:srgbClr val="EF23D7"/>
                </a:solidFill>
              </a:rPr>
              <a:t>fresh water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No </a:t>
            </a:r>
            <a:r>
              <a:rPr lang="en-US" sz="2400" b="1" dirty="0">
                <a:solidFill>
                  <a:srgbClr val="3A1BF7"/>
                </a:solidFill>
              </a:rPr>
              <a:t>plant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animal species </a:t>
            </a:r>
            <a:r>
              <a:rPr lang="en-US" sz="2400" b="1" dirty="0">
                <a:solidFill>
                  <a:srgbClr val="EF23D7"/>
                </a:solidFill>
              </a:rPr>
              <a:t>can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EF23D7"/>
                </a:solidFill>
              </a:rPr>
              <a:t>survive </a:t>
            </a:r>
            <a:r>
              <a:rPr lang="en-US" sz="2400" b="1" dirty="0">
                <a:solidFill>
                  <a:srgbClr val="C00000"/>
                </a:solidFill>
              </a:rPr>
              <a:t>without water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If </a:t>
            </a:r>
            <a:r>
              <a:rPr lang="en-US" sz="2400" b="1" dirty="0">
                <a:solidFill>
                  <a:srgbClr val="0070C0"/>
                </a:solidFill>
              </a:rPr>
              <a:t>water in our body drops </a:t>
            </a:r>
            <a:r>
              <a:rPr lang="en-US" sz="2400" b="1" dirty="0">
                <a:solidFill>
                  <a:srgbClr val="00B050"/>
                </a:solidFill>
              </a:rPr>
              <a:t>by 1%</a:t>
            </a:r>
            <a:r>
              <a:rPr lang="en-US" sz="2400" b="1" dirty="0">
                <a:solidFill>
                  <a:srgbClr val="0070C0"/>
                </a:solidFill>
              </a:rPr>
              <a:t> we feel </a:t>
            </a:r>
            <a:r>
              <a:rPr lang="en-US" sz="2400" b="1" dirty="0">
                <a:solidFill>
                  <a:srgbClr val="00B050"/>
                </a:solidFill>
              </a:rPr>
              <a:t>thirst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if </a:t>
            </a:r>
            <a:r>
              <a:rPr lang="en-US" sz="2400" b="1" dirty="0">
                <a:solidFill>
                  <a:srgbClr val="0070C0"/>
                </a:solidFill>
              </a:rPr>
              <a:t>it drops </a:t>
            </a:r>
            <a:r>
              <a:rPr lang="en-US" sz="2400" b="1" dirty="0">
                <a:solidFill>
                  <a:srgbClr val="FF0000"/>
                </a:solidFill>
              </a:rPr>
              <a:t>by 10% </a:t>
            </a:r>
            <a:r>
              <a:rPr lang="en-US" sz="2400" b="1" dirty="0">
                <a:solidFill>
                  <a:srgbClr val="0070C0"/>
                </a:solidFill>
              </a:rPr>
              <a:t>we face </a:t>
            </a:r>
            <a:r>
              <a:rPr lang="en-US" sz="2400" b="1" dirty="0">
                <a:solidFill>
                  <a:srgbClr val="FF0000"/>
                </a:solidFill>
              </a:rPr>
              <a:t>death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</a:p>
          <a:p>
            <a:pPr algn="just"/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34241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136904" cy="6524863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b="1" dirty="0" smtClean="0">
                <a:solidFill>
                  <a:srgbClr val="FF0000"/>
                </a:solidFill>
              </a:rPr>
              <a:t>AGRICULTURAL USE</a:t>
            </a:r>
          </a:p>
          <a:p>
            <a:pPr algn="just"/>
            <a:endParaRPr lang="en-US" sz="16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Agriculture </a:t>
            </a:r>
            <a:r>
              <a:rPr lang="en-US" sz="2400" b="1" dirty="0">
                <a:solidFill>
                  <a:srgbClr val="0070C0"/>
                </a:solidFill>
              </a:rPr>
              <a:t>accounts for </a:t>
            </a:r>
            <a:r>
              <a:rPr lang="en-US" sz="2400" b="1" dirty="0">
                <a:solidFill>
                  <a:srgbClr val="EF23D7"/>
                </a:solidFill>
              </a:rPr>
              <a:t>69 percent </a:t>
            </a:r>
            <a:r>
              <a:rPr lang="en-US" sz="2400" b="1" dirty="0">
                <a:solidFill>
                  <a:srgbClr val="0070C0"/>
                </a:solidFill>
              </a:rPr>
              <a:t>of all water consumption basically in agricultural economies like </a:t>
            </a:r>
            <a:r>
              <a:rPr lang="en-US" sz="2400" b="1" dirty="0">
                <a:solidFill>
                  <a:srgbClr val="EF23D7"/>
                </a:solidFill>
              </a:rPr>
              <a:t>India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Agriculture</a:t>
            </a:r>
            <a:r>
              <a:rPr lang="en-US" sz="2400" b="1" dirty="0">
                <a:solidFill>
                  <a:srgbClr val="0070C0"/>
                </a:solidFill>
              </a:rPr>
              <a:t>, therefore, is the </a:t>
            </a:r>
            <a:r>
              <a:rPr lang="en-US" sz="2400" b="1" dirty="0">
                <a:solidFill>
                  <a:srgbClr val="00B050"/>
                </a:solidFill>
              </a:rPr>
              <a:t>largest consumer of the Earth’s </a:t>
            </a:r>
            <a:r>
              <a:rPr lang="en-US" sz="2400" b="1" dirty="0">
                <a:solidFill>
                  <a:srgbClr val="0070C0"/>
                </a:solidFill>
              </a:rPr>
              <a:t>available </a:t>
            </a:r>
            <a:r>
              <a:rPr lang="en-US" sz="2400" b="1" dirty="0">
                <a:solidFill>
                  <a:srgbClr val="00B050"/>
                </a:solidFill>
              </a:rPr>
              <a:t>freshwater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By </a:t>
            </a:r>
            <a:r>
              <a:rPr lang="en-US" sz="2400" b="1" dirty="0">
                <a:solidFill>
                  <a:srgbClr val="EF23D7"/>
                </a:solidFill>
              </a:rPr>
              <a:t>2050</a:t>
            </a:r>
            <a:r>
              <a:rPr lang="en-US" sz="2400" b="1" dirty="0">
                <a:solidFill>
                  <a:srgbClr val="0070C0"/>
                </a:solidFill>
              </a:rPr>
              <a:t>, the global water demand of agriculture is estimated to </a:t>
            </a:r>
            <a:r>
              <a:rPr lang="en-US" sz="2400" b="1" dirty="0">
                <a:solidFill>
                  <a:srgbClr val="EF23D7"/>
                </a:solidFill>
              </a:rPr>
              <a:t>increase by </a:t>
            </a:r>
            <a:r>
              <a:rPr lang="en-US" sz="2400" b="1" dirty="0">
                <a:solidFill>
                  <a:srgbClr val="0070C0"/>
                </a:solidFill>
              </a:rPr>
              <a:t>a further </a:t>
            </a:r>
            <a:r>
              <a:rPr lang="en-US" sz="2400" b="1" dirty="0">
                <a:solidFill>
                  <a:srgbClr val="EF23D7"/>
                </a:solidFill>
              </a:rPr>
              <a:t>19% </a:t>
            </a:r>
            <a:r>
              <a:rPr lang="en-US" sz="2400" b="1" dirty="0">
                <a:solidFill>
                  <a:srgbClr val="0070C0"/>
                </a:solidFill>
              </a:rPr>
              <a:t>due to irrigational needs.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Expanding </a:t>
            </a:r>
            <a:r>
              <a:rPr lang="en-US" sz="2400" b="1" dirty="0">
                <a:solidFill>
                  <a:srgbClr val="3A1BF7"/>
                </a:solidFill>
              </a:rPr>
              <a:t>irrigation needs </a:t>
            </a:r>
            <a:r>
              <a:rPr lang="en-US" sz="2400" b="1" dirty="0">
                <a:solidFill>
                  <a:srgbClr val="0070C0"/>
                </a:solidFill>
              </a:rPr>
              <a:t>are likely to put </a:t>
            </a:r>
            <a:r>
              <a:rPr lang="en-US" sz="2400" b="1" dirty="0">
                <a:solidFill>
                  <a:srgbClr val="3A1BF7"/>
                </a:solidFill>
              </a:rPr>
              <a:t>undue pressure </a:t>
            </a:r>
            <a:r>
              <a:rPr lang="en-US" sz="2400" b="1" dirty="0">
                <a:solidFill>
                  <a:srgbClr val="0070C0"/>
                </a:solidFill>
              </a:rPr>
              <a:t>on water storage.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just"/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</a:t>
            </a:r>
            <a:r>
              <a:rPr lang="en-US" sz="2400" b="1" dirty="0">
                <a:solidFill>
                  <a:srgbClr val="00B050"/>
                </a:solidFill>
              </a:rPr>
              <a:t>still inconclusive </a:t>
            </a:r>
            <a:r>
              <a:rPr lang="en-US" sz="2400" b="1" dirty="0">
                <a:solidFill>
                  <a:srgbClr val="0070C0"/>
                </a:solidFill>
              </a:rPr>
              <a:t>whether further expansion of irrigation, as well as </a:t>
            </a:r>
            <a:r>
              <a:rPr lang="en-US" sz="2400" b="1" dirty="0">
                <a:solidFill>
                  <a:srgbClr val="EF23D7"/>
                </a:solidFill>
              </a:rPr>
              <a:t>additional water withdrawals </a:t>
            </a:r>
            <a:r>
              <a:rPr lang="en-US" sz="2400" b="1" dirty="0">
                <a:solidFill>
                  <a:srgbClr val="0070C0"/>
                </a:solidFill>
              </a:rPr>
              <a:t>from </a:t>
            </a:r>
            <a:r>
              <a:rPr lang="en-US" sz="2400" b="1" dirty="0">
                <a:solidFill>
                  <a:srgbClr val="BA3106"/>
                </a:solidFill>
              </a:rPr>
              <a:t>rivers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BA3106"/>
                </a:solidFill>
              </a:rPr>
              <a:t>groundwater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00B050"/>
                </a:solidFill>
              </a:rPr>
              <a:t>will be possible in future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611634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484" y="476672"/>
            <a:ext cx="8136904" cy="5940088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n-US" sz="4000" b="1" dirty="0" smtClean="0">
                <a:solidFill>
                  <a:srgbClr val="FF0000"/>
                </a:solidFill>
              </a:rPr>
              <a:t>INDUSTRIAL USE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600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Water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is the </a:t>
            </a:r>
            <a:r>
              <a:rPr lang="en-US" sz="2400" b="1" dirty="0">
                <a:solidFill>
                  <a:srgbClr val="EF23D7"/>
                </a:solidFill>
              </a:rPr>
              <a:t>lifeblood </a:t>
            </a:r>
            <a:r>
              <a:rPr lang="en-US" sz="2400" b="1" dirty="0">
                <a:solidFill>
                  <a:srgbClr val="0070C0"/>
                </a:solidFill>
              </a:rPr>
              <a:t>of the </a:t>
            </a:r>
            <a:r>
              <a:rPr lang="en-US" sz="2400" b="1" dirty="0">
                <a:solidFill>
                  <a:srgbClr val="EF23D7"/>
                </a:solidFill>
              </a:rPr>
              <a:t>industry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is used as a </a:t>
            </a:r>
            <a:r>
              <a:rPr lang="en-US" sz="2400" b="1" dirty="0">
                <a:solidFill>
                  <a:srgbClr val="3A1BF7"/>
                </a:solidFill>
              </a:rPr>
              <a:t>raw material coolant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a solvent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a transport agent</a:t>
            </a:r>
            <a:r>
              <a:rPr lang="en-US" sz="2400" b="1" dirty="0">
                <a:solidFill>
                  <a:srgbClr val="0070C0"/>
                </a:solidFill>
              </a:rPr>
              <a:t>, and as a </a:t>
            </a:r>
            <a:r>
              <a:rPr lang="en-US" sz="2400" b="1" dirty="0">
                <a:solidFill>
                  <a:srgbClr val="3A1BF7"/>
                </a:solidFill>
              </a:rPr>
              <a:t>source of energy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B050"/>
                </a:solidFill>
              </a:rPr>
              <a:t>Manufacturing </a:t>
            </a:r>
            <a:r>
              <a:rPr lang="en-US" sz="2400" b="1" dirty="0">
                <a:solidFill>
                  <a:srgbClr val="00B050"/>
                </a:solidFill>
              </a:rPr>
              <a:t>industries </a:t>
            </a:r>
            <a:r>
              <a:rPr lang="en-US" sz="2400" b="1" dirty="0">
                <a:solidFill>
                  <a:srgbClr val="0070C0"/>
                </a:solidFill>
              </a:rPr>
              <a:t>account for a considerable share in the total industrial water consumption.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Besides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C00000"/>
                </a:solidFill>
              </a:rPr>
              <a:t>paper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C00000"/>
                </a:solidFill>
              </a:rPr>
              <a:t>allied products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C00000"/>
                </a:solidFill>
              </a:rPr>
              <a:t>chemicals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C00000"/>
                </a:solidFill>
              </a:rPr>
              <a:t>primary metals</a:t>
            </a:r>
            <a:r>
              <a:rPr lang="en-US" sz="2400" b="1" dirty="0">
                <a:solidFill>
                  <a:srgbClr val="0070C0"/>
                </a:solidFill>
              </a:rPr>
              <a:t> are major industrial users of water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Worldwide</a:t>
            </a:r>
            <a:r>
              <a:rPr lang="en-US" sz="2400" b="1" dirty="0">
                <a:solidFill>
                  <a:srgbClr val="0070C0"/>
                </a:solidFill>
              </a:rPr>
              <a:t>, the industry accounts for </a:t>
            </a:r>
            <a:r>
              <a:rPr lang="en-US" sz="2400" b="1" dirty="0">
                <a:solidFill>
                  <a:srgbClr val="EF23D7"/>
                </a:solidFill>
              </a:rPr>
              <a:t>19 percent of total consumption. </a:t>
            </a:r>
            <a:endParaRPr lang="en-US" sz="2400" b="1" dirty="0" smtClean="0">
              <a:solidFill>
                <a:srgbClr val="EF23D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EF23D7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0070C0"/>
                </a:solidFill>
              </a:rPr>
              <a:t>industrialized countries, however, </a:t>
            </a:r>
            <a:r>
              <a:rPr lang="en-US" sz="2400" b="1" dirty="0">
                <a:solidFill>
                  <a:srgbClr val="C00000"/>
                </a:solidFill>
              </a:rPr>
              <a:t>industries</a:t>
            </a:r>
            <a:r>
              <a:rPr lang="en-US" sz="2400" b="1" dirty="0">
                <a:solidFill>
                  <a:srgbClr val="0070C0"/>
                </a:solidFill>
              </a:rPr>
              <a:t> use </a:t>
            </a:r>
            <a:r>
              <a:rPr lang="en-US" sz="2400" b="1" dirty="0">
                <a:solidFill>
                  <a:srgbClr val="FF0000"/>
                </a:solidFill>
              </a:rPr>
              <a:t>more than half of the water </a:t>
            </a:r>
            <a:r>
              <a:rPr lang="en-US" sz="2400" b="1" dirty="0">
                <a:solidFill>
                  <a:srgbClr val="0070C0"/>
                </a:solidFill>
              </a:rPr>
              <a:t>available for </a:t>
            </a:r>
            <a:r>
              <a:rPr lang="en-US" sz="2400" b="1" dirty="0">
                <a:solidFill>
                  <a:srgbClr val="00B050"/>
                </a:solidFill>
              </a:rPr>
              <a:t>human use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5149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459" y="455571"/>
            <a:ext cx="7920880" cy="6155531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n-US" sz="4000" b="1" dirty="0" smtClean="0">
                <a:solidFill>
                  <a:srgbClr val="FF0000"/>
                </a:solidFill>
              </a:rPr>
              <a:t>DOMESTIC USE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includes </a:t>
            </a:r>
            <a:r>
              <a:rPr lang="en-US" sz="2400" b="1" dirty="0">
                <a:solidFill>
                  <a:srgbClr val="3A1BF7"/>
                </a:solidFill>
              </a:rPr>
              <a:t>drinking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cleaning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personal hygiene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garden care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BA3106"/>
                </a:solidFill>
              </a:rPr>
              <a:t>cooking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BA3106"/>
                </a:solidFill>
              </a:rPr>
              <a:t>washing of clothes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BA3106"/>
                </a:solidFill>
              </a:rPr>
              <a:t>dishes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BA3106"/>
                </a:solidFill>
              </a:rPr>
              <a:t>vehicles,</a:t>
            </a:r>
            <a:r>
              <a:rPr lang="en-US" sz="2400" b="1" dirty="0">
                <a:solidFill>
                  <a:srgbClr val="0070C0"/>
                </a:solidFill>
              </a:rPr>
              <a:t> etc.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Since </a:t>
            </a:r>
            <a:r>
              <a:rPr lang="en-US" sz="2400" b="1" dirty="0">
                <a:solidFill>
                  <a:srgbClr val="0070C0"/>
                </a:solidFill>
              </a:rPr>
              <a:t>the end of </a:t>
            </a:r>
            <a:r>
              <a:rPr lang="en-US" sz="2400" b="1" dirty="0">
                <a:solidFill>
                  <a:srgbClr val="FF0000"/>
                </a:solidFill>
              </a:rPr>
              <a:t>World War II </a:t>
            </a:r>
            <a:r>
              <a:rPr lang="en-US" sz="2400" b="1" dirty="0">
                <a:solidFill>
                  <a:srgbClr val="0070C0"/>
                </a:solidFill>
              </a:rPr>
              <a:t>there has been a </a:t>
            </a:r>
            <a:r>
              <a:rPr lang="en-US" sz="2400" b="1" dirty="0">
                <a:solidFill>
                  <a:srgbClr val="00B050"/>
                </a:solidFill>
              </a:rPr>
              <a:t>trend of </a:t>
            </a:r>
            <a:r>
              <a:rPr lang="en-US" sz="2400" b="1" dirty="0">
                <a:solidFill>
                  <a:srgbClr val="0070C0"/>
                </a:solidFill>
              </a:rPr>
              <a:t>people </a:t>
            </a:r>
            <a:r>
              <a:rPr lang="en-US" sz="2400" b="1" dirty="0">
                <a:solidFill>
                  <a:srgbClr val="00B050"/>
                </a:solidFill>
              </a:rPr>
              <a:t>moving out </a:t>
            </a:r>
            <a:r>
              <a:rPr lang="en-US" sz="2400" b="1" dirty="0">
                <a:solidFill>
                  <a:srgbClr val="0070C0"/>
                </a:solidFill>
              </a:rPr>
              <a:t>of the countryside to the ever-expanding cities.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This </a:t>
            </a:r>
            <a:r>
              <a:rPr lang="en-US" sz="2400" b="1" dirty="0">
                <a:solidFill>
                  <a:srgbClr val="0070C0"/>
                </a:solidFill>
              </a:rPr>
              <a:t>trend has important implications on our water resources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Government </a:t>
            </a:r>
            <a:r>
              <a:rPr lang="en-US" sz="2400" b="1" dirty="0">
                <a:solidFill>
                  <a:srgbClr val="0070C0"/>
                </a:solidFill>
              </a:rPr>
              <a:t>and communities have had to start building </a:t>
            </a:r>
            <a:r>
              <a:rPr lang="en-US" sz="2400" b="1" dirty="0">
                <a:solidFill>
                  <a:srgbClr val="3A1BF7"/>
                </a:solidFill>
              </a:rPr>
              <a:t>large water-supply systems </a:t>
            </a:r>
            <a:r>
              <a:rPr lang="en-US" sz="2400" b="1" dirty="0">
                <a:solidFill>
                  <a:srgbClr val="0070C0"/>
                </a:solidFill>
              </a:rPr>
              <a:t>to deliver water to </a:t>
            </a:r>
            <a:r>
              <a:rPr lang="en-US" sz="2400" b="1" dirty="0">
                <a:solidFill>
                  <a:srgbClr val="BA3106"/>
                </a:solidFill>
              </a:rPr>
              <a:t>new populations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BA3106"/>
                </a:solidFill>
              </a:rPr>
              <a:t>industries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0070C0"/>
                </a:solidFill>
              </a:rPr>
              <a:t>all water consumption in the </a:t>
            </a:r>
            <a:r>
              <a:rPr lang="en-US" sz="2400" b="1" dirty="0" smtClean="0">
                <a:solidFill>
                  <a:srgbClr val="EF23D7"/>
                </a:solidFill>
              </a:rPr>
              <a:t>World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C00000"/>
                </a:solidFill>
              </a:rPr>
              <a:t>domestic use accounts for about </a:t>
            </a:r>
            <a:r>
              <a:rPr lang="en-US" sz="2400" b="1" dirty="0">
                <a:solidFill>
                  <a:srgbClr val="EF23D7"/>
                </a:solidFill>
              </a:rPr>
              <a:t>12 percent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82059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064896" cy="5786199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n-US" sz="4000" b="1" dirty="0" smtClean="0">
                <a:solidFill>
                  <a:srgbClr val="FF0000"/>
                </a:solidFill>
              </a:rPr>
              <a:t>HYDROPOWER GENERATION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Electricity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produced from water is </a:t>
            </a:r>
            <a:r>
              <a:rPr lang="en-US" sz="2400" b="1" dirty="0">
                <a:solidFill>
                  <a:srgbClr val="EF23D7"/>
                </a:solidFill>
              </a:rPr>
              <a:t>hydropower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Hydropower </a:t>
            </a:r>
            <a:r>
              <a:rPr lang="en-US" sz="2400" b="1" dirty="0">
                <a:solidFill>
                  <a:srgbClr val="0070C0"/>
                </a:solidFill>
              </a:rPr>
              <a:t>is the leading </a:t>
            </a:r>
            <a:r>
              <a:rPr lang="en-US" sz="2400" b="1" dirty="0">
                <a:solidFill>
                  <a:srgbClr val="3A1BF7"/>
                </a:solidFill>
              </a:rPr>
              <a:t>renewable source </a:t>
            </a:r>
            <a:r>
              <a:rPr lang="en-US" sz="2400" b="1" dirty="0">
                <a:solidFill>
                  <a:srgbClr val="0070C0"/>
                </a:solidFill>
              </a:rPr>
              <a:t>of electricity in the world.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accounts for about </a:t>
            </a:r>
            <a:r>
              <a:rPr lang="en-US" sz="2400" b="1" dirty="0">
                <a:solidFill>
                  <a:srgbClr val="C00000"/>
                </a:solidFill>
              </a:rPr>
              <a:t>16 percent</a:t>
            </a:r>
            <a:r>
              <a:rPr lang="en-US" sz="2400" b="1" dirty="0">
                <a:solidFill>
                  <a:srgbClr val="0070C0"/>
                </a:solidFill>
              </a:rPr>
              <a:t> of total electricity generation globally.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There </a:t>
            </a:r>
            <a:r>
              <a:rPr lang="en-US" sz="2400" b="1" dirty="0">
                <a:solidFill>
                  <a:srgbClr val="0070C0"/>
                </a:solidFill>
              </a:rPr>
              <a:t>are many </a:t>
            </a:r>
            <a:r>
              <a:rPr lang="en-US" sz="2400" b="1" dirty="0">
                <a:solidFill>
                  <a:srgbClr val="00B050"/>
                </a:solidFill>
              </a:rPr>
              <a:t>opportunities</a:t>
            </a:r>
            <a:r>
              <a:rPr lang="en-US" sz="2400" b="1" dirty="0">
                <a:solidFill>
                  <a:srgbClr val="0070C0"/>
                </a:solidFill>
              </a:rPr>
              <a:t> for hydropower development throughout the world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Today</a:t>
            </a:r>
            <a:r>
              <a:rPr lang="en-US" sz="2400" b="1" dirty="0">
                <a:solidFill>
                  <a:srgbClr val="0070C0"/>
                </a:solidFill>
              </a:rPr>
              <a:t>, the </a:t>
            </a:r>
            <a:r>
              <a:rPr lang="en-US" sz="2400" b="1" dirty="0">
                <a:solidFill>
                  <a:srgbClr val="3A1BF7"/>
                </a:solidFill>
              </a:rPr>
              <a:t>leading hydropower </a:t>
            </a:r>
            <a:r>
              <a:rPr lang="en-US" sz="2400" b="1" dirty="0">
                <a:solidFill>
                  <a:srgbClr val="0070C0"/>
                </a:solidFill>
              </a:rPr>
              <a:t>generating countries are </a:t>
            </a:r>
            <a:r>
              <a:rPr lang="en-US" sz="2400" b="1" dirty="0">
                <a:solidFill>
                  <a:srgbClr val="3A1BF7"/>
                </a:solidFill>
              </a:rPr>
              <a:t>China, the US, Brazil, Canada, India</a:t>
            </a:r>
            <a:r>
              <a:rPr lang="en-US" sz="2400" b="1" dirty="0">
                <a:solidFill>
                  <a:srgbClr val="0070C0"/>
                </a:solidFill>
              </a:rPr>
              <a:t>, and </a:t>
            </a:r>
            <a:r>
              <a:rPr lang="en-US" sz="2400" b="1" dirty="0">
                <a:solidFill>
                  <a:srgbClr val="3A1BF7"/>
                </a:solidFill>
              </a:rPr>
              <a:t>Russia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23311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675" y="188640"/>
            <a:ext cx="8136904" cy="6524863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4000" b="1" dirty="0" smtClean="0">
                <a:solidFill>
                  <a:srgbClr val="FF0000"/>
                </a:solidFill>
              </a:rPr>
              <a:t>NAVIGATION AND RECREATION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Navigable </a:t>
            </a:r>
            <a:r>
              <a:rPr lang="en-US" sz="2400" b="1" dirty="0">
                <a:solidFill>
                  <a:srgbClr val="EF23D7"/>
                </a:solidFill>
              </a:rPr>
              <a:t>waterways </a:t>
            </a:r>
            <a:r>
              <a:rPr lang="en-US" sz="2400" b="1" dirty="0">
                <a:solidFill>
                  <a:srgbClr val="0070C0"/>
                </a:solidFill>
              </a:rPr>
              <a:t>are defined as watercourses that have been or may be </a:t>
            </a:r>
            <a:r>
              <a:rPr lang="en-US" sz="2400" b="1" dirty="0">
                <a:solidFill>
                  <a:srgbClr val="EF23D7"/>
                </a:solidFill>
              </a:rPr>
              <a:t>used for transport </a:t>
            </a:r>
            <a:r>
              <a:rPr lang="en-US" sz="2400" b="1" dirty="0">
                <a:solidFill>
                  <a:srgbClr val="0070C0"/>
                </a:solidFill>
              </a:rPr>
              <a:t>of </a:t>
            </a:r>
            <a:r>
              <a:rPr lang="en-US" sz="2400" b="1" dirty="0">
                <a:solidFill>
                  <a:srgbClr val="BA3106"/>
                </a:solidFill>
              </a:rPr>
              <a:t>interstate</a:t>
            </a:r>
            <a:r>
              <a:rPr lang="en-US" sz="2400" b="1" dirty="0">
                <a:solidFill>
                  <a:srgbClr val="0070C0"/>
                </a:solidFill>
              </a:rPr>
              <a:t> or </a:t>
            </a:r>
            <a:r>
              <a:rPr lang="en-US" sz="2400" b="1" dirty="0">
                <a:solidFill>
                  <a:srgbClr val="BA3106"/>
                </a:solidFill>
              </a:rPr>
              <a:t>foreign commerce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Agricultural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commercial goods </a:t>
            </a:r>
            <a:r>
              <a:rPr lang="en-US" sz="2400" b="1" dirty="0">
                <a:solidFill>
                  <a:srgbClr val="0070C0"/>
                </a:solidFill>
              </a:rPr>
              <a:t>are moved on water on a </a:t>
            </a:r>
            <a:r>
              <a:rPr lang="en-US" sz="2400" b="1" dirty="0">
                <a:solidFill>
                  <a:srgbClr val="BA3106"/>
                </a:solidFill>
              </a:rPr>
              <a:t>large scale </a:t>
            </a:r>
            <a:r>
              <a:rPr lang="en-US" sz="2400" b="1" dirty="0">
                <a:solidFill>
                  <a:srgbClr val="0070C0"/>
                </a:solidFill>
              </a:rPr>
              <a:t>in a number of regions in the world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>
                <a:solidFill>
                  <a:srgbClr val="EF23D7"/>
                </a:solidFill>
              </a:rPr>
              <a:t>Water</a:t>
            </a:r>
            <a:r>
              <a:rPr lang="en-US" sz="2400" b="1" dirty="0">
                <a:solidFill>
                  <a:srgbClr val="0070C0"/>
                </a:solidFill>
              </a:rPr>
              <a:t> is also used for </a:t>
            </a:r>
            <a:r>
              <a:rPr lang="en-US" sz="2400" b="1" dirty="0">
                <a:solidFill>
                  <a:srgbClr val="EF23D7"/>
                </a:solidFill>
              </a:rPr>
              <a:t>recreational purposes </a:t>
            </a:r>
            <a:r>
              <a:rPr lang="en-US" sz="2400" b="1" dirty="0">
                <a:solidFill>
                  <a:srgbClr val="0070C0"/>
                </a:solidFill>
              </a:rPr>
              <a:t>such as </a:t>
            </a:r>
            <a:r>
              <a:rPr lang="en-US" sz="2400" b="1" dirty="0">
                <a:solidFill>
                  <a:srgbClr val="00B050"/>
                </a:solidFill>
              </a:rPr>
              <a:t>boating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00B050"/>
                </a:solidFill>
              </a:rPr>
              <a:t>swimming</a:t>
            </a:r>
            <a:r>
              <a:rPr lang="en-US" sz="2400" b="1" dirty="0">
                <a:solidFill>
                  <a:srgbClr val="0070C0"/>
                </a:solidFill>
              </a:rPr>
              <a:t>, and </a:t>
            </a:r>
            <a:r>
              <a:rPr lang="en-US" sz="2400" b="1" dirty="0">
                <a:solidFill>
                  <a:srgbClr val="00B050"/>
                </a:solidFill>
              </a:rPr>
              <a:t>sporting activities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These </a:t>
            </a:r>
            <a:r>
              <a:rPr lang="en-US" sz="2400" b="1" dirty="0">
                <a:solidFill>
                  <a:srgbClr val="0070C0"/>
                </a:solidFill>
              </a:rPr>
              <a:t>uses </a:t>
            </a:r>
            <a:r>
              <a:rPr lang="en-US" sz="2400" b="1" dirty="0">
                <a:solidFill>
                  <a:srgbClr val="C00000"/>
                </a:solidFill>
              </a:rPr>
              <a:t>affect the quality of water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FF0000"/>
                </a:solidFill>
              </a:rPr>
              <a:t>pollute it</a:t>
            </a:r>
            <a:r>
              <a:rPr lang="en-US" sz="2400" b="1" dirty="0">
                <a:solidFill>
                  <a:srgbClr val="0070C0"/>
                </a:solidFill>
              </a:rPr>
              <a:t>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Highest </a:t>
            </a:r>
            <a:r>
              <a:rPr lang="en-US" sz="2400" b="1" dirty="0">
                <a:solidFill>
                  <a:srgbClr val="0070C0"/>
                </a:solidFill>
              </a:rPr>
              <a:t>priority should be given to </a:t>
            </a:r>
            <a:r>
              <a:rPr lang="en-US" sz="2400" b="1" dirty="0">
                <a:solidFill>
                  <a:srgbClr val="3A1BF7"/>
                </a:solidFill>
              </a:rPr>
              <a:t>public health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EF23D7"/>
                </a:solidFill>
              </a:rPr>
              <a:t>drinking water quality </a:t>
            </a:r>
            <a:r>
              <a:rPr lang="en-US" sz="2400" b="1" dirty="0">
                <a:solidFill>
                  <a:srgbClr val="0070C0"/>
                </a:solidFill>
              </a:rPr>
              <a:t>while permitting such activities in reservoirs, lakes, and rivers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59313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65" y="332656"/>
            <a:ext cx="7560840" cy="29523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65" y="3456975"/>
            <a:ext cx="7560840" cy="31683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7294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381000" y="457200"/>
            <a:ext cx="8305800" cy="601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endParaRPr lang="en-US" sz="4800" b="1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pic>
        <p:nvPicPr>
          <p:cNvPr id="4" name="Picture 3" descr="coalform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01000" cy="5181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010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62348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9629"/>
            <a:ext cx="7776864" cy="583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6319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5567"/>
            <a:ext cx="7920880" cy="585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33186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36904" cy="562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288777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8280920" cy="5601533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FF0000"/>
                </a:solidFill>
              </a:rPr>
              <a:t>ASSOCIATED PROBLEMS OF WATER RESOURCES </a:t>
            </a:r>
          </a:p>
          <a:p>
            <a:endParaRPr lang="en-IN" dirty="0"/>
          </a:p>
          <a:p>
            <a:pPr marL="285750" indent="-285750">
              <a:buFont typeface="Wingdings" pitchFamily="2" charset="2"/>
              <a:buChar char="Ø"/>
            </a:pPr>
            <a:r>
              <a:rPr lang="en-IN" sz="2800" b="1" dirty="0" smtClean="0">
                <a:solidFill>
                  <a:srgbClr val="3A1BF7"/>
                </a:solidFill>
              </a:rPr>
              <a:t>Overutilization </a:t>
            </a:r>
          </a:p>
          <a:p>
            <a:pPr marL="285750" indent="-285750">
              <a:buFont typeface="Wingdings" pitchFamily="2" charset="2"/>
              <a:buChar char="Ø"/>
            </a:pPr>
            <a:endParaRPr lang="en-IN" sz="2800" b="1" dirty="0">
              <a:solidFill>
                <a:srgbClr val="3A1BF7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IN" sz="2800" b="1" dirty="0" smtClean="0">
                <a:solidFill>
                  <a:srgbClr val="3A1BF7"/>
                </a:solidFill>
              </a:rPr>
              <a:t>Pollution </a:t>
            </a:r>
            <a:r>
              <a:rPr lang="en-IN" sz="2800" b="1" dirty="0">
                <a:solidFill>
                  <a:srgbClr val="3A1BF7"/>
                </a:solidFill>
              </a:rPr>
              <a:t>of </a:t>
            </a:r>
            <a:r>
              <a:rPr lang="en-IN" sz="2800" b="1" dirty="0" smtClean="0">
                <a:solidFill>
                  <a:srgbClr val="3A1BF7"/>
                </a:solidFill>
              </a:rPr>
              <a:t>Surface  Water</a:t>
            </a:r>
          </a:p>
          <a:p>
            <a:pPr marL="285750" indent="-285750">
              <a:buFont typeface="Wingdings" pitchFamily="2" charset="2"/>
              <a:buChar char="Ø"/>
            </a:pPr>
            <a:endParaRPr lang="en-IN" sz="2800" b="1" dirty="0" smtClean="0">
              <a:solidFill>
                <a:srgbClr val="3A1BF7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IN" sz="2800" b="1" dirty="0" smtClean="0">
                <a:solidFill>
                  <a:srgbClr val="3A1BF7"/>
                </a:solidFill>
              </a:rPr>
              <a:t>Pollution of Ground Water </a:t>
            </a:r>
          </a:p>
          <a:p>
            <a:pPr marL="285750" indent="-285750">
              <a:buFont typeface="Wingdings" pitchFamily="2" charset="2"/>
              <a:buChar char="Ø"/>
            </a:pPr>
            <a:endParaRPr lang="en-IN" sz="2800" b="1" dirty="0" smtClean="0">
              <a:solidFill>
                <a:srgbClr val="3A1BF7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IN" sz="2800" b="1" dirty="0" smtClean="0">
                <a:solidFill>
                  <a:srgbClr val="3A1BF7"/>
                </a:solidFill>
              </a:rPr>
              <a:t>Global Climate Change </a:t>
            </a:r>
          </a:p>
          <a:p>
            <a:pPr marL="285750" indent="-285750">
              <a:buFont typeface="Wingdings" pitchFamily="2" charset="2"/>
              <a:buChar char="Ø"/>
            </a:pPr>
            <a:endParaRPr lang="en-IN" sz="2800" b="1" dirty="0" smtClean="0">
              <a:solidFill>
                <a:srgbClr val="3A1BF7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IN" sz="2800" b="1" dirty="0" smtClean="0">
                <a:solidFill>
                  <a:srgbClr val="3A1BF7"/>
                </a:solidFill>
              </a:rPr>
              <a:t>Floods </a:t>
            </a:r>
          </a:p>
          <a:p>
            <a:pPr marL="285750" indent="-285750">
              <a:buFont typeface="Wingdings" pitchFamily="2" charset="2"/>
              <a:buChar char="Ø"/>
            </a:pPr>
            <a:endParaRPr lang="en-IN" sz="2800" b="1" dirty="0" smtClean="0">
              <a:solidFill>
                <a:srgbClr val="3A1BF7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IN" sz="2800" b="1" dirty="0" smtClean="0">
                <a:solidFill>
                  <a:srgbClr val="3A1BF7"/>
                </a:solidFill>
              </a:rPr>
              <a:t>Droughts</a:t>
            </a:r>
            <a:endParaRPr lang="en-US" sz="28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5505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24936" cy="6463308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OVERUTILIZATION OF SURFACE AND GROUND WATER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300" b="1" dirty="0" smtClean="0">
                <a:solidFill>
                  <a:srgbClr val="EF23D7"/>
                </a:solidFill>
              </a:rPr>
              <a:t>Water </a:t>
            </a:r>
            <a:r>
              <a:rPr lang="en-US" sz="2300" b="1" dirty="0">
                <a:solidFill>
                  <a:srgbClr val="EF23D7"/>
                </a:solidFill>
              </a:rPr>
              <a:t>scarcity </a:t>
            </a:r>
            <a:r>
              <a:rPr lang="en-US" sz="2300" b="1" dirty="0">
                <a:solidFill>
                  <a:srgbClr val="0070C0"/>
                </a:solidFill>
              </a:rPr>
              <a:t>has become a </a:t>
            </a:r>
            <a:r>
              <a:rPr lang="en-US" sz="2300" b="1" dirty="0">
                <a:solidFill>
                  <a:srgbClr val="EF23D7"/>
                </a:solidFill>
              </a:rPr>
              <a:t>burning global issue</a:t>
            </a:r>
            <a:r>
              <a:rPr lang="en-US" sz="2300" b="1" dirty="0">
                <a:solidFill>
                  <a:srgbClr val="0070C0"/>
                </a:solidFill>
              </a:rPr>
              <a:t>. </a:t>
            </a:r>
            <a:endParaRPr lang="en-US" sz="23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300" b="1" dirty="0" smtClean="0">
                <a:solidFill>
                  <a:srgbClr val="FF0000"/>
                </a:solidFill>
              </a:rPr>
              <a:t>The </a:t>
            </a:r>
            <a:r>
              <a:rPr lang="en-US" sz="2300" b="1" dirty="0">
                <a:solidFill>
                  <a:srgbClr val="FF0000"/>
                </a:solidFill>
              </a:rPr>
              <a:t>UN </a:t>
            </a:r>
            <a:r>
              <a:rPr lang="en-US" sz="2300" b="1" dirty="0">
                <a:solidFill>
                  <a:srgbClr val="0070C0"/>
                </a:solidFill>
              </a:rPr>
              <a:t>has held several conventions on water in recent decades</a:t>
            </a:r>
            <a:r>
              <a:rPr lang="en-US" sz="23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300" b="1" dirty="0" smtClean="0">
                <a:solidFill>
                  <a:srgbClr val="0070C0"/>
                </a:solidFill>
              </a:rPr>
              <a:t> </a:t>
            </a:r>
            <a:r>
              <a:rPr lang="en-US" sz="2300" b="1" dirty="0">
                <a:solidFill>
                  <a:srgbClr val="3A1BF7"/>
                </a:solidFill>
              </a:rPr>
              <a:t>Continuous overutilization of surface and ground water </a:t>
            </a:r>
            <a:r>
              <a:rPr lang="en-US" sz="2300" b="1" dirty="0">
                <a:solidFill>
                  <a:srgbClr val="0070C0"/>
                </a:solidFill>
              </a:rPr>
              <a:t>has led to virtual </a:t>
            </a:r>
            <a:r>
              <a:rPr lang="en-US" sz="2300" b="1" dirty="0">
                <a:solidFill>
                  <a:srgbClr val="C00000"/>
                </a:solidFill>
              </a:rPr>
              <a:t>water scarcity </a:t>
            </a:r>
            <a:r>
              <a:rPr lang="en-US" sz="2300" b="1" dirty="0">
                <a:solidFill>
                  <a:srgbClr val="0070C0"/>
                </a:solidFill>
              </a:rPr>
              <a:t>in the world today</a:t>
            </a:r>
            <a:r>
              <a:rPr lang="en-US" sz="23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300" b="1" dirty="0">
                <a:solidFill>
                  <a:srgbClr val="0070C0"/>
                </a:solidFill>
              </a:rPr>
              <a:t> </a:t>
            </a:r>
            <a:r>
              <a:rPr lang="en-US" sz="2300" b="1" dirty="0" smtClean="0">
                <a:solidFill>
                  <a:srgbClr val="0070C0"/>
                </a:solidFill>
              </a:rPr>
              <a:t>The </a:t>
            </a:r>
            <a:r>
              <a:rPr lang="en-US" sz="2300" b="1" dirty="0">
                <a:solidFill>
                  <a:srgbClr val="0070C0"/>
                </a:solidFill>
              </a:rPr>
              <a:t>depleting sources for </a:t>
            </a:r>
            <a:r>
              <a:rPr lang="en-US" sz="2300" b="1" dirty="0">
                <a:solidFill>
                  <a:srgbClr val="EF23D7"/>
                </a:solidFill>
              </a:rPr>
              <a:t>high growth in human population </a:t>
            </a:r>
            <a:r>
              <a:rPr lang="en-US" sz="2300" b="1" dirty="0">
                <a:solidFill>
                  <a:srgbClr val="0070C0"/>
                </a:solidFill>
              </a:rPr>
              <a:t>over the centuries and increased man-induced </a:t>
            </a:r>
            <a:r>
              <a:rPr lang="en-US" sz="2300" b="1" dirty="0">
                <a:solidFill>
                  <a:srgbClr val="3A1BF7"/>
                </a:solidFill>
              </a:rPr>
              <a:t>water pollution </a:t>
            </a:r>
            <a:r>
              <a:rPr lang="en-US" sz="2300" b="1" dirty="0">
                <a:solidFill>
                  <a:srgbClr val="0070C0"/>
                </a:solidFill>
              </a:rPr>
              <a:t>across the world have created unforeseen water scarcity around the globe</a:t>
            </a:r>
            <a:r>
              <a:rPr lang="en-US" sz="23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300" b="1" dirty="0" smtClean="0">
                <a:solidFill>
                  <a:srgbClr val="0070C0"/>
                </a:solidFill>
              </a:rPr>
              <a:t> </a:t>
            </a:r>
            <a:r>
              <a:rPr lang="en-US" sz="2300" b="1" dirty="0">
                <a:solidFill>
                  <a:srgbClr val="0070C0"/>
                </a:solidFill>
              </a:rPr>
              <a:t>As a result, there has been </a:t>
            </a:r>
            <a:r>
              <a:rPr lang="en-US" sz="2300" b="1" dirty="0">
                <a:solidFill>
                  <a:srgbClr val="EF23D7"/>
                </a:solidFill>
              </a:rPr>
              <a:t>continuous overutilization </a:t>
            </a:r>
            <a:r>
              <a:rPr lang="en-US" sz="2300" b="1" dirty="0">
                <a:solidFill>
                  <a:srgbClr val="0070C0"/>
                </a:solidFill>
              </a:rPr>
              <a:t>of the </a:t>
            </a:r>
            <a:r>
              <a:rPr lang="en-US" sz="2300" b="1" dirty="0">
                <a:solidFill>
                  <a:srgbClr val="EF23D7"/>
                </a:solidFill>
              </a:rPr>
              <a:t>existing water sources </a:t>
            </a:r>
            <a:r>
              <a:rPr lang="en-US" sz="2300" b="1" dirty="0">
                <a:solidFill>
                  <a:srgbClr val="0070C0"/>
                </a:solidFill>
              </a:rPr>
              <a:t>due to mammoth growth in world population</a:t>
            </a:r>
            <a:r>
              <a:rPr lang="en-US" sz="23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300" b="1" dirty="0">
                <a:solidFill>
                  <a:srgbClr val="0070C0"/>
                </a:solidFill>
              </a:rPr>
              <a:t> </a:t>
            </a:r>
            <a:r>
              <a:rPr lang="en-US" sz="2300" b="1" dirty="0" smtClean="0">
                <a:solidFill>
                  <a:srgbClr val="FF0000"/>
                </a:solidFill>
              </a:rPr>
              <a:t>Groundwater</a:t>
            </a:r>
            <a:r>
              <a:rPr lang="en-US" sz="2300" b="1" dirty="0" smtClean="0">
                <a:solidFill>
                  <a:srgbClr val="0070C0"/>
                </a:solidFill>
              </a:rPr>
              <a:t> </a:t>
            </a:r>
            <a:r>
              <a:rPr lang="en-US" sz="2300" b="1" dirty="0">
                <a:solidFill>
                  <a:srgbClr val="0070C0"/>
                </a:solidFill>
              </a:rPr>
              <a:t>is the </a:t>
            </a:r>
            <a:r>
              <a:rPr lang="en-US" sz="2300" b="1" dirty="0">
                <a:solidFill>
                  <a:srgbClr val="3A1BF7"/>
                </a:solidFill>
              </a:rPr>
              <a:t>major source of water </a:t>
            </a:r>
            <a:r>
              <a:rPr lang="en-US" sz="2300" b="1" dirty="0">
                <a:solidFill>
                  <a:srgbClr val="0070C0"/>
                </a:solidFill>
              </a:rPr>
              <a:t>in many parts of the world. </a:t>
            </a:r>
            <a:endParaRPr lang="en-US" sz="23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300" b="1" dirty="0" smtClean="0">
                <a:solidFill>
                  <a:srgbClr val="0070C0"/>
                </a:solidFill>
              </a:rPr>
              <a:t>However</a:t>
            </a:r>
            <a:r>
              <a:rPr lang="en-US" sz="2300" b="1" dirty="0">
                <a:solidFill>
                  <a:srgbClr val="0070C0"/>
                </a:solidFill>
              </a:rPr>
              <a:t>, there has been </a:t>
            </a:r>
            <a:r>
              <a:rPr lang="en-US" sz="2300" b="1" dirty="0">
                <a:solidFill>
                  <a:srgbClr val="C00000"/>
                </a:solidFill>
              </a:rPr>
              <a:t>continuous depletion</a:t>
            </a:r>
            <a:r>
              <a:rPr lang="en-US" sz="2300" b="1" dirty="0">
                <a:solidFill>
                  <a:srgbClr val="0070C0"/>
                </a:solidFill>
              </a:rPr>
              <a:t> of this source due to its </a:t>
            </a:r>
            <a:r>
              <a:rPr lang="en-US" sz="2300" b="1" dirty="0">
                <a:solidFill>
                  <a:srgbClr val="FF0000"/>
                </a:solidFill>
              </a:rPr>
              <a:t>overexploitation</a:t>
            </a:r>
            <a:r>
              <a:rPr lang="en-US" sz="2300" b="1" dirty="0">
                <a:solidFill>
                  <a:srgbClr val="0070C0"/>
                </a:solidFill>
              </a:rPr>
              <a:t> by rising human </a:t>
            </a:r>
            <a:r>
              <a:rPr lang="en-US" sz="2300" b="1" dirty="0">
                <a:solidFill>
                  <a:srgbClr val="3A1BF7"/>
                </a:solidFill>
              </a:rPr>
              <a:t>population</a:t>
            </a:r>
            <a:r>
              <a:rPr lang="en-US" sz="2300" b="1" dirty="0">
                <a:solidFill>
                  <a:srgbClr val="0070C0"/>
                </a:solidFill>
              </a:rPr>
              <a:t> and the rapid rise in </a:t>
            </a:r>
            <a:r>
              <a:rPr lang="en-US" sz="2300" b="1" dirty="0">
                <a:solidFill>
                  <a:srgbClr val="3A1BF7"/>
                </a:solidFill>
              </a:rPr>
              <a:t>industrialization</a:t>
            </a:r>
            <a:r>
              <a:rPr lang="en-US" sz="2300" b="1" dirty="0">
                <a:solidFill>
                  <a:srgbClr val="0070C0"/>
                </a:solidFill>
              </a:rPr>
              <a:t> and </a:t>
            </a:r>
            <a:r>
              <a:rPr lang="en-US" sz="2300" b="1" dirty="0">
                <a:solidFill>
                  <a:srgbClr val="3A1BF7"/>
                </a:solidFill>
              </a:rPr>
              <a:t>urbanization</a:t>
            </a:r>
            <a:r>
              <a:rPr lang="en-US" sz="2300" b="1" dirty="0">
                <a:solidFill>
                  <a:srgbClr val="0070C0"/>
                </a:solidFill>
              </a:rPr>
              <a:t> in modern times</a:t>
            </a:r>
            <a:r>
              <a:rPr lang="en-US" sz="2300" b="1" dirty="0" smtClean="0">
                <a:solidFill>
                  <a:srgbClr val="0070C0"/>
                </a:solidFill>
              </a:rPr>
              <a:t>.</a:t>
            </a:r>
            <a:endParaRPr lang="en-US" sz="23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5661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280920" cy="6001643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CONSEQUENCES OF OVERUTILIZATION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Water </a:t>
            </a:r>
            <a:r>
              <a:rPr lang="en-US" sz="2400" b="1" dirty="0">
                <a:solidFill>
                  <a:srgbClr val="EF23D7"/>
                </a:solidFill>
              </a:rPr>
              <a:t>scarcity </a:t>
            </a:r>
            <a:r>
              <a:rPr lang="en-US" sz="2400" b="1" dirty="0">
                <a:solidFill>
                  <a:srgbClr val="0070C0"/>
                </a:solidFill>
              </a:rPr>
              <a:t>now becomes an important topic in international diplomacy.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Nearly </a:t>
            </a:r>
            <a:r>
              <a:rPr lang="en-US" sz="2400" b="1" dirty="0">
                <a:solidFill>
                  <a:srgbClr val="C00000"/>
                </a:solidFill>
              </a:rPr>
              <a:t>three billion people</a:t>
            </a:r>
            <a:r>
              <a:rPr lang="en-US" sz="2400" b="1" dirty="0">
                <a:solidFill>
                  <a:srgbClr val="0070C0"/>
                </a:solidFill>
              </a:rPr>
              <a:t> in the world </a:t>
            </a:r>
            <a:r>
              <a:rPr lang="en-US" sz="2400" b="1" dirty="0">
                <a:solidFill>
                  <a:srgbClr val="C00000"/>
                </a:solidFill>
              </a:rPr>
              <a:t>suffer from water </a:t>
            </a:r>
            <a:r>
              <a:rPr lang="en-US" sz="2400" b="1" dirty="0">
                <a:solidFill>
                  <a:srgbClr val="0070C0"/>
                </a:solidFill>
              </a:rPr>
              <a:t>scarcity.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ongoing </a:t>
            </a:r>
            <a:r>
              <a:rPr lang="en-US" sz="2400" b="1" dirty="0">
                <a:solidFill>
                  <a:srgbClr val="3A1BF7"/>
                </a:solidFill>
              </a:rPr>
              <a:t>Jordan River conflict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Nile River conflict</a:t>
            </a:r>
            <a:r>
              <a:rPr lang="en-US" sz="2400" b="1" dirty="0">
                <a:solidFill>
                  <a:srgbClr val="0070C0"/>
                </a:solidFill>
              </a:rPr>
              <a:t>, and </a:t>
            </a:r>
            <a:r>
              <a:rPr lang="en-US" sz="2400" b="1" dirty="0">
                <a:solidFill>
                  <a:srgbClr val="3A1BF7"/>
                </a:solidFill>
              </a:rPr>
              <a:t>Aral Sea conflict </a:t>
            </a:r>
            <a:r>
              <a:rPr lang="en-US" sz="2400" b="1" dirty="0">
                <a:solidFill>
                  <a:srgbClr val="0070C0"/>
                </a:solidFill>
              </a:rPr>
              <a:t>are cases in point.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intra-state issues such as </a:t>
            </a:r>
            <a:r>
              <a:rPr lang="en-US" sz="2400" b="1" dirty="0" err="1" smtClean="0">
                <a:solidFill>
                  <a:srgbClr val="EF23D7"/>
                </a:solidFill>
              </a:rPr>
              <a:t>Kaveri</a:t>
            </a:r>
            <a:r>
              <a:rPr lang="en-US" sz="2400" b="1" dirty="0" smtClean="0">
                <a:solidFill>
                  <a:srgbClr val="EF23D7"/>
                </a:solidFill>
              </a:rPr>
              <a:t> </a:t>
            </a:r>
            <a:r>
              <a:rPr lang="en-US" sz="2400" b="1" dirty="0">
                <a:solidFill>
                  <a:srgbClr val="EF23D7"/>
                </a:solidFill>
              </a:rPr>
              <a:t>Water dispute </a:t>
            </a:r>
            <a:r>
              <a:rPr lang="en-US" sz="2400" b="1" dirty="0">
                <a:solidFill>
                  <a:srgbClr val="0070C0"/>
                </a:solidFill>
              </a:rPr>
              <a:t>in South India, 2000 </a:t>
            </a:r>
            <a:r>
              <a:rPr lang="en-US" sz="2400" b="1" dirty="0" smtClean="0">
                <a:solidFill>
                  <a:srgbClr val="0070C0"/>
                </a:solidFill>
              </a:rPr>
              <a:t>Health </a:t>
            </a:r>
            <a:r>
              <a:rPr lang="en-US" sz="2400" b="1" dirty="0">
                <a:solidFill>
                  <a:srgbClr val="0070C0"/>
                </a:solidFill>
              </a:rPr>
              <a:t>Organization (WHO) sources, a combination of rising global population, economic growth and climate change means that </a:t>
            </a:r>
            <a:r>
              <a:rPr lang="en-US" sz="2400" b="1" dirty="0">
                <a:solidFill>
                  <a:srgbClr val="EF23D7"/>
                </a:solidFill>
              </a:rPr>
              <a:t>by 2050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BA3106"/>
                </a:solidFill>
              </a:rPr>
              <a:t>five billion (52%) </a:t>
            </a:r>
            <a:r>
              <a:rPr lang="en-US" sz="2400" b="1" dirty="0">
                <a:solidFill>
                  <a:srgbClr val="0070C0"/>
                </a:solidFill>
              </a:rPr>
              <a:t>of the world’s projected </a:t>
            </a:r>
            <a:r>
              <a:rPr lang="en-US" sz="2400" b="1" dirty="0">
                <a:solidFill>
                  <a:srgbClr val="FF0000"/>
                </a:solidFill>
              </a:rPr>
              <a:t>9.7 billion people </a:t>
            </a:r>
            <a:r>
              <a:rPr lang="en-US" sz="2400" b="1" dirty="0">
                <a:solidFill>
                  <a:srgbClr val="0070C0"/>
                </a:solidFill>
              </a:rPr>
              <a:t>will live in areas where fresh water supply is under pressure.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Researchers </a:t>
            </a:r>
            <a:r>
              <a:rPr lang="en-US" sz="2400" b="1" dirty="0">
                <a:solidFill>
                  <a:srgbClr val="0070C0"/>
                </a:solidFill>
              </a:rPr>
              <a:t>expect about </a:t>
            </a:r>
            <a:r>
              <a:rPr lang="en-US" sz="2400" b="1" dirty="0">
                <a:solidFill>
                  <a:srgbClr val="EF23D7"/>
                </a:solidFill>
              </a:rPr>
              <a:t>1 billion </a:t>
            </a:r>
            <a:r>
              <a:rPr lang="en-US" sz="2400" b="1" dirty="0">
                <a:solidFill>
                  <a:srgbClr val="0070C0"/>
                </a:solidFill>
              </a:rPr>
              <a:t>more people to be living in areas where </a:t>
            </a:r>
            <a:r>
              <a:rPr lang="en-US" sz="2400" b="1" dirty="0">
                <a:solidFill>
                  <a:srgbClr val="3A1BF7"/>
                </a:solidFill>
              </a:rPr>
              <a:t>water demand </a:t>
            </a:r>
            <a:r>
              <a:rPr lang="en-US" sz="2400" b="1" dirty="0">
                <a:solidFill>
                  <a:srgbClr val="FF0000"/>
                </a:solidFill>
              </a:rPr>
              <a:t>exceeds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3A1BF7"/>
                </a:solidFill>
              </a:rPr>
              <a:t>surface-water supply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408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916" y="267807"/>
            <a:ext cx="8424936" cy="6217087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GLOBAL CLIMATE CHANGE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Scientists</a:t>
            </a:r>
            <a:r>
              <a:rPr lang="en-US" sz="2400" b="1" dirty="0">
                <a:solidFill>
                  <a:srgbClr val="0070C0"/>
                </a:solidFill>
              </a:rPr>
              <a:t>, environmentalists, and biologists worldwide are now </a:t>
            </a:r>
            <a:r>
              <a:rPr lang="en-US" sz="2400" b="1" dirty="0">
                <a:solidFill>
                  <a:srgbClr val="C00000"/>
                </a:solidFill>
              </a:rPr>
              <a:t>alarmed</a:t>
            </a:r>
            <a:r>
              <a:rPr lang="en-US" sz="2400" b="1" dirty="0">
                <a:solidFill>
                  <a:srgbClr val="0070C0"/>
                </a:solidFill>
              </a:rPr>
              <a:t> that </a:t>
            </a:r>
            <a:r>
              <a:rPr lang="en-US" sz="2400" b="1" dirty="0">
                <a:solidFill>
                  <a:srgbClr val="EF23D7"/>
                </a:solidFill>
              </a:rPr>
              <a:t>climate change </a:t>
            </a:r>
            <a:r>
              <a:rPr lang="en-US" sz="2400" b="1" dirty="0">
                <a:solidFill>
                  <a:srgbClr val="0070C0"/>
                </a:solidFill>
              </a:rPr>
              <a:t>can have an </a:t>
            </a:r>
            <a:r>
              <a:rPr lang="en-US" sz="2400" b="1" dirty="0">
                <a:solidFill>
                  <a:srgbClr val="3A1BF7"/>
                </a:solidFill>
              </a:rPr>
              <a:t>impact </a:t>
            </a:r>
            <a:r>
              <a:rPr lang="en-US" sz="2400" b="1" dirty="0">
                <a:solidFill>
                  <a:srgbClr val="0070C0"/>
                </a:solidFill>
              </a:rPr>
              <a:t>on the </a:t>
            </a:r>
            <a:r>
              <a:rPr lang="en-US" sz="2400" b="1" dirty="0">
                <a:solidFill>
                  <a:srgbClr val="C00000"/>
                </a:solidFill>
              </a:rPr>
              <a:t>drainage pattern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C00000"/>
                </a:solidFill>
              </a:rPr>
              <a:t>hydrological cycle</a:t>
            </a:r>
            <a:r>
              <a:rPr lang="en-US" sz="2400" b="1" dirty="0">
                <a:solidFill>
                  <a:srgbClr val="0070C0"/>
                </a:solidFill>
              </a:rPr>
              <a:t> on the earth thereby severely affecting the </a:t>
            </a:r>
            <a:r>
              <a:rPr lang="en-US" sz="2400" b="1" dirty="0">
                <a:solidFill>
                  <a:srgbClr val="3A1BF7"/>
                </a:solidFill>
              </a:rPr>
              <a:t>surface </a:t>
            </a:r>
            <a:r>
              <a:rPr lang="en-US" sz="2400" b="1" dirty="0">
                <a:solidFill>
                  <a:srgbClr val="0070C0"/>
                </a:solidFill>
              </a:rPr>
              <a:t>and</a:t>
            </a:r>
            <a:r>
              <a:rPr lang="en-US" sz="2400" b="1" dirty="0">
                <a:solidFill>
                  <a:srgbClr val="3A1BF7"/>
                </a:solidFill>
              </a:rPr>
              <a:t> groundwater </a:t>
            </a:r>
            <a:r>
              <a:rPr lang="en-US" sz="2400" b="1" dirty="0">
                <a:solidFill>
                  <a:srgbClr val="0070C0"/>
                </a:solidFill>
              </a:rPr>
              <a:t>availability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16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Climate </a:t>
            </a:r>
            <a:r>
              <a:rPr lang="en-US" sz="2400" b="1" dirty="0">
                <a:solidFill>
                  <a:srgbClr val="0070C0"/>
                </a:solidFill>
              </a:rPr>
              <a:t>change is believed to rise the global temperature at an increasing pace.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2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Temperature </a:t>
            </a:r>
            <a:r>
              <a:rPr lang="en-US" sz="2400" b="1" dirty="0">
                <a:solidFill>
                  <a:srgbClr val="EF23D7"/>
                </a:solidFill>
              </a:rPr>
              <a:t>increase </a:t>
            </a:r>
            <a:r>
              <a:rPr lang="en-US" sz="2400" b="1" dirty="0">
                <a:solidFill>
                  <a:srgbClr val="0070C0"/>
                </a:solidFill>
              </a:rPr>
              <a:t>affects the </a:t>
            </a:r>
            <a:r>
              <a:rPr lang="en-US" sz="2400" b="1" dirty="0">
                <a:solidFill>
                  <a:srgbClr val="EF23D7"/>
                </a:solidFill>
              </a:rPr>
              <a:t>hydrological cycle </a:t>
            </a:r>
            <a:r>
              <a:rPr lang="en-US" sz="2400" b="1" dirty="0">
                <a:solidFill>
                  <a:srgbClr val="0070C0"/>
                </a:solidFill>
              </a:rPr>
              <a:t>by directly </a:t>
            </a:r>
            <a:r>
              <a:rPr lang="en-US" sz="2400" b="1" dirty="0">
                <a:solidFill>
                  <a:srgbClr val="3A1BF7"/>
                </a:solidFill>
              </a:rPr>
              <a:t>increasing evaporation </a:t>
            </a:r>
            <a:r>
              <a:rPr lang="en-US" sz="2400" b="1" dirty="0">
                <a:solidFill>
                  <a:srgbClr val="0070C0"/>
                </a:solidFill>
              </a:rPr>
              <a:t>of available </a:t>
            </a:r>
            <a:r>
              <a:rPr lang="en-US" sz="2400" b="1" dirty="0">
                <a:solidFill>
                  <a:srgbClr val="3A1BF7"/>
                </a:solidFill>
              </a:rPr>
              <a:t>surface water </a:t>
            </a:r>
            <a:r>
              <a:rPr lang="en-US" sz="2400" b="1" dirty="0">
                <a:solidFill>
                  <a:srgbClr val="0070C0"/>
                </a:solidFill>
              </a:rPr>
              <a:t>and vegetation transpiration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 As </a:t>
            </a:r>
            <a:r>
              <a:rPr lang="en-US" sz="2400" b="1" dirty="0">
                <a:solidFill>
                  <a:srgbClr val="0070C0"/>
                </a:solidFill>
              </a:rPr>
              <a:t>a result, </a:t>
            </a:r>
            <a:r>
              <a:rPr lang="en-US" sz="2400" b="1" dirty="0">
                <a:solidFill>
                  <a:srgbClr val="BA3106"/>
                </a:solidFill>
              </a:rPr>
              <a:t>precipitation amount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BA3106"/>
                </a:solidFill>
              </a:rPr>
              <a:t>timing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>
                <a:solidFill>
                  <a:srgbClr val="BA3106"/>
                </a:solidFill>
              </a:rPr>
              <a:t>intensity rates </a:t>
            </a:r>
            <a:r>
              <a:rPr lang="en-US" sz="2400" b="1" dirty="0">
                <a:solidFill>
                  <a:srgbClr val="0070C0"/>
                </a:solidFill>
              </a:rPr>
              <a:t>are largely affected.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It </a:t>
            </a:r>
            <a:r>
              <a:rPr lang="en-US" sz="2400" b="1" dirty="0">
                <a:solidFill>
                  <a:srgbClr val="0070C0"/>
                </a:solidFill>
              </a:rPr>
              <a:t>impacts the </a:t>
            </a:r>
            <a:r>
              <a:rPr lang="en-US" sz="2400" b="1" dirty="0">
                <a:solidFill>
                  <a:srgbClr val="7030A0"/>
                </a:solidFill>
              </a:rPr>
              <a:t>flux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7030A0"/>
                </a:solidFill>
              </a:rPr>
              <a:t>storage of water</a:t>
            </a:r>
            <a:r>
              <a:rPr lang="en-US" sz="2400" b="1" dirty="0">
                <a:solidFill>
                  <a:srgbClr val="0070C0"/>
                </a:solidFill>
              </a:rPr>
              <a:t> in surface and subsurface reservoirs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02952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8280920" cy="6309420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FLOODS</a:t>
            </a:r>
            <a:endParaRPr lang="en-US" sz="2800" dirty="0" smtClean="0"/>
          </a:p>
          <a:p>
            <a:pPr algn="just"/>
            <a:endParaRPr lang="en-US" sz="16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Floods</a:t>
            </a:r>
            <a:r>
              <a:rPr lang="en-US" sz="2400" b="1" dirty="0" smtClean="0">
                <a:solidFill>
                  <a:srgbClr val="0070C0"/>
                </a:solidFill>
              </a:rPr>
              <a:t> is a </a:t>
            </a:r>
            <a:r>
              <a:rPr lang="en-US" sz="2400" b="1" dirty="0" smtClean="0">
                <a:solidFill>
                  <a:srgbClr val="EF23D7"/>
                </a:solidFill>
              </a:rPr>
              <a:t>natural </a:t>
            </a:r>
            <a:r>
              <a:rPr lang="en-US" sz="2400" b="1" dirty="0">
                <a:solidFill>
                  <a:srgbClr val="EF23D7"/>
                </a:solidFill>
              </a:rPr>
              <a:t>hazards </a:t>
            </a:r>
            <a:r>
              <a:rPr lang="en-US" sz="2400" b="1" dirty="0" smtClean="0">
                <a:solidFill>
                  <a:srgbClr val="0070C0"/>
                </a:solidFill>
              </a:rPr>
              <a:t>due </a:t>
            </a:r>
            <a:r>
              <a:rPr lang="en-US" sz="2400" b="1" dirty="0">
                <a:solidFill>
                  <a:srgbClr val="0070C0"/>
                </a:solidFill>
              </a:rPr>
              <a:t>to </a:t>
            </a:r>
            <a:r>
              <a:rPr lang="en-US" sz="2400" b="1" dirty="0">
                <a:solidFill>
                  <a:srgbClr val="EF23D7"/>
                </a:solidFill>
              </a:rPr>
              <a:t>excess in water </a:t>
            </a:r>
            <a:r>
              <a:rPr lang="en-US" sz="2400" b="1" dirty="0" smtClean="0">
                <a:solidFill>
                  <a:srgbClr val="EF23D7"/>
                </a:solidFill>
              </a:rPr>
              <a:t>flow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amount of </a:t>
            </a:r>
            <a:r>
              <a:rPr lang="en-US" sz="2400" b="1" dirty="0">
                <a:solidFill>
                  <a:srgbClr val="3A1BF7"/>
                </a:solidFill>
              </a:rPr>
              <a:t>rainfall</a:t>
            </a:r>
            <a:r>
              <a:rPr lang="en-US" sz="2400" b="1" dirty="0">
                <a:solidFill>
                  <a:srgbClr val="0070C0"/>
                </a:solidFill>
              </a:rPr>
              <a:t> received by an area varies from one place to another depending on the location of the place.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In </a:t>
            </a:r>
            <a:r>
              <a:rPr lang="en-US" sz="2400" b="1" dirty="0">
                <a:solidFill>
                  <a:srgbClr val="0070C0"/>
                </a:solidFill>
              </a:rPr>
              <a:t>some places it </a:t>
            </a:r>
            <a:r>
              <a:rPr lang="en-US" sz="2400" b="1" dirty="0">
                <a:solidFill>
                  <a:srgbClr val="3A1BF7"/>
                </a:solidFill>
              </a:rPr>
              <a:t>rains</a:t>
            </a:r>
            <a:r>
              <a:rPr lang="en-US" sz="2400" b="1" dirty="0">
                <a:solidFill>
                  <a:srgbClr val="0070C0"/>
                </a:solidFill>
              </a:rPr>
              <a:t> almost throughout the year whereas in other places it might rain for only few days.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India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records most of its </a:t>
            </a:r>
            <a:r>
              <a:rPr lang="en-US" sz="2400" b="1" dirty="0">
                <a:solidFill>
                  <a:srgbClr val="BA3106"/>
                </a:solidFill>
              </a:rPr>
              <a:t>rainfall</a:t>
            </a:r>
            <a:r>
              <a:rPr lang="en-US" sz="2400" b="1" dirty="0">
                <a:solidFill>
                  <a:srgbClr val="0070C0"/>
                </a:solidFill>
              </a:rPr>
              <a:t> in the </a:t>
            </a:r>
            <a:r>
              <a:rPr lang="en-US" sz="2400" b="1" dirty="0">
                <a:solidFill>
                  <a:srgbClr val="BA3106"/>
                </a:solidFill>
              </a:rPr>
              <a:t>monsoon season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Heavy </a:t>
            </a:r>
            <a:r>
              <a:rPr lang="en-US" sz="2400" b="1" dirty="0">
                <a:solidFill>
                  <a:srgbClr val="FF0000"/>
                </a:solidFill>
              </a:rPr>
              <a:t>rains </a:t>
            </a:r>
            <a:r>
              <a:rPr lang="en-US" sz="2400" b="1" dirty="0">
                <a:solidFill>
                  <a:srgbClr val="0070C0"/>
                </a:solidFill>
              </a:rPr>
              <a:t>lead to rise in the water level of rivers, seas, and oceans.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Water </a:t>
            </a:r>
            <a:r>
              <a:rPr lang="en-US" sz="2400" b="1" dirty="0">
                <a:solidFill>
                  <a:srgbClr val="C00000"/>
                </a:solidFill>
              </a:rPr>
              <a:t>gets accumulated </a:t>
            </a:r>
            <a:r>
              <a:rPr lang="en-US" sz="2400" b="1" dirty="0">
                <a:solidFill>
                  <a:srgbClr val="0070C0"/>
                </a:solidFill>
              </a:rPr>
              <a:t>in the coastal areas, which results in </a:t>
            </a:r>
            <a:r>
              <a:rPr lang="en-US" sz="2400" b="1" dirty="0">
                <a:solidFill>
                  <a:srgbClr val="EF23D7"/>
                </a:solidFill>
              </a:rPr>
              <a:t>floods</a:t>
            </a:r>
            <a:r>
              <a:rPr lang="en-US" sz="2400" b="1" dirty="0" smtClean="0">
                <a:solidFill>
                  <a:srgbClr val="EF23D7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Floods </a:t>
            </a:r>
            <a:r>
              <a:rPr lang="en-US" sz="2400" b="1" dirty="0">
                <a:solidFill>
                  <a:srgbClr val="0070C0"/>
                </a:solidFill>
              </a:rPr>
              <a:t>bring in </a:t>
            </a:r>
            <a:r>
              <a:rPr lang="en-US" sz="2400" b="1" dirty="0">
                <a:solidFill>
                  <a:srgbClr val="FF0000"/>
                </a:solidFill>
              </a:rPr>
              <a:t>extensive damage </a:t>
            </a:r>
            <a:r>
              <a:rPr lang="en-US" sz="2400" b="1" dirty="0">
                <a:solidFill>
                  <a:srgbClr val="0070C0"/>
                </a:solidFill>
              </a:rPr>
              <a:t>to </a:t>
            </a:r>
            <a:r>
              <a:rPr lang="en-US" sz="2400" b="1" dirty="0">
                <a:solidFill>
                  <a:srgbClr val="3A1BF7"/>
                </a:solidFill>
              </a:rPr>
              <a:t>crops, domestic animals, property and human life. </a:t>
            </a:r>
            <a:endParaRPr lang="en-US" sz="24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During </a:t>
            </a:r>
            <a:r>
              <a:rPr lang="en-US" sz="2400" b="1" dirty="0">
                <a:solidFill>
                  <a:srgbClr val="0070C0"/>
                </a:solidFill>
              </a:rPr>
              <a:t>floods, many animals get </a:t>
            </a:r>
            <a:r>
              <a:rPr lang="en-US" sz="2400" b="1" dirty="0">
                <a:solidFill>
                  <a:srgbClr val="C00000"/>
                </a:solidFill>
              </a:rPr>
              <a:t>carried away </a:t>
            </a:r>
            <a:r>
              <a:rPr lang="en-US" sz="2400" b="1" dirty="0">
                <a:solidFill>
                  <a:srgbClr val="0070C0"/>
                </a:solidFill>
              </a:rPr>
              <a:t>by the force of water and </a:t>
            </a:r>
            <a:r>
              <a:rPr lang="en-US" sz="2400" b="1" dirty="0">
                <a:solidFill>
                  <a:srgbClr val="FF0000"/>
                </a:solidFill>
              </a:rPr>
              <a:t>eventually die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7667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592" y="260648"/>
            <a:ext cx="8513887" cy="6217087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DROUGHTS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Drought </a:t>
            </a:r>
            <a:r>
              <a:rPr lang="en-US" sz="2000" b="1" dirty="0">
                <a:solidFill>
                  <a:srgbClr val="0070C0"/>
                </a:solidFill>
              </a:rPr>
              <a:t>is a natural hazards due to </a:t>
            </a:r>
            <a:r>
              <a:rPr lang="en-US" sz="2000" b="1" dirty="0" smtClean="0">
                <a:solidFill>
                  <a:srgbClr val="0070C0"/>
                </a:solidFill>
              </a:rPr>
              <a:t>scarcity </a:t>
            </a:r>
            <a:r>
              <a:rPr lang="en-US" sz="2000" b="1" dirty="0">
                <a:solidFill>
                  <a:srgbClr val="0070C0"/>
                </a:solidFill>
              </a:rPr>
              <a:t>of water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Droughts </a:t>
            </a:r>
            <a:r>
              <a:rPr lang="en-US" sz="2000" b="1" dirty="0">
                <a:solidFill>
                  <a:srgbClr val="0070C0"/>
                </a:solidFill>
              </a:rPr>
              <a:t>set in when a particular region goes without rain for a long period of time.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In </a:t>
            </a:r>
            <a:r>
              <a:rPr lang="en-US" sz="2000" b="1" dirty="0">
                <a:solidFill>
                  <a:srgbClr val="0070C0"/>
                </a:solidFill>
              </a:rPr>
              <a:t>the meantime, the soil will continuously lose groundwater by the process of </a:t>
            </a:r>
            <a:r>
              <a:rPr lang="en-US" sz="2000" b="1" dirty="0">
                <a:solidFill>
                  <a:srgbClr val="1109B7"/>
                </a:solidFill>
              </a:rPr>
              <a:t>evaporation </a:t>
            </a:r>
            <a:r>
              <a:rPr lang="en-US" sz="2000" b="1" dirty="0">
                <a:solidFill>
                  <a:srgbClr val="0070C0"/>
                </a:solidFill>
              </a:rPr>
              <a:t>and </a:t>
            </a:r>
            <a:r>
              <a:rPr lang="en-US" sz="2000" b="1" dirty="0">
                <a:solidFill>
                  <a:srgbClr val="1109B7"/>
                </a:solidFill>
              </a:rPr>
              <a:t>transpiration</a:t>
            </a:r>
            <a:r>
              <a:rPr lang="en-US" sz="2000" b="1" dirty="0">
                <a:solidFill>
                  <a:srgbClr val="0070C0"/>
                </a:solidFill>
              </a:rPr>
              <a:t>.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Since </a:t>
            </a:r>
            <a:r>
              <a:rPr lang="en-US" sz="2000" b="1" dirty="0">
                <a:solidFill>
                  <a:srgbClr val="0070C0"/>
                </a:solidFill>
              </a:rPr>
              <a:t>this water is not brought back to earth in the form of rains, the soil becomes very dry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>
                <a:solidFill>
                  <a:srgbClr val="0070C0"/>
                </a:solidFill>
              </a:rPr>
              <a:t>level of water in the ponds and rivers goes down and in some cases water bodies get dried up completely.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Ground </a:t>
            </a:r>
            <a:r>
              <a:rPr lang="en-US" sz="2000" b="1" dirty="0">
                <a:solidFill>
                  <a:srgbClr val="0070C0"/>
                </a:solidFill>
              </a:rPr>
              <a:t>water becomes scarce and this leads to droughts. In drought conditions, it is very difficult to get food and fodder for the survival.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Life </a:t>
            </a:r>
            <a:r>
              <a:rPr lang="en-US" sz="2000" b="1" dirty="0">
                <a:solidFill>
                  <a:srgbClr val="0070C0"/>
                </a:solidFill>
              </a:rPr>
              <a:t>gets difficult and many animals perish in such conditions.</a:t>
            </a: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</a:rPr>
              <a:t>      Frequent </a:t>
            </a:r>
            <a:r>
              <a:rPr lang="en-US" sz="2000" b="1" dirty="0">
                <a:solidFill>
                  <a:srgbClr val="0070C0"/>
                </a:solidFill>
              </a:rPr>
              <a:t>floods and droughts are mostly due to climate change and global </a:t>
            </a:r>
            <a:r>
              <a:rPr lang="en-US" sz="2000" b="1" dirty="0" smtClean="0">
                <a:solidFill>
                  <a:srgbClr val="0070C0"/>
                </a:solidFill>
              </a:rPr>
              <a:t>          warming.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Various </a:t>
            </a:r>
            <a:r>
              <a:rPr lang="en-US" sz="2000" b="1" dirty="0">
                <a:solidFill>
                  <a:srgbClr val="0070C0"/>
                </a:solidFill>
              </a:rPr>
              <a:t>environmental organizations </a:t>
            </a:r>
            <a:r>
              <a:rPr lang="en-US" sz="2000" b="1">
                <a:solidFill>
                  <a:srgbClr val="0070C0"/>
                </a:solidFill>
              </a:rPr>
              <a:t>world </a:t>
            </a:r>
            <a:r>
              <a:rPr lang="en-US" sz="2000" b="1" smtClean="0">
                <a:solidFill>
                  <a:srgbClr val="0070C0"/>
                </a:solidFill>
              </a:rPr>
              <a:t>over </a:t>
            </a:r>
            <a:r>
              <a:rPr lang="en-US" sz="2000" b="1" dirty="0">
                <a:solidFill>
                  <a:srgbClr val="0070C0"/>
                </a:solidFill>
              </a:rPr>
              <a:t>of </a:t>
            </a:r>
            <a:r>
              <a:rPr lang="en-US" sz="2000" b="1" dirty="0" smtClean="0">
                <a:solidFill>
                  <a:srgbClr val="0070C0"/>
                </a:solidFill>
              </a:rPr>
              <a:t>the view </a:t>
            </a:r>
            <a:r>
              <a:rPr lang="en-US" sz="2000" b="1" dirty="0">
                <a:solidFill>
                  <a:srgbClr val="0070C0"/>
                </a:solidFill>
              </a:rPr>
              <a:t>that climate change is a long-term change in weather patterns, either in average weather conditions or in the distribution of extreme weather events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42791722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06052"/>
            <a:ext cx="8496944" cy="6432530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MAJOR WATER CONFLICTS</a:t>
            </a:r>
          </a:p>
          <a:p>
            <a:pPr algn="just"/>
            <a:endParaRPr lang="en-US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4000" b="1" dirty="0" smtClean="0">
                <a:solidFill>
                  <a:srgbClr val="3A1BF7"/>
                </a:solidFill>
              </a:rPr>
              <a:t>Conflict </a:t>
            </a:r>
            <a:r>
              <a:rPr lang="en-US" sz="4000" b="1" dirty="0">
                <a:solidFill>
                  <a:srgbClr val="3A1BF7"/>
                </a:solidFill>
              </a:rPr>
              <a:t>through use: </a:t>
            </a:r>
            <a:endParaRPr lang="en-US" sz="4000" b="1" dirty="0" smtClean="0">
              <a:solidFill>
                <a:srgbClr val="3A1BF7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Some</a:t>
            </a:r>
            <a:r>
              <a:rPr lang="en-US" sz="2400" b="1" dirty="0">
                <a:solidFill>
                  <a:srgbClr val="0070C0"/>
                </a:solidFill>
              </a:rPr>
              <a:t> of the major water conflicts (</a:t>
            </a:r>
            <a:r>
              <a:rPr lang="en-US" sz="2400" b="1" dirty="0">
                <a:solidFill>
                  <a:srgbClr val="BA3106"/>
                </a:solidFill>
              </a:rPr>
              <a:t>interstate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BA3106"/>
                </a:solidFill>
              </a:rPr>
              <a:t>international </a:t>
            </a:r>
            <a:r>
              <a:rPr lang="en-US" sz="2400" b="1" dirty="0" smtClean="0">
                <a:solidFill>
                  <a:srgbClr val="0070C0"/>
                </a:solidFill>
              </a:rPr>
              <a:t>disputes)</a:t>
            </a:r>
            <a:r>
              <a:rPr lang="en-US" sz="2400" b="1" dirty="0">
                <a:solidFill>
                  <a:srgbClr val="0070C0"/>
                </a:solidFill>
              </a:rPr>
              <a:t> that have become thorn in relations between states and </a:t>
            </a:r>
            <a:r>
              <a:rPr lang="en-US" sz="2400" b="1" dirty="0" smtClean="0">
                <a:solidFill>
                  <a:srgbClr val="0070C0"/>
                </a:solidFill>
              </a:rPr>
              <a:t>countries due </a:t>
            </a:r>
            <a:r>
              <a:rPr lang="en-US" sz="2400" b="1" dirty="0">
                <a:solidFill>
                  <a:srgbClr val="0070C0"/>
                </a:solidFill>
              </a:rPr>
              <a:t>to </a:t>
            </a:r>
            <a:r>
              <a:rPr lang="en-US" sz="2400" b="1" dirty="0" smtClean="0">
                <a:solidFill>
                  <a:srgbClr val="BA3106"/>
                </a:solidFill>
              </a:rPr>
              <a:t>unequal </a:t>
            </a:r>
            <a:r>
              <a:rPr lang="en-US" sz="2400" b="1" dirty="0">
                <a:solidFill>
                  <a:srgbClr val="BA3106"/>
                </a:solidFill>
              </a:rPr>
              <a:t>distribution of water </a:t>
            </a:r>
            <a:r>
              <a:rPr lang="en-US" sz="2400" b="1" dirty="0">
                <a:solidFill>
                  <a:srgbClr val="0070C0"/>
                </a:solidFill>
              </a:rPr>
              <a:t>are</a:t>
            </a:r>
            <a:r>
              <a:rPr lang="en-US" sz="2400" b="1" dirty="0" smtClean="0">
                <a:solidFill>
                  <a:srgbClr val="0070C0"/>
                </a:solidFill>
              </a:rPr>
              <a:t>:-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International </a:t>
            </a:r>
            <a:r>
              <a:rPr lang="en-US" sz="3600" b="1" dirty="0">
                <a:solidFill>
                  <a:srgbClr val="FF0000"/>
                </a:solidFill>
              </a:rPr>
              <a:t>conflicts: </a:t>
            </a:r>
            <a:endParaRPr lang="en-US" sz="3600" dirty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sz="2400" b="1" dirty="0" smtClean="0">
                <a:solidFill>
                  <a:srgbClr val="EF23D7"/>
                </a:solidFill>
              </a:rPr>
              <a:t>Water </a:t>
            </a:r>
            <a:r>
              <a:rPr lang="en-US" sz="2400" b="1" dirty="0">
                <a:solidFill>
                  <a:srgbClr val="EF23D7"/>
                </a:solidFill>
              </a:rPr>
              <a:t>conflict in the middle east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Countries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involved are </a:t>
            </a:r>
            <a:r>
              <a:rPr lang="en-US" sz="2400" b="1" dirty="0">
                <a:solidFill>
                  <a:srgbClr val="3A1BF7"/>
                </a:solidFill>
              </a:rPr>
              <a:t>Sudan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>
                <a:solidFill>
                  <a:srgbClr val="3A1BF7"/>
                </a:solidFill>
              </a:rPr>
              <a:t>Egypt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Turkey</a:t>
            </a:r>
            <a:r>
              <a:rPr lang="en-US" sz="2400" b="1" dirty="0" smtClean="0">
                <a:solidFill>
                  <a:srgbClr val="0070C0"/>
                </a:solidFill>
              </a:rPr>
              <a:t>. It </a:t>
            </a:r>
            <a:r>
              <a:rPr lang="en-US" sz="2400" b="1" dirty="0">
                <a:solidFill>
                  <a:srgbClr val="0070C0"/>
                </a:solidFill>
              </a:rPr>
              <a:t>also affects countries which are water starved viz. </a:t>
            </a:r>
            <a:r>
              <a:rPr lang="en-US" sz="2400" b="1" dirty="0">
                <a:solidFill>
                  <a:srgbClr val="BA3106"/>
                </a:solidFill>
              </a:rPr>
              <a:t>Saudi Arabia, Kuwait, Syria, Israel and Jordan.</a:t>
            </a:r>
          </a:p>
          <a:p>
            <a:pPr algn="just"/>
            <a:endParaRPr lang="en-US" sz="24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2) </a:t>
            </a:r>
            <a:r>
              <a:rPr lang="en-US" sz="2400" b="1" dirty="0">
                <a:solidFill>
                  <a:srgbClr val="EF23D7"/>
                </a:solidFill>
              </a:rPr>
              <a:t>The Indus water </a:t>
            </a:r>
            <a:r>
              <a:rPr lang="en-US" sz="2400" b="1" dirty="0" smtClean="0">
                <a:solidFill>
                  <a:srgbClr val="EF23D7"/>
                </a:solidFill>
              </a:rPr>
              <a:t>treaty - </a:t>
            </a:r>
            <a:r>
              <a:rPr lang="en-US" sz="2400" b="1" dirty="0" smtClean="0">
                <a:solidFill>
                  <a:srgbClr val="0070C0"/>
                </a:solidFill>
              </a:rPr>
              <a:t>dispute </a:t>
            </a:r>
            <a:r>
              <a:rPr lang="en-US" sz="2400" b="1" dirty="0">
                <a:solidFill>
                  <a:srgbClr val="0070C0"/>
                </a:solidFill>
              </a:rPr>
              <a:t>between </a:t>
            </a:r>
            <a:r>
              <a:rPr lang="en-US" sz="2400" b="1" dirty="0">
                <a:solidFill>
                  <a:srgbClr val="3A1BF7"/>
                </a:solidFill>
              </a:rPr>
              <a:t>India</a:t>
            </a:r>
            <a:r>
              <a:rPr lang="en-US" sz="2400" b="1" dirty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Pakistan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endParaRPr lang="en-US" sz="2400" b="1" dirty="0">
              <a:solidFill>
                <a:srgbClr val="0070C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3)</a:t>
            </a:r>
            <a:r>
              <a:rPr lang="en-US" sz="2400" b="1" dirty="0">
                <a:solidFill>
                  <a:srgbClr val="EF23D7"/>
                </a:solidFill>
              </a:rPr>
              <a:t> </a:t>
            </a:r>
            <a:r>
              <a:rPr lang="en-US" sz="2400" b="1" dirty="0" smtClean="0">
                <a:solidFill>
                  <a:srgbClr val="EF23D7"/>
                </a:solidFill>
              </a:rPr>
              <a:t>The </a:t>
            </a:r>
            <a:r>
              <a:rPr lang="es-ES" sz="2400" b="1" dirty="0" smtClean="0">
                <a:solidFill>
                  <a:srgbClr val="EF23D7"/>
                </a:solidFill>
              </a:rPr>
              <a:t>Colorado </a:t>
            </a:r>
            <a:r>
              <a:rPr lang="es-ES" sz="2400" b="1" dirty="0" err="1">
                <a:solidFill>
                  <a:srgbClr val="EF23D7"/>
                </a:solidFill>
              </a:rPr>
              <a:t>river</a:t>
            </a:r>
            <a:r>
              <a:rPr lang="es-ES" sz="2400" b="1" dirty="0">
                <a:solidFill>
                  <a:srgbClr val="EF23D7"/>
                </a:solidFill>
              </a:rPr>
              <a:t>  </a:t>
            </a:r>
            <a:r>
              <a:rPr lang="es-ES" sz="2400" b="1" dirty="0" err="1">
                <a:solidFill>
                  <a:srgbClr val="EF23D7"/>
                </a:solidFill>
              </a:rPr>
              <a:t>water</a:t>
            </a:r>
            <a:r>
              <a:rPr lang="es-ES" sz="2400" b="1" dirty="0">
                <a:solidFill>
                  <a:srgbClr val="EF23D7"/>
                </a:solidFill>
              </a:rPr>
              <a:t> </a:t>
            </a:r>
            <a:r>
              <a:rPr lang="es-ES" sz="2400" b="1" dirty="0" smtClean="0">
                <a:solidFill>
                  <a:srgbClr val="EF23D7"/>
                </a:solidFill>
              </a:rPr>
              <a:t>dispute </a:t>
            </a:r>
            <a:r>
              <a:rPr lang="es-ES" sz="2400" dirty="0" smtClean="0"/>
              <a:t>- </a:t>
            </a:r>
            <a:r>
              <a:rPr lang="es-ES" sz="2400" b="1" dirty="0" err="1">
                <a:solidFill>
                  <a:srgbClr val="0070C0"/>
                </a:solidFill>
              </a:rPr>
              <a:t>between</a:t>
            </a:r>
            <a:r>
              <a:rPr lang="es-ES" sz="2400" b="1" dirty="0">
                <a:solidFill>
                  <a:srgbClr val="0070C0"/>
                </a:solidFill>
              </a:rPr>
              <a:t> </a:t>
            </a:r>
            <a:r>
              <a:rPr lang="es-ES" sz="2400" b="1" dirty="0" smtClean="0">
                <a:solidFill>
                  <a:srgbClr val="0070C0"/>
                </a:solidFill>
              </a:rPr>
              <a:t> </a:t>
            </a:r>
            <a:r>
              <a:rPr lang="es-ES" sz="2400" b="1" dirty="0" err="1" smtClean="0">
                <a:solidFill>
                  <a:srgbClr val="3A1BF7"/>
                </a:solidFill>
              </a:rPr>
              <a:t>Mexico</a:t>
            </a:r>
            <a:r>
              <a:rPr lang="es-ES" sz="2400" b="1" dirty="0" smtClean="0">
                <a:solidFill>
                  <a:srgbClr val="0070C0"/>
                </a:solidFill>
              </a:rPr>
              <a:t> </a:t>
            </a:r>
            <a:r>
              <a:rPr lang="es-ES" sz="2400" b="1" dirty="0">
                <a:solidFill>
                  <a:srgbClr val="0070C0"/>
                </a:solidFill>
              </a:rPr>
              <a:t>and </a:t>
            </a:r>
            <a:r>
              <a:rPr lang="es-ES" sz="2400" b="1" dirty="0" smtClean="0">
                <a:solidFill>
                  <a:srgbClr val="3A1BF7"/>
                </a:solidFill>
              </a:rPr>
              <a:t>USA</a:t>
            </a:r>
            <a:endParaRPr lang="en-US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129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62785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>
                <a:alpha val="93000"/>
              </a:srgb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0772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107855"/>
            <a:ext cx="8077200" cy="536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19904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6463308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National conflicts: </a:t>
            </a:r>
            <a:endParaRPr lang="en-US" sz="5400" dirty="0">
              <a:solidFill>
                <a:srgbClr val="FF0000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1) The Cauvery water dispute – </a:t>
            </a:r>
            <a:r>
              <a:rPr lang="en-US" sz="2400" b="1" dirty="0" smtClean="0">
                <a:solidFill>
                  <a:srgbClr val="0070C0"/>
                </a:solidFill>
              </a:rPr>
              <a:t>between</a:t>
            </a:r>
            <a:r>
              <a:rPr lang="en-US" sz="2400" b="1" dirty="0" smtClean="0">
                <a:solidFill>
                  <a:srgbClr val="EF23D7"/>
                </a:solidFill>
              </a:rPr>
              <a:t> </a:t>
            </a:r>
            <a:r>
              <a:rPr lang="en-US" sz="2400" b="1" dirty="0" smtClean="0">
                <a:solidFill>
                  <a:srgbClr val="3A1BF7"/>
                </a:solidFill>
              </a:rPr>
              <a:t>Tamil Nadu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and </a:t>
            </a:r>
            <a:r>
              <a:rPr lang="en-US" sz="2400" b="1" dirty="0">
                <a:solidFill>
                  <a:srgbClr val="3A1BF7"/>
                </a:solidFill>
              </a:rPr>
              <a:t>Karnataka.</a:t>
            </a:r>
            <a:endParaRPr lang="en-US" sz="2400" b="1" dirty="0" smtClean="0">
              <a:solidFill>
                <a:srgbClr val="EF23D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2) The Krishna water dispute – </a:t>
            </a:r>
            <a:r>
              <a:rPr lang="en-US" sz="2400" b="1" dirty="0" smtClean="0">
                <a:solidFill>
                  <a:srgbClr val="0070C0"/>
                </a:solidFill>
              </a:rPr>
              <a:t>between</a:t>
            </a: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 err="1" smtClean="0">
                <a:solidFill>
                  <a:srgbClr val="3A1BF7"/>
                </a:solidFill>
              </a:rPr>
              <a:t>Karnatak</a:t>
            </a: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and</a:t>
            </a:r>
            <a:r>
              <a:rPr lang="en-US" sz="2400" b="1" dirty="0" smtClean="0">
                <a:solidFill>
                  <a:srgbClr val="3A1BF7"/>
                </a:solidFill>
              </a:rPr>
              <a:t> </a:t>
            </a:r>
            <a:r>
              <a:rPr lang="en-US" sz="2400" b="1" dirty="0" err="1" smtClean="0">
                <a:solidFill>
                  <a:srgbClr val="3A1BF7"/>
                </a:solidFill>
              </a:rPr>
              <a:t>Andhrapradesh</a:t>
            </a:r>
            <a:endParaRPr lang="en-US" sz="2400" b="1" dirty="0" smtClean="0">
              <a:solidFill>
                <a:srgbClr val="3A1BF7"/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3) </a:t>
            </a:r>
            <a:r>
              <a:rPr lang="en-US" sz="2400" b="1" dirty="0" err="1">
                <a:solidFill>
                  <a:srgbClr val="EF23D7"/>
                </a:solidFill>
              </a:rPr>
              <a:t>Siruvani</a:t>
            </a:r>
            <a:r>
              <a:rPr lang="en-US" sz="2400" b="1" dirty="0">
                <a:solidFill>
                  <a:srgbClr val="EF23D7"/>
                </a:solidFill>
              </a:rPr>
              <a:t> </a:t>
            </a:r>
            <a:r>
              <a:rPr lang="en-US" sz="2400" b="1" dirty="0" smtClean="0">
                <a:solidFill>
                  <a:srgbClr val="EF23D7"/>
                </a:solidFill>
              </a:rPr>
              <a:t>water dispute – </a:t>
            </a:r>
            <a:r>
              <a:rPr lang="en-US" sz="2400" b="1" dirty="0" smtClean="0">
                <a:solidFill>
                  <a:srgbClr val="0070C0"/>
                </a:solidFill>
              </a:rPr>
              <a:t>between</a:t>
            </a:r>
            <a:r>
              <a:rPr lang="en-US" sz="2400" b="1" dirty="0" smtClean="0">
                <a:solidFill>
                  <a:srgbClr val="3A1BF7"/>
                </a:solidFill>
              </a:rPr>
              <a:t> Tamil Nadu </a:t>
            </a:r>
            <a:r>
              <a:rPr lang="en-US" sz="2400" b="1" dirty="0">
                <a:solidFill>
                  <a:srgbClr val="0070C0"/>
                </a:solidFill>
              </a:rPr>
              <a:t>and</a:t>
            </a:r>
            <a:r>
              <a:rPr lang="en-US" sz="2400" b="1" dirty="0">
                <a:solidFill>
                  <a:srgbClr val="3A1BF7"/>
                </a:solidFill>
              </a:rPr>
              <a:t> Kerala </a:t>
            </a:r>
          </a:p>
          <a:p>
            <a:pPr algn="just"/>
            <a:r>
              <a:rPr lang="en-US" sz="2400" b="1" dirty="0" smtClean="0">
                <a:solidFill>
                  <a:srgbClr val="EF23D7"/>
                </a:solidFill>
              </a:rPr>
              <a:t>4) The </a:t>
            </a:r>
            <a:r>
              <a:rPr lang="en-US" sz="2400" b="1" dirty="0" err="1" smtClean="0">
                <a:solidFill>
                  <a:srgbClr val="EF23D7"/>
                </a:solidFill>
              </a:rPr>
              <a:t>Satluj</a:t>
            </a:r>
            <a:r>
              <a:rPr lang="en-US" sz="2400" b="1" dirty="0" smtClean="0">
                <a:solidFill>
                  <a:srgbClr val="EF23D7"/>
                </a:solidFill>
              </a:rPr>
              <a:t>-Yamuna link canal dispute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 dispute is between </a:t>
            </a:r>
            <a:r>
              <a:rPr lang="en-US" sz="2400" b="1" dirty="0" smtClean="0">
                <a:solidFill>
                  <a:srgbClr val="3A1BF7"/>
                </a:solidFill>
              </a:rPr>
              <a:t>two Northern states </a:t>
            </a:r>
            <a:r>
              <a:rPr lang="en-US" sz="2400" b="1" dirty="0" smtClean="0">
                <a:solidFill>
                  <a:srgbClr val="0070C0"/>
                </a:solidFill>
              </a:rPr>
              <a:t>viz. </a:t>
            </a:r>
            <a:r>
              <a:rPr lang="en-US" sz="2400" b="1" dirty="0" smtClean="0">
                <a:solidFill>
                  <a:srgbClr val="3A1BF7"/>
                </a:solidFill>
              </a:rPr>
              <a:t>Punjab</a:t>
            </a:r>
            <a:r>
              <a:rPr lang="en-US" sz="2400" b="1" dirty="0" smtClean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Haryana</a:t>
            </a:r>
            <a:r>
              <a:rPr lang="en-US" sz="2400" b="1" dirty="0" smtClean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UP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smtClean="0">
                <a:solidFill>
                  <a:srgbClr val="3A1BF7"/>
                </a:solidFill>
              </a:rPr>
              <a:t>Rajasthan</a:t>
            </a:r>
            <a:r>
              <a:rPr lang="en-US" sz="2400" b="1" dirty="0" smtClean="0">
                <a:solidFill>
                  <a:srgbClr val="0070C0"/>
                </a:solidFill>
              </a:rPr>
              <a:t> and </a:t>
            </a:r>
            <a:r>
              <a:rPr lang="en-US" sz="2400" b="1" dirty="0" smtClean="0">
                <a:solidFill>
                  <a:srgbClr val="3A1BF7"/>
                </a:solidFill>
              </a:rPr>
              <a:t>Delhi </a:t>
            </a:r>
            <a:r>
              <a:rPr lang="en-US" sz="2400" b="1" dirty="0" smtClean="0">
                <a:solidFill>
                  <a:srgbClr val="0070C0"/>
                </a:solidFill>
              </a:rPr>
              <a:t>has also interest in it 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In traditional water management, innovative arrangements ensure </a:t>
            </a:r>
            <a:r>
              <a:rPr lang="en-US" sz="2400" b="1" dirty="0" smtClean="0">
                <a:solidFill>
                  <a:srgbClr val="BA3106"/>
                </a:solidFill>
              </a:rPr>
              <a:t>equitable distribution of water</a:t>
            </a:r>
            <a:r>
              <a:rPr lang="en-US" sz="2400" b="1" dirty="0" smtClean="0">
                <a:solidFill>
                  <a:srgbClr val="0070C0"/>
                </a:solidFill>
              </a:rPr>
              <a:t>, which are democratically implemented.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These disputes </a:t>
            </a:r>
            <a:r>
              <a:rPr lang="en-US" sz="2400" b="1" dirty="0" smtClean="0">
                <a:solidFill>
                  <a:srgbClr val="EF23D7"/>
                </a:solidFill>
              </a:rPr>
              <a:t>can be solved </a:t>
            </a:r>
            <a:r>
              <a:rPr lang="en-US" sz="2400" b="1" dirty="0" smtClean="0">
                <a:solidFill>
                  <a:srgbClr val="0070C0"/>
                </a:solidFill>
              </a:rPr>
              <a:t>amicably through </a:t>
            </a:r>
            <a:r>
              <a:rPr lang="en-US" sz="2400" b="1" dirty="0" smtClean="0">
                <a:solidFill>
                  <a:srgbClr val="EF23D7"/>
                </a:solidFill>
              </a:rPr>
              <a:t>‘Gram </a:t>
            </a:r>
            <a:r>
              <a:rPr lang="en-US" sz="2400" b="1" dirty="0" err="1" smtClean="0">
                <a:solidFill>
                  <a:srgbClr val="EF23D7"/>
                </a:solidFill>
              </a:rPr>
              <a:t>Panchayats</a:t>
            </a:r>
            <a:r>
              <a:rPr lang="en-US" sz="2400" b="1" dirty="0" smtClean="0">
                <a:solidFill>
                  <a:srgbClr val="EF23D7"/>
                </a:solidFill>
              </a:rPr>
              <a:t>”, </a:t>
            </a:r>
            <a:r>
              <a:rPr lang="en-US" sz="2400" b="1" dirty="0" smtClean="0">
                <a:solidFill>
                  <a:srgbClr val="0070C0"/>
                </a:solidFill>
              </a:rPr>
              <a:t>if transparency is maintained.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0070C0"/>
                </a:solidFill>
              </a:rPr>
              <a:t>But disputes between </a:t>
            </a:r>
            <a:r>
              <a:rPr lang="en-US" sz="2400" b="1" dirty="0" smtClean="0">
                <a:solidFill>
                  <a:srgbClr val="3A1BF7"/>
                </a:solidFill>
              </a:rPr>
              <a:t>countries</a:t>
            </a:r>
            <a:r>
              <a:rPr lang="en-US" sz="2400" b="1" dirty="0" smtClean="0">
                <a:solidFill>
                  <a:srgbClr val="0070C0"/>
                </a:solidFill>
              </a:rPr>
              <a:t> or </a:t>
            </a:r>
            <a:r>
              <a:rPr lang="en-US" sz="2400" b="1" dirty="0" smtClean="0">
                <a:solidFill>
                  <a:srgbClr val="3A1BF7"/>
                </a:solidFill>
              </a:rPr>
              <a:t>states</a:t>
            </a:r>
            <a:r>
              <a:rPr lang="en-US" sz="2400" b="1" dirty="0" smtClean="0">
                <a:solidFill>
                  <a:srgbClr val="0070C0"/>
                </a:solidFill>
              </a:rPr>
              <a:t> sometimes attain </a:t>
            </a:r>
            <a:r>
              <a:rPr lang="en-US" sz="2400" b="1" dirty="0" smtClean="0">
                <a:solidFill>
                  <a:srgbClr val="FF0000"/>
                </a:solidFill>
              </a:rPr>
              <a:t>war like situation</a:t>
            </a:r>
            <a:r>
              <a:rPr lang="en-US" sz="2400" b="1" dirty="0" smtClean="0">
                <a:solidFill>
                  <a:srgbClr val="0070C0"/>
                </a:solidFill>
              </a:rPr>
              <a:t> and are difficult to solve.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057424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96944" cy="6247864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DAMS - BENEFITS AND PROBLEMS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EF23D7"/>
                </a:solidFill>
              </a:rPr>
              <a:t>Water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is a </a:t>
            </a:r>
            <a:r>
              <a:rPr lang="en-US" sz="2000" b="1" dirty="0">
                <a:solidFill>
                  <a:srgbClr val="3A1BF7"/>
                </a:solidFill>
              </a:rPr>
              <a:t>precious resource </a:t>
            </a:r>
            <a:r>
              <a:rPr lang="en-US" sz="2000" b="1" dirty="0">
                <a:solidFill>
                  <a:srgbClr val="0070C0"/>
                </a:solidFill>
              </a:rPr>
              <a:t>and its scarcity is increasing at global level. There is a pressure to utilise surface water resources efficiently for different purposes. According to </a:t>
            </a:r>
            <a:r>
              <a:rPr lang="en-US" sz="2000" b="1" dirty="0">
                <a:solidFill>
                  <a:srgbClr val="00B050"/>
                </a:solidFill>
              </a:rPr>
              <a:t>World Commission on Dam Report -2001</a:t>
            </a:r>
            <a:r>
              <a:rPr lang="en-US" sz="2000" b="1" dirty="0">
                <a:solidFill>
                  <a:srgbClr val="0070C0"/>
                </a:solidFill>
              </a:rPr>
              <a:t> there are </a:t>
            </a:r>
            <a:r>
              <a:rPr lang="en-US" sz="2000" b="1" dirty="0">
                <a:solidFill>
                  <a:srgbClr val="3A1BF7"/>
                </a:solidFill>
              </a:rPr>
              <a:t>45000 large dams </a:t>
            </a:r>
            <a:r>
              <a:rPr lang="en-US" sz="2000" b="1" dirty="0">
                <a:solidFill>
                  <a:srgbClr val="0070C0"/>
                </a:solidFill>
              </a:rPr>
              <a:t>spread over </a:t>
            </a:r>
            <a:r>
              <a:rPr lang="en-US" sz="2000" b="1" dirty="0">
                <a:solidFill>
                  <a:srgbClr val="3A1BF7"/>
                </a:solidFill>
              </a:rPr>
              <a:t>140 </a:t>
            </a:r>
            <a:r>
              <a:rPr lang="en-US" sz="2000" b="1" dirty="0" smtClean="0">
                <a:solidFill>
                  <a:srgbClr val="3A1BF7"/>
                </a:solidFill>
              </a:rPr>
              <a:t>countries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Major </a:t>
            </a:r>
            <a:r>
              <a:rPr lang="en-US" sz="4400" b="1" dirty="0">
                <a:solidFill>
                  <a:srgbClr val="FF0000"/>
                </a:solidFill>
              </a:rPr>
              <a:t>benefits of </a:t>
            </a:r>
            <a:r>
              <a:rPr lang="en-US" sz="4400" b="1" dirty="0" smtClean="0">
                <a:solidFill>
                  <a:srgbClr val="FF0000"/>
                </a:solidFill>
              </a:rPr>
              <a:t>dams: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3A1BF7"/>
                </a:solidFill>
              </a:rPr>
              <a:t>1</a:t>
            </a:r>
            <a:r>
              <a:rPr lang="en-US" sz="2000" b="1" dirty="0">
                <a:solidFill>
                  <a:srgbClr val="3A1BF7"/>
                </a:solidFill>
              </a:rPr>
              <a:t>.</a:t>
            </a:r>
            <a:r>
              <a:rPr lang="en-US" b="1" dirty="0">
                <a:solidFill>
                  <a:srgbClr val="3A1BF7"/>
                </a:solidFill>
              </a:rPr>
              <a:t> </a:t>
            </a:r>
            <a:r>
              <a:rPr lang="en-US" sz="2000" b="1" dirty="0">
                <a:solidFill>
                  <a:srgbClr val="3A1BF7"/>
                </a:solidFill>
              </a:rPr>
              <a:t>Hydroelectricity </a:t>
            </a:r>
            <a:r>
              <a:rPr lang="en-US" sz="2000" b="1" dirty="0" smtClean="0">
                <a:solidFill>
                  <a:srgbClr val="3A1BF7"/>
                </a:solidFill>
              </a:rPr>
              <a:t>generation.</a:t>
            </a:r>
            <a:endParaRPr lang="en-US" sz="2000" b="1" dirty="0">
              <a:solidFill>
                <a:srgbClr val="3A1BF7"/>
              </a:solidFill>
            </a:endParaRPr>
          </a:p>
          <a:p>
            <a:r>
              <a:rPr lang="en-US" sz="2000" b="1" dirty="0">
                <a:solidFill>
                  <a:srgbClr val="EF23D7"/>
                </a:solidFill>
              </a:rPr>
              <a:t>2. Year round water supply to ensure higher </a:t>
            </a:r>
            <a:r>
              <a:rPr lang="en-US" sz="2000" b="1" dirty="0" smtClean="0">
                <a:solidFill>
                  <a:srgbClr val="EF23D7"/>
                </a:solidFill>
              </a:rPr>
              <a:t>productivity.</a:t>
            </a:r>
            <a:endParaRPr lang="en-US" sz="2000" b="1" dirty="0">
              <a:solidFill>
                <a:srgbClr val="EF23D7"/>
              </a:solidFill>
            </a:endParaRPr>
          </a:p>
          <a:p>
            <a:r>
              <a:rPr lang="en-US" sz="2000" b="1" dirty="0">
                <a:solidFill>
                  <a:srgbClr val="3A1BF7"/>
                </a:solidFill>
              </a:rPr>
              <a:t>3. Equal water distribution by transferring water from area of excess to area of </a:t>
            </a:r>
            <a:r>
              <a:rPr lang="en-US" sz="2000" b="1" dirty="0" smtClean="0">
                <a:solidFill>
                  <a:srgbClr val="3A1BF7"/>
                </a:solidFill>
              </a:rPr>
              <a:t>deficit.</a:t>
            </a:r>
            <a:endParaRPr lang="en-US" sz="2000" b="1" dirty="0">
              <a:solidFill>
                <a:srgbClr val="3A1BF7"/>
              </a:solidFill>
            </a:endParaRPr>
          </a:p>
          <a:p>
            <a:r>
              <a:rPr lang="en-US" sz="2000" b="1" dirty="0">
                <a:solidFill>
                  <a:srgbClr val="EF23D7"/>
                </a:solidFill>
              </a:rPr>
              <a:t>4. Helps flood control and protects </a:t>
            </a:r>
            <a:r>
              <a:rPr lang="en-US" sz="2000" b="1" dirty="0" smtClean="0">
                <a:solidFill>
                  <a:srgbClr val="EF23D7"/>
                </a:solidFill>
              </a:rPr>
              <a:t>soil.</a:t>
            </a:r>
            <a:endParaRPr lang="en-US" sz="2000" b="1" dirty="0">
              <a:solidFill>
                <a:srgbClr val="EF23D7"/>
              </a:solidFill>
            </a:endParaRPr>
          </a:p>
          <a:p>
            <a:r>
              <a:rPr lang="en-US" sz="2000" b="1" dirty="0">
                <a:solidFill>
                  <a:srgbClr val="3A1BF7"/>
                </a:solidFill>
              </a:rPr>
              <a:t>5. Assure irrigation during dry </a:t>
            </a:r>
            <a:r>
              <a:rPr lang="en-US" sz="2000" b="1" dirty="0" smtClean="0">
                <a:solidFill>
                  <a:srgbClr val="3A1BF7"/>
                </a:solidFill>
              </a:rPr>
              <a:t>periods.</a:t>
            </a:r>
            <a:endParaRPr lang="en-US" sz="2000" b="1" dirty="0">
              <a:solidFill>
                <a:srgbClr val="3A1BF7"/>
              </a:solidFill>
            </a:endParaRPr>
          </a:p>
          <a:p>
            <a:r>
              <a:rPr lang="en-US" sz="2000" b="1" dirty="0">
                <a:solidFill>
                  <a:srgbClr val="EF23D7"/>
                </a:solidFill>
              </a:rPr>
              <a:t>6. River valley projects provide inland water navigation ,employment opportunities and can be used to develop fish hatcheries and </a:t>
            </a:r>
            <a:r>
              <a:rPr lang="en-US" sz="2000" b="1" dirty="0" smtClean="0">
                <a:solidFill>
                  <a:srgbClr val="EF23D7"/>
                </a:solidFill>
              </a:rPr>
              <a:t>nurseries.</a:t>
            </a:r>
            <a:endParaRPr lang="en-US" sz="2000" b="1" dirty="0">
              <a:solidFill>
                <a:srgbClr val="EF23D7"/>
              </a:solidFill>
            </a:endParaRPr>
          </a:p>
          <a:p>
            <a:r>
              <a:rPr lang="en-US" sz="2000" b="1" dirty="0">
                <a:solidFill>
                  <a:srgbClr val="3A1BF7"/>
                </a:solidFill>
              </a:rPr>
              <a:t>7. River valley projects have tremendous potential for economic </a:t>
            </a:r>
            <a:r>
              <a:rPr lang="en-US" sz="2000" b="1" dirty="0" err="1">
                <a:solidFill>
                  <a:srgbClr val="3A1BF7"/>
                </a:solidFill>
              </a:rPr>
              <a:t>upliftment</a:t>
            </a:r>
            <a:r>
              <a:rPr lang="en-US" sz="2000" b="1" dirty="0">
                <a:solidFill>
                  <a:srgbClr val="3A1BF7"/>
                </a:solidFill>
              </a:rPr>
              <a:t> and will help to raise the standard of living and can help to improve the quality of </a:t>
            </a:r>
            <a:r>
              <a:rPr lang="en-US" sz="2000" b="1" dirty="0" smtClean="0">
                <a:solidFill>
                  <a:srgbClr val="3A1BF7"/>
                </a:solidFill>
              </a:rPr>
              <a:t>life.</a:t>
            </a:r>
            <a:endParaRPr lang="en-US" sz="2000" b="1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41731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352928" cy="6247864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Disadvantages/problems of dams: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&gt; </a:t>
            </a:r>
            <a:r>
              <a:rPr lang="en-US" sz="2400" b="1" dirty="0" smtClean="0">
                <a:solidFill>
                  <a:srgbClr val="0070C0"/>
                </a:solidFill>
              </a:rPr>
              <a:t>Although </a:t>
            </a:r>
            <a:r>
              <a:rPr lang="en-US" sz="2400" b="1" dirty="0">
                <a:solidFill>
                  <a:srgbClr val="0070C0"/>
                </a:solidFill>
              </a:rPr>
              <a:t>dams have proved very useful over the centuries but recent past big dams has created lot of human as well as environmental </a:t>
            </a:r>
            <a:r>
              <a:rPr lang="en-US" sz="2400" b="1" dirty="0" smtClean="0">
                <a:solidFill>
                  <a:srgbClr val="0070C0"/>
                </a:solidFill>
              </a:rPr>
              <a:t>issues.</a:t>
            </a:r>
          </a:p>
          <a:p>
            <a:pPr algn="just"/>
            <a:r>
              <a:rPr lang="en-US" sz="2400" b="1" dirty="0" smtClean="0">
                <a:solidFill>
                  <a:srgbClr val="3A1BF7"/>
                </a:solidFill>
              </a:rPr>
              <a:t>1</a:t>
            </a:r>
            <a:r>
              <a:rPr lang="en-US" sz="2400" b="1" dirty="0">
                <a:solidFill>
                  <a:srgbClr val="3A1BF7"/>
                </a:solidFill>
              </a:rPr>
              <a:t>.</a:t>
            </a:r>
            <a:r>
              <a:rPr lang="en-US" sz="2400" b="1" dirty="0">
                <a:solidFill>
                  <a:srgbClr val="0070C0"/>
                </a:solidFill>
              </a:rPr>
              <a:t> </a:t>
            </a:r>
            <a:r>
              <a:rPr lang="en-US" sz="2400" b="1" dirty="0">
                <a:solidFill>
                  <a:srgbClr val="3A1BF7"/>
                </a:solidFill>
              </a:rPr>
              <a:t>Submergence of large areas may lead to loss of fertile soil and displacement of tribal </a:t>
            </a:r>
            <a:r>
              <a:rPr lang="en-US" sz="2400" b="1" dirty="0" smtClean="0">
                <a:solidFill>
                  <a:srgbClr val="3A1BF7"/>
                </a:solidFill>
              </a:rPr>
              <a:t>people.</a:t>
            </a:r>
            <a:endParaRPr lang="en-US" sz="2400" b="1" dirty="0">
              <a:solidFill>
                <a:srgbClr val="3A1BF7"/>
              </a:solidFill>
            </a:endParaRPr>
          </a:p>
          <a:p>
            <a:pPr algn="just"/>
            <a:r>
              <a:rPr lang="en-US" sz="2400" b="1" dirty="0">
                <a:solidFill>
                  <a:srgbClr val="EF23D7"/>
                </a:solidFill>
              </a:rPr>
              <a:t>2. Salt left behind due to evaporation increase the salinity of river water and makes it unusable when reaches down </a:t>
            </a:r>
            <a:r>
              <a:rPr lang="en-US" sz="2400" b="1" dirty="0" smtClean="0">
                <a:solidFill>
                  <a:srgbClr val="EF23D7"/>
                </a:solidFill>
              </a:rPr>
              <a:t>stream.</a:t>
            </a:r>
            <a:endParaRPr lang="en-US" sz="2400" b="1" dirty="0">
              <a:solidFill>
                <a:srgbClr val="EF23D7"/>
              </a:solidFill>
            </a:endParaRP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3. Siltation and sedimentation of reservoirs not only makes dams use less but also is responsible for loss of valuable </a:t>
            </a:r>
            <a:r>
              <a:rPr lang="en-US" sz="2400" b="1" dirty="0" smtClean="0">
                <a:solidFill>
                  <a:srgbClr val="3A1BF7"/>
                </a:solidFill>
              </a:rPr>
              <a:t>nutrients.</a:t>
            </a:r>
            <a:endParaRPr lang="en-US" sz="2400" b="1" dirty="0">
              <a:solidFill>
                <a:srgbClr val="3A1BF7"/>
              </a:solidFill>
            </a:endParaRPr>
          </a:p>
          <a:p>
            <a:pPr algn="just"/>
            <a:r>
              <a:rPr lang="en-US" sz="2400" b="1" dirty="0">
                <a:solidFill>
                  <a:srgbClr val="EF23D7"/>
                </a:solidFill>
              </a:rPr>
              <a:t>4. Loss of non-forest land leads to loss of flora and </a:t>
            </a:r>
            <a:r>
              <a:rPr lang="en-US" sz="2400" b="1" dirty="0" smtClean="0">
                <a:solidFill>
                  <a:srgbClr val="EF23D7"/>
                </a:solidFill>
              </a:rPr>
              <a:t>fauna.</a:t>
            </a:r>
            <a:endParaRPr lang="en-US" sz="2400" b="1" dirty="0">
              <a:solidFill>
                <a:srgbClr val="EF23D7"/>
              </a:solidFill>
            </a:endParaRP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5. Changes in fisheries and the spawning </a:t>
            </a:r>
            <a:r>
              <a:rPr lang="en-US" sz="2400" b="1" dirty="0" smtClean="0">
                <a:solidFill>
                  <a:srgbClr val="3A1BF7"/>
                </a:solidFill>
              </a:rPr>
              <a:t>grounds.</a:t>
            </a:r>
            <a:endParaRPr lang="en-US" sz="2400" b="1" dirty="0">
              <a:solidFill>
                <a:srgbClr val="3A1BF7"/>
              </a:solidFill>
            </a:endParaRPr>
          </a:p>
          <a:p>
            <a:pPr algn="just"/>
            <a:r>
              <a:rPr lang="en-US" sz="2400" b="1" dirty="0">
                <a:solidFill>
                  <a:srgbClr val="EF23D7"/>
                </a:solidFill>
              </a:rPr>
              <a:t>6. Stagnation and water logging near reservoir leads to breeding of vectors and spread of vector-borne </a:t>
            </a:r>
            <a:r>
              <a:rPr lang="en-US" sz="2400" b="1" dirty="0" smtClean="0">
                <a:solidFill>
                  <a:srgbClr val="EF23D7"/>
                </a:solidFill>
              </a:rPr>
              <a:t>diseases.</a:t>
            </a:r>
            <a:endParaRPr lang="en-US" sz="2400" b="1" dirty="0">
              <a:solidFill>
                <a:srgbClr val="EF23D7"/>
              </a:solidFill>
            </a:endParaRPr>
          </a:p>
          <a:p>
            <a:pPr algn="just"/>
            <a:r>
              <a:rPr lang="en-US" sz="2400" b="1" dirty="0">
                <a:solidFill>
                  <a:srgbClr val="3A1BF7"/>
                </a:solidFill>
              </a:rPr>
              <a:t>7. Growth of aquatic weeds may lead to microclimatic changes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  <a:endParaRPr lang="en-US" dirty="0">
              <a:solidFill>
                <a:srgbClr val="3A1BF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708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280920" cy="6340197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sz="5400" b="1" dirty="0" smtClean="0">
                <a:solidFill>
                  <a:srgbClr val="FF0000"/>
                </a:solidFill>
              </a:rPr>
              <a:t>CONSERVATION OF WATER</a:t>
            </a:r>
          </a:p>
          <a:p>
            <a:endParaRPr lang="en-IN" sz="1600" b="1" dirty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0070C0"/>
                </a:solidFill>
              </a:rPr>
              <a:t> </a:t>
            </a:r>
            <a:r>
              <a:rPr lang="en-IN" sz="2400" b="1" dirty="0">
                <a:solidFill>
                  <a:srgbClr val="3A1BF7"/>
                </a:solidFill>
              </a:rPr>
              <a:t>Avoid leakage of water from the taps. </a:t>
            </a: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sz="1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Turn </a:t>
            </a:r>
            <a:r>
              <a:rPr lang="en-IN" sz="2400" b="1" dirty="0">
                <a:solidFill>
                  <a:srgbClr val="EF23D7"/>
                </a:solidFill>
              </a:rPr>
              <a:t>the tap off when not in use especially when you brush your teeth or wash clothes. </a:t>
            </a:r>
            <a:endParaRPr lang="en-IN" sz="2400" b="1" dirty="0" smtClean="0">
              <a:solidFill>
                <a:srgbClr val="EF23D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sz="2400" b="1" dirty="0" smtClean="0">
              <a:solidFill>
                <a:srgbClr val="EF23D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3A1BF7"/>
                </a:solidFill>
              </a:rPr>
              <a:t>Rainwater </a:t>
            </a:r>
            <a:r>
              <a:rPr lang="en-IN" sz="2400" b="1" dirty="0">
                <a:solidFill>
                  <a:srgbClr val="3A1BF7"/>
                </a:solidFill>
              </a:rPr>
              <a:t>harvesting is the another method to conserve water. </a:t>
            </a:r>
            <a:endParaRPr lang="en-IN" sz="2400" b="1" dirty="0" smtClean="0">
              <a:solidFill>
                <a:srgbClr val="3A1BF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sz="1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EF23D7"/>
                </a:solidFill>
              </a:rPr>
              <a:t>The </a:t>
            </a:r>
            <a:r>
              <a:rPr lang="en-IN" sz="2400" b="1" dirty="0">
                <a:solidFill>
                  <a:srgbClr val="EF23D7"/>
                </a:solidFill>
              </a:rPr>
              <a:t>water supply should be limited in those areas which enjoys the unlimited water supplies. </a:t>
            </a:r>
            <a:endParaRPr lang="en-IN" sz="2400" b="1" dirty="0" smtClean="0">
              <a:solidFill>
                <a:srgbClr val="EF23D7"/>
              </a:solidFill>
            </a:endParaRPr>
          </a:p>
          <a:p>
            <a:endParaRPr lang="en-IN" sz="1600" b="1" dirty="0" smtClean="0">
              <a:solidFill>
                <a:srgbClr val="EF23D7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IN" sz="2400" b="1" dirty="0" smtClean="0">
                <a:solidFill>
                  <a:srgbClr val="3A1BF7"/>
                </a:solidFill>
              </a:rPr>
              <a:t>Technical </a:t>
            </a:r>
            <a:r>
              <a:rPr lang="en-IN" sz="2400" b="1" dirty="0">
                <a:solidFill>
                  <a:srgbClr val="3A1BF7"/>
                </a:solidFill>
              </a:rPr>
              <a:t>methods to conserve water </a:t>
            </a:r>
            <a:r>
              <a:rPr lang="en-IN" sz="2400" b="1" dirty="0" smtClean="0">
                <a:solidFill>
                  <a:srgbClr val="3A1BF7"/>
                </a:solidFill>
              </a:rPr>
              <a:t>:</a:t>
            </a:r>
          </a:p>
          <a:p>
            <a:r>
              <a:rPr lang="en-IN" sz="2400" b="1" dirty="0" smtClean="0">
                <a:solidFill>
                  <a:srgbClr val="C00000"/>
                </a:solidFill>
              </a:rPr>
              <a:t>1. Rainwater </a:t>
            </a:r>
            <a:r>
              <a:rPr lang="en-IN" sz="2400" b="1" dirty="0">
                <a:solidFill>
                  <a:srgbClr val="C00000"/>
                </a:solidFill>
              </a:rPr>
              <a:t>Harvesting </a:t>
            </a:r>
            <a:endParaRPr lang="en-IN" sz="2400" b="1" dirty="0" smtClean="0">
              <a:solidFill>
                <a:srgbClr val="C00000"/>
              </a:solidFill>
            </a:endParaRPr>
          </a:p>
          <a:p>
            <a:r>
              <a:rPr lang="en-IN" sz="2400" b="1" dirty="0" smtClean="0">
                <a:solidFill>
                  <a:srgbClr val="C00000"/>
                </a:solidFill>
              </a:rPr>
              <a:t>2. Historical </a:t>
            </a:r>
            <a:r>
              <a:rPr lang="en-IN" sz="2400" b="1" dirty="0">
                <a:solidFill>
                  <a:srgbClr val="C00000"/>
                </a:solidFill>
              </a:rPr>
              <a:t>Water Bodies </a:t>
            </a:r>
            <a:endParaRPr lang="en-IN" sz="2400" b="1" dirty="0" smtClean="0">
              <a:solidFill>
                <a:srgbClr val="C00000"/>
              </a:solidFill>
            </a:endParaRPr>
          </a:p>
          <a:p>
            <a:r>
              <a:rPr lang="en-IN" sz="2400" b="1" dirty="0" smtClean="0">
                <a:solidFill>
                  <a:srgbClr val="C00000"/>
                </a:solidFill>
              </a:rPr>
              <a:t>3. Ponds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1447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19284"/>
            <a:ext cx="7920880" cy="6001643"/>
          </a:xfrm>
          <a:prstGeom prst="rect">
            <a:avLst/>
          </a:prstGeom>
          <a:gradFill>
            <a:gsLst>
              <a:gs pos="6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SAVE WATER </a:t>
            </a:r>
            <a:r>
              <a:rPr lang="en-US" sz="4000" b="1" dirty="0">
                <a:solidFill>
                  <a:srgbClr val="3A1BF7"/>
                </a:solidFill>
              </a:rPr>
              <a:t>AND</a:t>
            </a:r>
            <a:r>
              <a:rPr lang="en-US" sz="4000" b="1" dirty="0">
                <a:solidFill>
                  <a:srgbClr val="FF0000"/>
                </a:solidFill>
              </a:rPr>
              <a:t> SAVE </a:t>
            </a:r>
            <a:r>
              <a:rPr lang="en-US" sz="4000" b="1" dirty="0" smtClean="0">
                <a:solidFill>
                  <a:srgbClr val="FF0000"/>
                </a:solidFill>
              </a:rPr>
              <a:t>NATION</a:t>
            </a:r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4000" b="1" dirty="0" smtClean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30821"/>
            <a:ext cx="7056784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41917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8280920" cy="5816977"/>
          </a:xfrm>
          <a:prstGeom prst="rect">
            <a:avLst/>
          </a:prstGeom>
          <a:gradFill>
            <a:gsLst>
              <a:gs pos="6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3. MINERAL RESOURCES</a:t>
            </a:r>
            <a:endParaRPr lang="en-US" sz="6000" b="1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Mineral </a:t>
            </a:r>
            <a:r>
              <a:rPr lang="en-US" sz="2400" b="1" dirty="0">
                <a:solidFill>
                  <a:srgbClr val="3A1BF7"/>
                </a:solidFill>
              </a:rPr>
              <a:t>Resource </a:t>
            </a:r>
            <a:r>
              <a:rPr lang="en-US" sz="2400" b="1" dirty="0">
                <a:solidFill>
                  <a:srgbClr val="0070C0"/>
                </a:solidFill>
              </a:rPr>
              <a:t>is defined as a occurrence of </a:t>
            </a:r>
            <a:r>
              <a:rPr lang="en-US" sz="2400" b="1" dirty="0">
                <a:solidFill>
                  <a:srgbClr val="BA3106"/>
                </a:solidFill>
              </a:rPr>
              <a:t>natural, solid, inorganic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1109B7"/>
                </a:solidFill>
              </a:rPr>
              <a:t>fossilized organic material in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on the Earth’s crust in such form and quantity and of such a grade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or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quality that it has reasonable prospects for economic extraction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Minerals </a:t>
            </a:r>
            <a:r>
              <a:rPr lang="en-US" sz="2400" b="1" dirty="0">
                <a:solidFill>
                  <a:srgbClr val="0070C0"/>
                </a:solidFill>
              </a:rPr>
              <a:t>are </a:t>
            </a:r>
            <a:r>
              <a:rPr lang="en-US" sz="2400" b="1" dirty="0">
                <a:solidFill>
                  <a:srgbClr val="EF23D7"/>
                </a:solidFill>
              </a:rPr>
              <a:t>naturally occurring, inorganic, crystalline solids </a:t>
            </a:r>
            <a:r>
              <a:rPr lang="en-US" sz="2400" b="1" dirty="0">
                <a:solidFill>
                  <a:srgbClr val="0070C0"/>
                </a:solidFill>
              </a:rPr>
              <a:t>having a </a:t>
            </a:r>
            <a:r>
              <a:rPr lang="en-US" sz="2400" b="1" dirty="0">
                <a:solidFill>
                  <a:srgbClr val="3A1BF7"/>
                </a:solidFill>
              </a:rPr>
              <a:t>definite chemical composition and characteristic physical properties</a:t>
            </a:r>
            <a:r>
              <a:rPr lang="en-US" sz="2400" b="1" dirty="0" smtClean="0">
                <a:solidFill>
                  <a:srgbClr val="3A1BF7"/>
                </a:solidFill>
              </a:rPr>
              <a:t>.</a:t>
            </a: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EF23D7"/>
                </a:solidFill>
              </a:rPr>
              <a:t>Naturally </a:t>
            </a:r>
            <a:r>
              <a:rPr lang="en-US" sz="2400" b="1" dirty="0">
                <a:solidFill>
                  <a:srgbClr val="EF23D7"/>
                </a:solidFill>
              </a:rPr>
              <a:t>occurring inorganic crystalline solids with uniform chemical composition </a:t>
            </a:r>
            <a:r>
              <a:rPr lang="en-US" sz="2400" b="1" dirty="0">
                <a:solidFill>
                  <a:srgbClr val="0070C0"/>
                </a:solidFill>
              </a:rPr>
              <a:t>are called as </a:t>
            </a:r>
            <a:r>
              <a:rPr lang="en-US" sz="2400" b="1" dirty="0">
                <a:solidFill>
                  <a:srgbClr val="3A1BF7"/>
                </a:solidFill>
              </a:rPr>
              <a:t>minerals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  <a:p>
            <a:pPr algn="just"/>
            <a:endParaRPr lang="en-US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08209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k\Desktop\miner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26772" cy="4752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12736"/>
            <a:ext cx="8026772" cy="5816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3A1BF7"/>
                </a:solidFill>
              </a:rPr>
              <a:t>Minerals </a:t>
            </a:r>
            <a:r>
              <a:rPr lang="en-US" sz="2400" b="1" dirty="0" smtClean="0">
                <a:solidFill>
                  <a:srgbClr val="0070C0"/>
                </a:solidFill>
              </a:rPr>
              <a:t>are </a:t>
            </a:r>
            <a:r>
              <a:rPr lang="en-US" sz="2400" b="1" dirty="0" smtClean="0">
                <a:solidFill>
                  <a:srgbClr val="3A1BF7"/>
                </a:solidFill>
              </a:rPr>
              <a:t>formed</a:t>
            </a:r>
            <a:r>
              <a:rPr lang="en-US" sz="2400" b="1" dirty="0" smtClean="0">
                <a:solidFill>
                  <a:srgbClr val="0070C0"/>
                </a:solidFill>
              </a:rPr>
              <a:t> over a period of </a:t>
            </a:r>
            <a:r>
              <a:rPr lang="en-US" sz="2400" b="1" dirty="0" smtClean="0">
                <a:solidFill>
                  <a:srgbClr val="FF0000"/>
                </a:solidFill>
              </a:rPr>
              <a:t>millions of years </a:t>
            </a:r>
            <a:r>
              <a:rPr lang="en-US" sz="2400" b="1" dirty="0" smtClean="0">
                <a:solidFill>
                  <a:srgbClr val="0070C0"/>
                </a:solidFill>
              </a:rPr>
              <a:t>in the </a:t>
            </a:r>
            <a:r>
              <a:rPr lang="en-US" sz="2400" b="1" dirty="0" smtClean="0">
                <a:solidFill>
                  <a:srgbClr val="EF23D7"/>
                </a:solidFill>
              </a:rPr>
              <a:t>earth’s crust.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78603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88445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eral Resources and Mining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098"/>
            <a:ext cx="8208912" cy="604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17431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4580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5426</TotalTime>
  <Words>11183</Words>
  <Application>Microsoft Office PowerPoint</Application>
  <PresentationFormat>On-screen Show (4:3)</PresentationFormat>
  <Paragraphs>1683</Paragraphs>
  <Slides>193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193</vt:i4>
      </vt:variant>
    </vt:vector>
  </HeadingPairs>
  <TitlesOfParts>
    <vt:vector size="194" baseType="lpstr">
      <vt:lpstr>Office Theme</vt:lpstr>
      <vt:lpstr>THEORY – 5  ENVIRONMENTAL STUDIES</vt:lpstr>
      <vt:lpstr>CHAPTER - 2 RENEWABLE AND NON – RENEWABLE RESOURCES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– 5  ENVIRONMENTAL STUDIES</dc:title>
  <dc:creator>KANHA</dc:creator>
  <cp:lastModifiedBy>hp</cp:lastModifiedBy>
  <cp:revision>426</cp:revision>
  <dcterms:created xsi:type="dcterms:W3CDTF">2006-08-16T00:00:00Z</dcterms:created>
  <dcterms:modified xsi:type="dcterms:W3CDTF">2022-09-16T07:00:08Z</dcterms:modified>
</cp:coreProperties>
</file>