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sldIdLst>
    <p:sldId id="357" r:id="rId2"/>
    <p:sldId id="264" r:id="rId3"/>
    <p:sldId id="287" r:id="rId4"/>
    <p:sldId id="291" r:id="rId5"/>
    <p:sldId id="281" r:id="rId6"/>
    <p:sldId id="292" r:id="rId7"/>
    <p:sldId id="288" r:id="rId8"/>
    <p:sldId id="262" r:id="rId9"/>
    <p:sldId id="290" r:id="rId10"/>
    <p:sldId id="289" r:id="rId11"/>
    <p:sldId id="293" r:id="rId12"/>
    <p:sldId id="294" r:id="rId13"/>
    <p:sldId id="299" r:id="rId14"/>
    <p:sldId id="295" r:id="rId15"/>
    <p:sldId id="296" r:id="rId16"/>
    <p:sldId id="297" r:id="rId17"/>
    <p:sldId id="300" r:id="rId18"/>
    <p:sldId id="301" r:id="rId19"/>
    <p:sldId id="298" r:id="rId20"/>
    <p:sldId id="302" r:id="rId21"/>
    <p:sldId id="305" r:id="rId22"/>
    <p:sldId id="306" r:id="rId23"/>
    <p:sldId id="285" r:id="rId24"/>
    <p:sldId id="286" r:id="rId25"/>
    <p:sldId id="307" r:id="rId26"/>
    <p:sldId id="308" r:id="rId27"/>
    <p:sldId id="316" r:id="rId28"/>
    <p:sldId id="309" r:id="rId29"/>
    <p:sldId id="317" r:id="rId30"/>
    <p:sldId id="310" r:id="rId31"/>
    <p:sldId id="311" r:id="rId32"/>
    <p:sldId id="321" r:id="rId33"/>
    <p:sldId id="318" r:id="rId34"/>
    <p:sldId id="319" r:id="rId35"/>
    <p:sldId id="320" r:id="rId36"/>
    <p:sldId id="312" r:id="rId37"/>
    <p:sldId id="313" r:id="rId38"/>
    <p:sldId id="315" r:id="rId39"/>
    <p:sldId id="322" r:id="rId40"/>
    <p:sldId id="323" r:id="rId41"/>
    <p:sldId id="324" r:id="rId42"/>
    <p:sldId id="325" r:id="rId43"/>
    <p:sldId id="326" r:id="rId44"/>
    <p:sldId id="329" r:id="rId45"/>
    <p:sldId id="327" r:id="rId46"/>
    <p:sldId id="328" r:id="rId47"/>
    <p:sldId id="330" r:id="rId48"/>
    <p:sldId id="331" r:id="rId49"/>
    <p:sldId id="339" r:id="rId50"/>
    <p:sldId id="332" r:id="rId51"/>
    <p:sldId id="333" r:id="rId52"/>
    <p:sldId id="334" r:id="rId53"/>
    <p:sldId id="335" r:id="rId54"/>
    <p:sldId id="336" r:id="rId55"/>
    <p:sldId id="337" r:id="rId56"/>
    <p:sldId id="338" r:id="rId57"/>
    <p:sldId id="340" r:id="rId58"/>
    <p:sldId id="267" r:id="rId59"/>
    <p:sldId id="268" r:id="rId60"/>
    <p:sldId id="269" r:id="rId61"/>
    <p:sldId id="270" r:id="rId62"/>
    <p:sldId id="271" r:id="rId63"/>
    <p:sldId id="266" r:id="rId64"/>
    <p:sldId id="272" r:id="rId65"/>
    <p:sldId id="274" r:id="rId66"/>
    <p:sldId id="341" r:id="rId67"/>
    <p:sldId id="265" r:id="rId68"/>
    <p:sldId id="273" r:id="rId69"/>
    <p:sldId id="342" r:id="rId70"/>
    <p:sldId id="275" r:id="rId71"/>
    <p:sldId id="343" r:id="rId72"/>
    <p:sldId id="276" r:id="rId73"/>
    <p:sldId id="344" r:id="rId74"/>
    <p:sldId id="345" r:id="rId75"/>
    <p:sldId id="257" r:id="rId76"/>
    <p:sldId id="258" r:id="rId77"/>
    <p:sldId id="259" r:id="rId78"/>
    <p:sldId id="346" r:id="rId79"/>
    <p:sldId id="347" r:id="rId80"/>
    <p:sldId id="348" r:id="rId81"/>
    <p:sldId id="260" r:id="rId82"/>
    <p:sldId id="261" r:id="rId83"/>
    <p:sldId id="349" r:id="rId84"/>
    <p:sldId id="350" r:id="rId85"/>
    <p:sldId id="277" r:id="rId86"/>
    <p:sldId id="352" r:id="rId87"/>
    <p:sldId id="351" r:id="rId88"/>
    <p:sldId id="283" r:id="rId89"/>
    <p:sldId id="353" r:id="rId90"/>
    <p:sldId id="354" r:id="rId91"/>
    <p:sldId id="355" r:id="rId92"/>
    <p:sldId id="356" r:id="rId9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EB9671E9-DDC5-4D5A-B1F0-F80119CFA768}">
          <p14:sldIdLst/>
        </p14:section>
        <p14:section name="Untitled Section" id="{86F848A0-6CC0-49C0-A2FA-5C141B2C422B}">
          <p14:sldIdLst>
            <p14:sldId id="263"/>
            <p14:sldId id="264"/>
            <p14:sldId id="287"/>
            <p14:sldId id="291"/>
            <p14:sldId id="281"/>
            <p14:sldId id="292"/>
            <p14:sldId id="288"/>
            <p14:sldId id="262"/>
            <p14:sldId id="290"/>
            <p14:sldId id="289"/>
            <p14:sldId id="293"/>
            <p14:sldId id="294"/>
            <p14:sldId id="299"/>
            <p14:sldId id="295"/>
            <p14:sldId id="296"/>
            <p14:sldId id="297"/>
            <p14:sldId id="300"/>
            <p14:sldId id="301"/>
            <p14:sldId id="298"/>
            <p14:sldId id="302"/>
            <p14:sldId id="305"/>
            <p14:sldId id="306"/>
            <p14:sldId id="285"/>
            <p14:sldId id="286"/>
            <p14:sldId id="307"/>
            <p14:sldId id="308"/>
            <p14:sldId id="316"/>
            <p14:sldId id="309"/>
            <p14:sldId id="317"/>
            <p14:sldId id="310"/>
            <p14:sldId id="311"/>
            <p14:sldId id="321"/>
            <p14:sldId id="318"/>
            <p14:sldId id="319"/>
            <p14:sldId id="320"/>
            <p14:sldId id="312"/>
            <p14:sldId id="313"/>
            <p14:sldId id="315"/>
            <p14:sldId id="322"/>
            <p14:sldId id="323"/>
            <p14:sldId id="324"/>
            <p14:sldId id="325"/>
            <p14:sldId id="326"/>
            <p14:sldId id="329"/>
            <p14:sldId id="327"/>
            <p14:sldId id="328"/>
            <p14:sldId id="330"/>
            <p14:sldId id="331"/>
            <p14:sldId id="339"/>
            <p14:sldId id="332"/>
            <p14:sldId id="333"/>
            <p14:sldId id="334"/>
            <p14:sldId id="335"/>
            <p14:sldId id="336"/>
            <p14:sldId id="337"/>
            <p14:sldId id="338"/>
            <p14:sldId id="340"/>
            <p14:sldId id="267"/>
            <p14:sldId id="268"/>
            <p14:sldId id="269"/>
            <p14:sldId id="270"/>
            <p14:sldId id="271"/>
            <p14:sldId id="266"/>
            <p14:sldId id="272"/>
            <p14:sldId id="274"/>
            <p14:sldId id="341"/>
            <p14:sldId id="265"/>
            <p14:sldId id="273"/>
            <p14:sldId id="342"/>
            <p14:sldId id="275"/>
            <p14:sldId id="343"/>
            <p14:sldId id="276"/>
            <p14:sldId id="344"/>
            <p14:sldId id="345"/>
            <p14:sldId id="257"/>
            <p14:sldId id="258"/>
            <p14:sldId id="259"/>
            <p14:sldId id="346"/>
            <p14:sldId id="347"/>
            <p14:sldId id="348"/>
            <p14:sldId id="260"/>
            <p14:sldId id="261"/>
            <p14:sldId id="349"/>
            <p14:sldId id="350"/>
            <p14:sldId id="277"/>
            <p14:sldId id="352"/>
            <p14:sldId id="351"/>
            <p14:sldId id="283"/>
            <p14:sldId id="353"/>
            <p14:sldId id="354"/>
            <p14:sldId id="355"/>
            <p14:sldId id="35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a:srgbClr val="CC00CC"/>
    <a:srgbClr val="8D3C23"/>
    <a:srgbClr val="FF0066"/>
    <a:srgbClr val="3399FF"/>
    <a:srgbClr val="99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3642" autoAdjust="0"/>
  </p:normalViewPr>
  <p:slideViewPr>
    <p:cSldViewPr>
      <p:cViewPr>
        <p:scale>
          <a:sx n="100" d="100"/>
          <a:sy n="100" d="100"/>
        </p:scale>
        <p:origin x="-1110"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8DBC89-052B-4C95-96EC-4DB178490A16}" type="datetimeFigureOut">
              <a:rPr lang="en-US" smtClean="0"/>
              <a:pPr/>
              <a:t>9/16/2022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A525CA-1016-4976-8C09-7B6DBE1D53D2}" type="slidenum">
              <a:rPr lang="en-US" smtClean="0"/>
              <a:pPr/>
              <a:t>‹#›</a:t>
            </a:fld>
            <a:endParaRPr lang="en-US"/>
          </a:p>
        </p:txBody>
      </p:sp>
    </p:spTree>
    <p:extLst>
      <p:ext uri="{BB962C8B-B14F-4D97-AF65-F5344CB8AC3E}">
        <p14:creationId xmlns:p14="http://schemas.microsoft.com/office/powerpoint/2010/main" xmlns="" val="3839606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A525CA-1016-4976-8C09-7B6DBE1D53D2}" type="slidenum">
              <a:rPr lang="en-US" smtClean="0"/>
              <a:pPr/>
              <a:t>35</a:t>
            </a:fld>
            <a:endParaRPr lang="en-US"/>
          </a:p>
        </p:txBody>
      </p:sp>
    </p:spTree>
    <p:extLst>
      <p:ext uri="{BB962C8B-B14F-4D97-AF65-F5344CB8AC3E}">
        <p14:creationId xmlns:p14="http://schemas.microsoft.com/office/powerpoint/2010/main" xmlns="" val="3224802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A525CA-1016-4976-8C09-7B6DBE1D53D2}" type="slidenum">
              <a:rPr lang="en-US" smtClean="0"/>
              <a:pPr/>
              <a:t>72</a:t>
            </a:fld>
            <a:endParaRPr lang="en-US"/>
          </a:p>
        </p:txBody>
      </p:sp>
    </p:spTree>
    <p:extLst>
      <p:ext uri="{BB962C8B-B14F-4D97-AF65-F5344CB8AC3E}">
        <p14:creationId xmlns:p14="http://schemas.microsoft.com/office/powerpoint/2010/main" xmlns="" val="2602199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427038"/>
            <a:ext cx="8001000" cy="2239962"/>
          </a:xfrm>
          <a:prstGeom prst="rect">
            <a:avLst/>
          </a:prstGeom>
          <a:blipFill>
            <a:blip r:embed="rId2"/>
            <a:tile tx="0" ty="0" sx="100000" sy="100000" flip="none" algn="tl"/>
          </a:blipFill>
          <a:ln>
            <a:solidFill>
              <a:schemeClr val="accent1"/>
            </a:solidFill>
          </a:ln>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b="1" dirty="0" smtClean="0">
                <a:solidFill>
                  <a:srgbClr val="0000FF"/>
                </a:solidFill>
                <a:latin typeface="+mj-lt"/>
                <a:ea typeface="+mj-ea"/>
                <a:cs typeface="+mj-cs"/>
              </a:rPr>
              <a:t>THEORY  - 1</a:t>
            </a:r>
            <a:r>
              <a:rPr kumimoji="0" lang="en-US" sz="6000" b="1" i="0" u="none" strike="noStrike" kern="1200" cap="none" spc="0" normalizeH="0" baseline="0" noProof="0" dirty="0" smtClean="0">
                <a:ln>
                  <a:noFill/>
                </a:ln>
                <a:solidFill>
                  <a:srgbClr val="0000FF"/>
                </a:solidFill>
                <a:effectLst/>
                <a:uLnTx/>
                <a:uFillTx/>
                <a:latin typeface="+mj-lt"/>
                <a:ea typeface="+mj-ea"/>
                <a:cs typeface="+mj-cs"/>
              </a:rPr>
              <a:t/>
            </a:r>
            <a:br>
              <a:rPr kumimoji="0" lang="en-US" sz="6000" b="1" i="0" u="none" strike="noStrike" kern="1200" cap="none" spc="0" normalizeH="0" baseline="0" noProof="0" dirty="0" smtClean="0">
                <a:ln>
                  <a:noFill/>
                </a:ln>
                <a:solidFill>
                  <a:srgbClr val="0000FF"/>
                </a:solidFill>
                <a:effectLst/>
                <a:uLnTx/>
                <a:uFillTx/>
                <a:latin typeface="+mj-lt"/>
                <a:ea typeface="+mj-ea"/>
                <a:cs typeface="+mj-cs"/>
              </a:rPr>
            </a:br>
            <a:r>
              <a:rPr kumimoji="0" lang="en-US" sz="6000" b="1" i="0" u="none" strike="noStrike" kern="1200" cap="none" spc="0" normalizeH="0" baseline="0" noProof="0" dirty="0" smtClean="0">
                <a:ln>
                  <a:noFill/>
                </a:ln>
                <a:solidFill>
                  <a:srgbClr val="FF0000"/>
                </a:solidFill>
                <a:effectLst/>
                <a:uLnTx/>
                <a:uFillTx/>
                <a:latin typeface="+mj-lt"/>
                <a:ea typeface="+mj-ea"/>
                <a:cs typeface="+mj-cs"/>
              </a:rPr>
              <a:t/>
            </a:r>
            <a:br>
              <a:rPr kumimoji="0" lang="en-US" sz="6000" b="1" i="0" u="none" strike="noStrike" kern="1200" cap="none" spc="0" normalizeH="0" baseline="0" noProof="0" dirty="0" smtClean="0">
                <a:ln>
                  <a:noFill/>
                </a:ln>
                <a:solidFill>
                  <a:srgbClr val="FF0000"/>
                </a:solidFill>
                <a:effectLst/>
                <a:uLnTx/>
                <a:uFillTx/>
                <a:latin typeface="+mj-lt"/>
                <a:ea typeface="+mj-ea"/>
                <a:cs typeface="+mj-cs"/>
              </a:rPr>
            </a:br>
            <a:r>
              <a:rPr lang="en-US" sz="4400" b="1" dirty="0" smtClean="0">
                <a:solidFill>
                  <a:srgbClr val="FF0000"/>
                </a:solidFill>
                <a:latin typeface="+mj-lt"/>
                <a:ea typeface="+mj-ea"/>
                <a:cs typeface="+mj-cs"/>
              </a:rPr>
              <a:t>ENTREPRENEURSHIP and MANAGEMENT &amp; SMART TECHNOLOGY</a:t>
            </a:r>
            <a:endParaRPr kumimoji="0" lang="en-US" sz="4400" b="1" i="0" u="none" strike="noStrike" kern="1200" cap="none" spc="0" normalizeH="0" baseline="0" noProof="0" dirty="0">
              <a:ln>
                <a:noFill/>
              </a:ln>
              <a:solidFill>
                <a:srgbClr val="FF0000"/>
              </a:solidFill>
              <a:effectLst/>
              <a:uLnTx/>
              <a:uFillTx/>
              <a:latin typeface="+mj-lt"/>
              <a:ea typeface="+mj-ea"/>
              <a:cs typeface="+mj-cs"/>
            </a:endParaRPr>
          </a:p>
        </p:txBody>
      </p:sp>
      <p:sp>
        <p:nvSpPr>
          <p:cNvPr id="5" name="TextBox 4"/>
          <p:cNvSpPr txBox="1"/>
          <p:nvPr/>
        </p:nvSpPr>
        <p:spPr>
          <a:xfrm>
            <a:off x="533400" y="3048000"/>
            <a:ext cx="8077200" cy="3108543"/>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algn="ctr"/>
            <a:r>
              <a:rPr lang="en-US" sz="2800" b="1" dirty="0" smtClean="0">
                <a:solidFill>
                  <a:srgbClr val="FF00FF"/>
                </a:solidFill>
              </a:rPr>
              <a:t>5</a:t>
            </a:r>
            <a:r>
              <a:rPr lang="en-US" sz="2800" b="1" baseline="30000" dirty="0" smtClean="0">
                <a:solidFill>
                  <a:srgbClr val="FF00FF"/>
                </a:solidFill>
              </a:rPr>
              <a:t>TH</a:t>
            </a:r>
            <a:r>
              <a:rPr lang="en-US" sz="2800" b="1" dirty="0" smtClean="0">
                <a:solidFill>
                  <a:srgbClr val="FF00FF"/>
                </a:solidFill>
              </a:rPr>
              <a:t> SEMESTER, MECHANICAL</a:t>
            </a:r>
          </a:p>
          <a:p>
            <a:pPr algn="ctr"/>
            <a:endParaRPr lang="en-US" sz="2800" b="1" dirty="0" smtClean="0">
              <a:solidFill>
                <a:srgbClr val="FF00FF"/>
              </a:solidFill>
            </a:endParaRPr>
          </a:p>
          <a:p>
            <a:pPr algn="ctr"/>
            <a:r>
              <a:rPr lang="en-US" sz="2800" b="1" dirty="0" smtClean="0">
                <a:solidFill>
                  <a:srgbClr val="00B050"/>
                </a:solidFill>
              </a:rPr>
              <a:t>Prepared by :-</a:t>
            </a:r>
          </a:p>
          <a:p>
            <a:pPr algn="ctr"/>
            <a:endParaRPr lang="en-US" sz="2800" b="1" dirty="0" smtClean="0">
              <a:solidFill>
                <a:srgbClr val="00B050"/>
              </a:solidFill>
            </a:endParaRPr>
          </a:p>
          <a:p>
            <a:pPr algn="ctr"/>
            <a:r>
              <a:rPr lang="en-US" sz="2800" b="1" dirty="0" smtClean="0">
                <a:solidFill>
                  <a:srgbClr val="0000FF"/>
                </a:solidFill>
              </a:rPr>
              <a:t>SAROJ KUMAR SAHU</a:t>
            </a:r>
          </a:p>
          <a:p>
            <a:pPr algn="ctr"/>
            <a:r>
              <a:rPr lang="en-US" sz="2800" b="1" dirty="0" smtClean="0">
                <a:solidFill>
                  <a:srgbClr val="0000FF"/>
                </a:solidFill>
              </a:rPr>
              <a:t>Lecturer in Mechanical Engineering</a:t>
            </a:r>
          </a:p>
          <a:p>
            <a:pPr algn="ctr"/>
            <a:r>
              <a:rPr lang="en-US" sz="2800" b="1" dirty="0" smtClean="0">
                <a:solidFill>
                  <a:srgbClr val="0000FF"/>
                </a:solidFill>
              </a:rPr>
              <a:t>U.G.M.I.T., Rayagada</a:t>
            </a:r>
            <a:endParaRPr lang="en-US" sz="1200" b="1" dirty="0">
              <a:solidFill>
                <a:srgbClr val="0000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53045"/>
            <a:ext cx="8229600" cy="5847755"/>
          </a:xfrm>
          <a:prstGeom prst="rect">
            <a:avLst/>
          </a:prstGeom>
          <a:gradFill>
            <a:gsLst>
              <a:gs pos="74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algn="ctr"/>
            <a:r>
              <a:rPr lang="en-US" sz="4400" b="1" dirty="0" smtClean="0">
                <a:solidFill>
                  <a:srgbClr val="FF0000"/>
                </a:solidFill>
              </a:rPr>
              <a:t>SMALL SCALE INDUSTRIES ( </a:t>
            </a:r>
            <a:r>
              <a:rPr lang="en-US" sz="4400" b="1" dirty="0">
                <a:solidFill>
                  <a:srgbClr val="FF0000"/>
                </a:solidFill>
              </a:rPr>
              <a:t>SSI )</a:t>
            </a:r>
          </a:p>
          <a:p>
            <a:pPr algn="just"/>
            <a:endParaRPr lang="en-US" dirty="0" smtClean="0"/>
          </a:p>
          <a:p>
            <a:pPr marL="285750" indent="-285750" algn="just">
              <a:buFont typeface="Wingdings" pitchFamily="2" charset="2"/>
              <a:buChar char="Ø"/>
            </a:pPr>
            <a:r>
              <a:rPr lang="en-US" dirty="0"/>
              <a:t> </a:t>
            </a:r>
            <a:r>
              <a:rPr lang="en-US" sz="2400" b="1" dirty="0">
                <a:solidFill>
                  <a:srgbClr val="CC00CC"/>
                </a:solidFill>
              </a:rPr>
              <a:t>Small scale </a:t>
            </a:r>
            <a:r>
              <a:rPr lang="en-US" sz="2400" b="1" dirty="0" smtClean="0">
                <a:solidFill>
                  <a:srgbClr val="CC00CC"/>
                </a:solidFill>
              </a:rPr>
              <a:t>industries</a:t>
            </a:r>
            <a:r>
              <a:rPr lang="en-US" sz="2400" b="1" dirty="0" smtClean="0">
                <a:solidFill>
                  <a:srgbClr val="0070C0"/>
                </a:solidFill>
              </a:rPr>
              <a:t> (</a:t>
            </a:r>
            <a:r>
              <a:rPr lang="en-US" sz="2400" b="1" dirty="0" smtClean="0">
                <a:solidFill>
                  <a:srgbClr val="FF0000"/>
                </a:solidFill>
              </a:rPr>
              <a:t>SSI</a:t>
            </a:r>
            <a:r>
              <a:rPr lang="en-US" sz="2400" b="1" dirty="0" smtClean="0">
                <a:solidFill>
                  <a:srgbClr val="0070C0"/>
                </a:solidFill>
              </a:rPr>
              <a:t>) </a:t>
            </a:r>
            <a:r>
              <a:rPr lang="en-US" sz="2400" b="1" dirty="0">
                <a:solidFill>
                  <a:srgbClr val="0070C0"/>
                </a:solidFill>
              </a:rPr>
              <a:t>are </a:t>
            </a:r>
            <a:r>
              <a:rPr lang="en-US" sz="2400" b="1" dirty="0">
                <a:solidFill>
                  <a:srgbClr val="0000FF"/>
                </a:solidFill>
              </a:rPr>
              <a:t>those industries in which the manufacturing, </a:t>
            </a:r>
            <a:r>
              <a:rPr lang="en-US" sz="2400" b="1" dirty="0" smtClean="0">
                <a:solidFill>
                  <a:srgbClr val="0000FF"/>
                </a:solidFill>
              </a:rPr>
              <a:t>production </a:t>
            </a:r>
            <a:r>
              <a:rPr lang="en-US" sz="2400" b="1" dirty="0">
                <a:solidFill>
                  <a:srgbClr val="0000FF"/>
                </a:solidFill>
              </a:rPr>
              <a:t>and </a:t>
            </a:r>
            <a:r>
              <a:rPr lang="en-US" sz="2400" b="1" dirty="0" smtClean="0">
                <a:solidFill>
                  <a:srgbClr val="0000FF"/>
                </a:solidFill>
              </a:rPr>
              <a:t>providing </a:t>
            </a:r>
            <a:r>
              <a:rPr lang="en-US" sz="2400" b="1" dirty="0">
                <a:solidFill>
                  <a:srgbClr val="0000FF"/>
                </a:solidFill>
              </a:rPr>
              <a:t>of services are done on a small </a:t>
            </a:r>
            <a:r>
              <a:rPr lang="en-US" sz="2400" b="1" dirty="0">
                <a:solidFill>
                  <a:srgbClr val="FF0000"/>
                </a:solidFill>
              </a:rPr>
              <a:t>or </a:t>
            </a:r>
            <a:r>
              <a:rPr lang="en-US" sz="2400" b="1" dirty="0">
                <a:solidFill>
                  <a:srgbClr val="0000FF"/>
                </a:solidFill>
              </a:rPr>
              <a:t>micro scale. </a:t>
            </a:r>
            <a:endParaRPr lang="en-US" sz="2400" b="1" dirty="0" smtClean="0">
              <a:solidFill>
                <a:srgbClr val="0000FF"/>
              </a:solidFill>
            </a:endParaRPr>
          </a:p>
          <a:p>
            <a:pPr marL="285750" indent="-285750" algn="just">
              <a:buFont typeface="Wingdings" pitchFamily="2" charset="2"/>
              <a:buChar char="Ø"/>
            </a:pPr>
            <a:r>
              <a:rPr lang="en-US" sz="2400" b="1" dirty="0" smtClean="0">
                <a:solidFill>
                  <a:srgbClr val="0070C0"/>
                </a:solidFill>
              </a:rPr>
              <a:t>These </a:t>
            </a:r>
            <a:r>
              <a:rPr lang="en-US" sz="2400" b="1" dirty="0">
                <a:solidFill>
                  <a:srgbClr val="0070C0"/>
                </a:solidFill>
              </a:rPr>
              <a:t>industries make a </a:t>
            </a:r>
            <a:r>
              <a:rPr lang="en-US" sz="2400" b="1" dirty="0">
                <a:solidFill>
                  <a:srgbClr val="FF00FF"/>
                </a:solidFill>
              </a:rPr>
              <a:t>one-time investment </a:t>
            </a:r>
            <a:r>
              <a:rPr lang="en-US" sz="2400" b="1" dirty="0">
                <a:solidFill>
                  <a:srgbClr val="0070C0"/>
                </a:solidFill>
              </a:rPr>
              <a:t>in machinery, plants, and industries, </a:t>
            </a:r>
            <a:r>
              <a:rPr lang="en-US" sz="2400" b="1" dirty="0" smtClean="0">
                <a:solidFill>
                  <a:srgbClr val="0070C0"/>
                </a:solidFill>
              </a:rPr>
              <a:t>but </a:t>
            </a:r>
            <a:r>
              <a:rPr lang="en-US" sz="2400" b="1" dirty="0">
                <a:solidFill>
                  <a:srgbClr val="0070C0"/>
                </a:solidFill>
              </a:rPr>
              <a:t>it </a:t>
            </a:r>
            <a:r>
              <a:rPr lang="en-US" sz="2400" b="1" dirty="0">
                <a:solidFill>
                  <a:srgbClr val="FF0066"/>
                </a:solidFill>
              </a:rPr>
              <a:t>does not exceed</a:t>
            </a:r>
            <a:r>
              <a:rPr lang="en-US" sz="2400" b="1" dirty="0">
                <a:solidFill>
                  <a:srgbClr val="0070C0"/>
                </a:solidFill>
              </a:rPr>
              <a:t> </a:t>
            </a:r>
            <a:r>
              <a:rPr lang="en-US" sz="2400" b="1" dirty="0" err="1">
                <a:solidFill>
                  <a:srgbClr val="0070C0"/>
                </a:solidFill>
              </a:rPr>
              <a:t>Rs</a:t>
            </a:r>
            <a:r>
              <a:rPr lang="en-US" sz="2400" b="1" dirty="0">
                <a:solidFill>
                  <a:srgbClr val="0070C0"/>
                </a:solidFill>
              </a:rPr>
              <a:t> 1 </a:t>
            </a:r>
            <a:r>
              <a:rPr lang="en-US" sz="2400" b="1" dirty="0" err="1">
                <a:solidFill>
                  <a:srgbClr val="0070C0"/>
                </a:solidFill>
              </a:rPr>
              <a:t>Crore</a:t>
            </a:r>
            <a:r>
              <a:rPr lang="en-US" sz="2400" b="1" dirty="0" smtClean="0">
                <a:solidFill>
                  <a:srgbClr val="0070C0"/>
                </a:solidFill>
              </a:rPr>
              <a:t>.</a:t>
            </a:r>
          </a:p>
          <a:p>
            <a:pPr marL="285750" indent="-285750" algn="just">
              <a:buFont typeface="Wingdings" pitchFamily="2" charset="2"/>
              <a:buChar char="Ø"/>
            </a:pPr>
            <a:r>
              <a:rPr lang="en-US" sz="2400" b="1" dirty="0" smtClean="0">
                <a:solidFill>
                  <a:srgbClr val="0070C0"/>
                </a:solidFill>
              </a:rPr>
              <a:t>For </a:t>
            </a:r>
            <a:r>
              <a:rPr lang="en-US" sz="2400" b="1" dirty="0">
                <a:solidFill>
                  <a:srgbClr val="0070C0"/>
                </a:solidFill>
              </a:rPr>
              <a:t>example, </a:t>
            </a:r>
            <a:r>
              <a:rPr lang="en-US" sz="2400" b="1" dirty="0" smtClean="0">
                <a:solidFill>
                  <a:srgbClr val="0070C0"/>
                </a:solidFill>
              </a:rPr>
              <a:t>some ideas </a:t>
            </a:r>
            <a:r>
              <a:rPr lang="en-US" sz="2400" b="1" dirty="0">
                <a:solidFill>
                  <a:srgbClr val="0070C0"/>
                </a:solidFill>
              </a:rPr>
              <a:t>of </a:t>
            </a:r>
            <a:r>
              <a:rPr lang="en-US" sz="2400" b="1" dirty="0">
                <a:solidFill>
                  <a:srgbClr val="0000FF"/>
                </a:solidFill>
              </a:rPr>
              <a:t>Small scale </a:t>
            </a:r>
            <a:r>
              <a:rPr lang="en-US" sz="2400" b="1" dirty="0" smtClean="0">
                <a:solidFill>
                  <a:srgbClr val="0000FF"/>
                </a:solidFill>
              </a:rPr>
              <a:t>industries</a:t>
            </a:r>
            <a:r>
              <a:rPr lang="en-US" sz="2400" b="1" dirty="0" smtClean="0">
                <a:solidFill>
                  <a:srgbClr val="0070C0"/>
                </a:solidFill>
              </a:rPr>
              <a:t> are: </a:t>
            </a:r>
            <a:r>
              <a:rPr lang="en-US" sz="2400" b="1" dirty="0">
                <a:solidFill>
                  <a:srgbClr val="0070C0"/>
                </a:solidFill>
              </a:rPr>
              <a:t>Napkins, tissues, chocolates, toothpick, water bottles, small toys, papers, </a:t>
            </a:r>
            <a:r>
              <a:rPr lang="en-US" sz="2400" b="1" dirty="0" smtClean="0">
                <a:solidFill>
                  <a:srgbClr val="0070C0"/>
                </a:solidFill>
              </a:rPr>
              <a:t>pens etc.</a:t>
            </a:r>
            <a:r>
              <a:rPr lang="en-US" sz="2400" b="1" dirty="0">
                <a:solidFill>
                  <a:srgbClr val="0070C0"/>
                </a:solidFill>
              </a:rPr>
              <a:t> </a:t>
            </a:r>
            <a:endParaRPr lang="en-US" sz="2400" b="1" dirty="0" smtClean="0">
              <a:solidFill>
                <a:srgbClr val="0070C0"/>
              </a:solidFill>
            </a:endParaRPr>
          </a:p>
          <a:p>
            <a:pPr marL="285750" indent="-285750" algn="just">
              <a:buFont typeface="Wingdings" pitchFamily="2" charset="2"/>
              <a:buChar char="Ø"/>
            </a:pPr>
            <a:r>
              <a:rPr lang="en-US" sz="2400" b="1" dirty="0" smtClean="0">
                <a:solidFill>
                  <a:srgbClr val="0000FF"/>
                </a:solidFill>
              </a:rPr>
              <a:t>Small </a:t>
            </a:r>
            <a:r>
              <a:rPr lang="en-US" sz="2400" b="1" dirty="0">
                <a:solidFill>
                  <a:srgbClr val="0000FF"/>
                </a:solidFill>
              </a:rPr>
              <a:t>scale industries </a:t>
            </a:r>
            <a:r>
              <a:rPr lang="en-US" sz="2400" b="1" dirty="0">
                <a:solidFill>
                  <a:srgbClr val="0070C0"/>
                </a:solidFill>
              </a:rPr>
              <a:t>play an </a:t>
            </a:r>
            <a:r>
              <a:rPr lang="en-US" sz="2400" b="1" dirty="0">
                <a:solidFill>
                  <a:srgbClr val="C00000"/>
                </a:solidFill>
              </a:rPr>
              <a:t>important role</a:t>
            </a:r>
            <a:r>
              <a:rPr lang="en-US" sz="2400" b="1" dirty="0">
                <a:solidFill>
                  <a:srgbClr val="0070C0"/>
                </a:solidFill>
              </a:rPr>
              <a:t> in </a:t>
            </a:r>
            <a:r>
              <a:rPr lang="en-US" sz="2400" b="1" dirty="0">
                <a:solidFill>
                  <a:srgbClr val="0000FF"/>
                </a:solidFill>
              </a:rPr>
              <a:t>social and economic development of </a:t>
            </a:r>
            <a:r>
              <a:rPr lang="en-US" sz="2400" b="1" dirty="0" smtClean="0">
                <a:solidFill>
                  <a:srgbClr val="0000FF"/>
                </a:solidFill>
              </a:rPr>
              <a:t>India.</a:t>
            </a:r>
          </a:p>
          <a:p>
            <a:pPr marL="285750" indent="-285750" algn="just">
              <a:buFont typeface="Wingdings" pitchFamily="2" charset="2"/>
              <a:buChar char="Ø"/>
            </a:pPr>
            <a:r>
              <a:rPr lang="en-US" sz="2400" b="1" dirty="0" smtClean="0">
                <a:solidFill>
                  <a:srgbClr val="0070C0"/>
                </a:solidFill>
              </a:rPr>
              <a:t>These </a:t>
            </a:r>
            <a:r>
              <a:rPr lang="en-US" sz="2400" b="1" dirty="0">
                <a:solidFill>
                  <a:srgbClr val="0070C0"/>
                </a:solidFill>
              </a:rPr>
              <a:t>industries do a </a:t>
            </a:r>
            <a:r>
              <a:rPr lang="en-US" sz="2400" b="1" dirty="0">
                <a:solidFill>
                  <a:srgbClr val="C00000"/>
                </a:solidFill>
              </a:rPr>
              <a:t>one-time investment in machinery, plants, and industries</a:t>
            </a:r>
            <a:r>
              <a:rPr lang="en-US" sz="2400" b="1" dirty="0">
                <a:solidFill>
                  <a:srgbClr val="0070C0"/>
                </a:solidFill>
              </a:rPr>
              <a:t> which could be on an </a:t>
            </a:r>
            <a:r>
              <a:rPr lang="en-US" sz="2400" b="1" dirty="0">
                <a:solidFill>
                  <a:srgbClr val="00B050"/>
                </a:solidFill>
              </a:rPr>
              <a:t>ownership basis,</a:t>
            </a:r>
            <a:r>
              <a:rPr lang="en-US" sz="2400" b="1" dirty="0">
                <a:solidFill>
                  <a:srgbClr val="0070C0"/>
                </a:solidFill>
              </a:rPr>
              <a:t> </a:t>
            </a:r>
            <a:r>
              <a:rPr lang="en-US" sz="2400" b="1" dirty="0">
                <a:solidFill>
                  <a:srgbClr val="00B050"/>
                </a:solidFill>
              </a:rPr>
              <a:t>hire purchase</a:t>
            </a:r>
            <a:r>
              <a:rPr lang="en-US" sz="2400" b="1" dirty="0">
                <a:solidFill>
                  <a:srgbClr val="0070C0"/>
                </a:solidFill>
              </a:rPr>
              <a:t> </a:t>
            </a:r>
            <a:r>
              <a:rPr lang="en-US" sz="2400" b="1" dirty="0" smtClean="0">
                <a:solidFill>
                  <a:srgbClr val="0070C0"/>
                </a:solidFill>
              </a:rPr>
              <a:t>or </a:t>
            </a:r>
            <a:r>
              <a:rPr lang="en-US" sz="2400" b="1" dirty="0" smtClean="0">
                <a:solidFill>
                  <a:srgbClr val="00B050"/>
                </a:solidFill>
              </a:rPr>
              <a:t>lease basis</a:t>
            </a:r>
            <a:r>
              <a:rPr lang="en-US" sz="2400" b="1" dirty="0" smtClean="0">
                <a:solidFill>
                  <a:srgbClr val="0070C0"/>
                </a:solidFill>
              </a:rPr>
              <a:t>. </a:t>
            </a:r>
            <a:endParaRPr lang="en-US" dirty="0"/>
          </a:p>
        </p:txBody>
      </p:sp>
    </p:spTree>
    <p:extLst>
      <p:ext uri="{BB962C8B-B14F-4D97-AF65-F5344CB8AC3E}">
        <p14:creationId xmlns:p14="http://schemas.microsoft.com/office/powerpoint/2010/main" xmlns="" val="2759250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382000" cy="6247864"/>
          </a:xfrm>
          <a:prstGeom prst="rect">
            <a:avLst/>
          </a:prstGeom>
          <a:gradFill>
            <a:gsLst>
              <a:gs pos="74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algn="just"/>
            <a:r>
              <a:rPr lang="en-US" sz="3600" b="1" dirty="0" smtClean="0">
                <a:solidFill>
                  <a:srgbClr val="FF0000"/>
                </a:solidFill>
              </a:rPr>
              <a:t>Introduction of SSI</a:t>
            </a:r>
          </a:p>
          <a:p>
            <a:pPr marL="342900" indent="-342900" algn="just">
              <a:buFont typeface="Wingdings" pitchFamily="2" charset="2"/>
              <a:buChar char="Ø"/>
            </a:pPr>
            <a:r>
              <a:rPr lang="en-US" sz="2400" b="1" dirty="0" smtClean="0">
                <a:solidFill>
                  <a:srgbClr val="0070C0"/>
                </a:solidFill>
              </a:rPr>
              <a:t>Essentially the </a:t>
            </a:r>
            <a:r>
              <a:rPr lang="en-US" sz="2400" b="1" dirty="0" smtClean="0">
                <a:solidFill>
                  <a:srgbClr val="00B050"/>
                </a:solidFill>
              </a:rPr>
              <a:t>small scale industries</a:t>
            </a:r>
            <a:r>
              <a:rPr lang="en-US" sz="2400" b="1" dirty="0" smtClean="0">
                <a:solidFill>
                  <a:srgbClr val="0070C0"/>
                </a:solidFill>
              </a:rPr>
              <a:t> are generally comprised of those industries which </a:t>
            </a:r>
            <a:r>
              <a:rPr lang="en-US" sz="2400" b="1" dirty="0" smtClean="0">
                <a:solidFill>
                  <a:srgbClr val="0000FF"/>
                </a:solidFill>
              </a:rPr>
              <a:t>manufacture</a:t>
            </a:r>
            <a:r>
              <a:rPr lang="en-US" sz="2400" b="1" dirty="0" smtClean="0">
                <a:solidFill>
                  <a:srgbClr val="0070C0"/>
                </a:solidFill>
              </a:rPr>
              <a:t>, </a:t>
            </a:r>
            <a:r>
              <a:rPr lang="en-US" sz="2400" b="1" dirty="0" smtClean="0">
                <a:solidFill>
                  <a:srgbClr val="0000FF"/>
                </a:solidFill>
              </a:rPr>
              <a:t>produce</a:t>
            </a:r>
            <a:r>
              <a:rPr lang="en-US" sz="2400" b="1" dirty="0" smtClean="0">
                <a:solidFill>
                  <a:srgbClr val="0070C0"/>
                </a:solidFill>
              </a:rPr>
              <a:t> and </a:t>
            </a:r>
            <a:r>
              <a:rPr lang="en-US" sz="2400" b="1" dirty="0" smtClean="0">
                <a:solidFill>
                  <a:srgbClr val="0000FF"/>
                </a:solidFill>
              </a:rPr>
              <a:t>render services</a:t>
            </a:r>
            <a:r>
              <a:rPr lang="en-US" sz="2400" b="1" dirty="0" smtClean="0">
                <a:solidFill>
                  <a:srgbClr val="0070C0"/>
                </a:solidFill>
              </a:rPr>
              <a:t> with the help of </a:t>
            </a:r>
            <a:r>
              <a:rPr lang="en-US" sz="2400" b="1" dirty="0" smtClean="0">
                <a:solidFill>
                  <a:srgbClr val="C00000"/>
                </a:solidFill>
              </a:rPr>
              <a:t>small machines </a:t>
            </a:r>
            <a:r>
              <a:rPr lang="en-US" sz="2400" b="1" dirty="0" smtClean="0">
                <a:solidFill>
                  <a:srgbClr val="0070C0"/>
                </a:solidFill>
              </a:rPr>
              <a:t>and </a:t>
            </a:r>
            <a:r>
              <a:rPr lang="en-US" sz="2400" b="1" dirty="0" smtClean="0">
                <a:solidFill>
                  <a:srgbClr val="C00000"/>
                </a:solidFill>
              </a:rPr>
              <a:t>less manpower</a:t>
            </a:r>
            <a:r>
              <a:rPr lang="en-US" sz="2400" b="1" dirty="0" smtClean="0">
                <a:solidFill>
                  <a:srgbClr val="0070C0"/>
                </a:solidFill>
              </a:rPr>
              <a:t>. </a:t>
            </a:r>
          </a:p>
          <a:p>
            <a:pPr marL="342900" indent="-342900" algn="just">
              <a:buFont typeface="Wingdings" pitchFamily="2" charset="2"/>
              <a:buChar char="Ø"/>
            </a:pPr>
            <a:r>
              <a:rPr lang="en-US" sz="2400" b="1" dirty="0" smtClean="0">
                <a:solidFill>
                  <a:srgbClr val="0070C0"/>
                </a:solidFill>
              </a:rPr>
              <a:t>These enterprises must fall under the </a:t>
            </a:r>
            <a:r>
              <a:rPr lang="en-US" sz="2400" b="1" dirty="0" smtClean="0">
                <a:solidFill>
                  <a:srgbClr val="FF00FF"/>
                </a:solidFill>
              </a:rPr>
              <a:t>guidelines</a:t>
            </a:r>
            <a:r>
              <a:rPr lang="en-US" sz="2400" b="1" dirty="0" smtClean="0">
                <a:solidFill>
                  <a:srgbClr val="0070C0"/>
                </a:solidFill>
              </a:rPr>
              <a:t>, set by the Government of India.</a:t>
            </a:r>
          </a:p>
          <a:p>
            <a:pPr marL="342900" indent="-342900" algn="just">
              <a:buFont typeface="Wingdings" pitchFamily="2" charset="2"/>
              <a:buChar char="Ø"/>
            </a:pPr>
            <a:r>
              <a:rPr lang="en-US" sz="2400" b="1" dirty="0" smtClean="0">
                <a:solidFill>
                  <a:srgbClr val="0070C0"/>
                </a:solidFill>
              </a:rPr>
              <a:t>The </a:t>
            </a:r>
            <a:r>
              <a:rPr lang="en-US" sz="2400" b="1" dirty="0">
                <a:solidFill>
                  <a:srgbClr val="FF0000"/>
                </a:solidFill>
              </a:rPr>
              <a:t>SSI’s</a:t>
            </a:r>
            <a:r>
              <a:rPr lang="en-US" sz="2400" b="1" dirty="0">
                <a:solidFill>
                  <a:srgbClr val="0070C0"/>
                </a:solidFill>
              </a:rPr>
              <a:t> are the </a:t>
            </a:r>
            <a:r>
              <a:rPr lang="en-US" sz="2400" b="1" dirty="0">
                <a:solidFill>
                  <a:srgbClr val="FF00FF"/>
                </a:solidFill>
              </a:rPr>
              <a:t>lifeline of the economy,</a:t>
            </a:r>
            <a:r>
              <a:rPr lang="en-US" sz="2400" b="1" dirty="0">
                <a:solidFill>
                  <a:srgbClr val="0070C0"/>
                </a:solidFill>
              </a:rPr>
              <a:t> especially in </a:t>
            </a:r>
            <a:r>
              <a:rPr lang="en-US" sz="2400" b="1" dirty="0">
                <a:solidFill>
                  <a:schemeClr val="accent6">
                    <a:lumMod val="75000"/>
                  </a:schemeClr>
                </a:solidFill>
              </a:rPr>
              <a:t>developing countries </a:t>
            </a:r>
            <a:r>
              <a:rPr lang="en-US" sz="2400" b="1" dirty="0">
                <a:solidFill>
                  <a:srgbClr val="0070C0"/>
                </a:solidFill>
              </a:rPr>
              <a:t>like </a:t>
            </a:r>
            <a:r>
              <a:rPr lang="en-US" sz="2400" b="1" dirty="0">
                <a:solidFill>
                  <a:schemeClr val="accent6">
                    <a:lumMod val="75000"/>
                  </a:schemeClr>
                </a:solidFill>
              </a:rPr>
              <a:t>India</a:t>
            </a:r>
            <a:r>
              <a:rPr lang="en-US" sz="2400" b="1" dirty="0">
                <a:solidFill>
                  <a:srgbClr val="0070C0"/>
                </a:solidFill>
              </a:rPr>
              <a:t>. </a:t>
            </a:r>
            <a:endParaRPr lang="en-US" sz="2400" b="1" dirty="0" smtClean="0">
              <a:solidFill>
                <a:srgbClr val="0070C0"/>
              </a:solidFill>
            </a:endParaRPr>
          </a:p>
          <a:p>
            <a:pPr marL="342900" indent="-342900" algn="just">
              <a:buFont typeface="Wingdings" pitchFamily="2" charset="2"/>
              <a:buChar char="Ø"/>
            </a:pPr>
            <a:r>
              <a:rPr lang="en-US" sz="2400" b="1" dirty="0" smtClean="0">
                <a:solidFill>
                  <a:srgbClr val="0070C0"/>
                </a:solidFill>
              </a:rPr>
              <a:t>These </a:t>
            </a:r>
            <a:r>
              <a:rPr lang="en-US" sz="2400" b="1" dirty="0">
                <a:solidFill>
                  <a:srgbClr val="0070C0"/>
                </a:solidFill>
              </a:rPr>
              <a:t>industries are generally </a:t>
            </a:r>
            <a:r>
              <a:rPr lang="en-US" sz="2400" b="1" dirty="0">
                <a:solidFill>
                  <a:schemeClr val="accent6">
                    <a:lumMod val="75000"/>
                  </a:schemeClr>
                </a:solidFill>
              </a:rPr>
              <a:t>labour-intensive</a:t>
            </a:r>
            <a:r>
              <a:rPr lang="en-US" sz="2400" b="1" dirty="0">
                <a:solidFill>
                  <a:srgbClr val="0070C0"/>
                </a:solidFill>
              </a:rPr>
              <a:t>, and hence they play an important role </a:t>
            </a:r>
            <a:r>
              <a:rPr lang="en-US" sz="2400" b="1" dirty="0">
                <a:solidFill>
                  <a:srgbClr val="8D3C23"/>
                </a:solidFill>
              </a:rPr>
              <a:t>in the creation of employment</a:t>
            </a:r>
            <a:r>
              <a:rPr lang="en-US" sz="2400" b="1" dirty="0">
                <a:solidFill>
                  <a:srgbClr val="0070C0"/>
                </a:solidFill>
              </a:rPr>
              <a:t>. </a:t>
            </a:r>
            <a:endParaRPr lang="en-US" sz="2400" b="1" dirty="0" smtClean="0">
              <a:solidFill>
                <a:srgbClr val="0070C0"/>
              </a:solidFill>
            </a:endParaRPr>
          </a:p>
          <a:p>
            <a:pPr marL="342900" indent="-342900" algn="just">
              <a:buFont typeface="Wingdings" pitchFamily="2" charset="2"/>
              <a:buChar char="Ø"/>
            </a:pPr>
            <a:r>
              <a:rPr lang="en-US" sz="2400" b="1" dirty="0" smtClean="0">
                <a:solidFill>
                  <a:srgbClr val="FF0066"/>
                </a:solidFill>
              </a:rPr>
              <a:t>SSI’s</a:t>
            </a:r>
            <a:r>
              <a:rPr lang="en-US" sz="2400" b="1" dirty="0" smtClean="0">
                <a:solidFill>
                  <a:srgbClr val="0070C0"/>
                </a:solidFill>
              </a:rPr>
              <a:t> </a:t>
            </a:r>
            <a:r>
              <a:rPr lang="en-US" sz="2400" b="1" dirty="0">
                <a:solidFill>
                  <a:srgbClr val="0070C0"/>
                </a:solidFill>
              </a:rPr>
              <a:t>are a </a:t>
            </a:r>
            <a:r>
              <a:rPr lang="en-US" sz="2400" b="1" dirty="0">
                <a:solidFill>
                  <a:srgbClr val="00B050"/>
                </a:solidFill>
              </a:rPr>
              <a:t>crucial sector </a:t>
            </a:r>
            <a:r>
              <a:rPr lang="en-US" sz="2400" b="1" dirty="0">
                <a:solidFill>
                  <a:srgbClr val="0070C0"/>
                </a:solidFill>
              </a:rPr>
              <a:t>of the </a:t>
            </a:r>
            <a:r>
              <a:rPr lang="en-US" sz="2400" b="1" dirty="0">
                <a:solidFill>
                  <a:srgbClr val="00B050"/>
                </a:solidFill>
              </a:rPr>
              <a:t>economy</a:t>
            </a:r>
            <a:r>
              <a:rPr lang="en-US" sz="2400" b="1" dirty="0">
                <a:solidFill>
                  <a:srgbClr val="0070C0"/>
                </a:solidFill>
              </a:rPr>
              <a:t> both from a </a:t>
            </a:r>
            <a:r>
              <a:rPr lang="en-US" sz="2400" b="1" dirty="0">
                <a:solidFill>
                  <a:srgbClr val="C00000"/>
                </a:solidFill>
              </a:rPr>
              <a:t>financial</a:t>
            </a:r>
            <a:r>
              <a:rPr lang="en-US" sz="2400" b="1" dirty="0">
                <a:solidFill>
                  <a:srgbClr val="0070C0"/>
                </a:solidFill>
              </a:rPr>
              <a:t> and </a:t>
            </a:r>
            <a:r>
              <a:rPr lang="en-US" sz="2400" b="1" dirty="0">
                <a:solidFill>
                  <a:srgbClr val="C00000"/>
                </a:solidFill>
              </a:rPr>
              <a:t>social</a:t>
            </a:r>
            <a:r>
              <a:rPr lang="en-US" sz="2400" b="1" dirty="0">
                <a:solidFill>
                  <a:srgbClr val="0070C0"/>
                </a:solidFill>
              </a:rPr>
              <a:t> point of view, as they help with the </a:t>
            </a:r>
            <a:r>
              <a:rPr lang="en-US" sz="2400" b="1" dirty="0">
                <a:solidFill>
                  <a:schemeClr val="accent6">
                    <a:lumMod val="75000"/>
                  </a:schemeClr>
                </a:solidFill>
              </a:rPr>
              <a:t>per capita income</a:t>
            </a:r>
            <a:r>
              <a:rPr lang="en-US" sz="2400" b="1" dirty="0">
                <a:solidFill>
                  <a:srgbClr val="0070C0"/>
                </a:solidFill>
              </a:rPr>
              <a:t> and </a:t>
            </a:r>
            <a:r>
              <a:rPr lang="en-US" sz="2400" b="1" dirty="0">
                <a:solidFill>
                  <a:schemeClr val="accent6">
                    <a:lumMod val="75000"/>
                  </a:schemeClr>
                </a:solidFill>
              </a:rPr>
              <a:t>resource utilisation </a:t>
            </a:r>
            <a:r>
              <a:rPr lang="en-US" sz="2400" b="1" dirty="0">
                <a:solidFill>
                  <a:srgbClr val="0070C0"/>
                </a:solidFill>
              </a:rPr>
              <a:t>in the economy.</a:t>
            </a:r>
          </a:p>
          <a:p>
            <a:pPr marL="457200" indent="-457200" algn="just">
              <a:buFont typeface="Wingdings" pitchFamily="2" charset="2"/>
              <a:buChar char="v"/>
            </a:pPr>
            <a:r>
              <a:rPr lang="en-US" sz="2800" b="1" dirty="0">
                <a:solidFill>
                  <a:srgbClr val="FF0000"/>
                </a:solidFill>
              </a:rPr>
              <a:t>Examples and Ideas of Small Scale Industries</a:t>
            </a:r>
          </a:p>
          <a:p>
            <a:pPr algn="just"/>
            <a:r>
              <a:rPr lang="en-US" sz="2400" b="1" dirty="0" smtClean="0">
                <a:solidFill>
                  <a:srgbClr val="0070C0"/>
                </a:solidFill>
              </a:rPr>
              <a:t>Bakeries, School stationeries, Water bottles, Leather belt, Small toys, Paper Bags, Photography, Beauty </a:t>
            </a:r>
            <a:r>
              <a:rPr lang="en-US" sz="2400" b="1" dirty="0" err="1" smtClean="0">
                <a:solidFill>
                  <a:srgbClr val="0070C0"/>
                </a:solidFill>
              </a:rPr>
              <a:t>parlours</a:t>
            </a:r>
            <a:r>
              <a:rPr lang="en-US" sz="2400" b="1" dirty="0" smtClean="0">
                <a:solidFill>
                  <a:srgbClr val="0070C0"/>
                </a:solidFill>
              </a:rPr>
              <a:t> etc.</a:t>
            </a:r>
            <a:endParaRPr lang="en-US" sz="2400" b="1" dirty="0">
              <a:solidFill>
                <a:srgbClr val="0070C0"/>
              </a:solidFill>
            </a:endParaRPr>
          </a:p>
        </p:txBody>
      </p:sp>
    </p:spTree>
    <p:extLst>
      <p:ext uri="{BB962C8B-B14F-4D97-AF65-F5344CB8AC3E}">
        <p14:creationId xmlns:p14="http://schemas.microsoft.com/office/powerpoint/2010/main" xmlns="" val="3922298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8600"/>
            <a:ext cx="7924800" cy="6432530"/>
          </a:xfrm>
          <a:prstGeom prst="rect">
            <a:avLst/>
          </a:prstGeom>
          <a:gradFill>
            <a:gsLst>
              <a:gs pos="74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algn="ctr"/>
            <a:r>
              <a:rPr lang="en-US" sz="4800" b="1" dirty="0" smtClean="0">
                <a:solidFill>
                  <a:srgbClr val="FF0000"/>
                </a:solidFill>
              </a:rPr>
              <a:t>Characteristics </a:t>
            </a:r>
            <a:r>
              <a:rPr lang="en-US" sz="4800" b="1" dirty="0">
                <a:solidFill>
                  <a:srgbClr val="FF0000"/>
                </a:solidFill>
              </a:rPr>
              <a:t>of </a:t>
            </a:r>
            <a:r>
              <a:rPr lang="en-US" sz="4800" b="1" dirty="0" smtClean="0">
                <a:solidFill>
                  <a:srgbClr val="FF0000"/>
                </a:solidFill>
              </a:rPr>
              <a:t>SSI</a:t>
            </a:r>
            <a:endParaRPr lang="en-US" sz="4800" dirty="0">
              <a:solidFill>
                <a:srgbClr val="FF0000"/>
              </a:solidFill>
            </a:endParaRPr>
          </a:p>
          <a:p>
            <a:pPr marL="457200" indent="-457200" algn="just">
              <a:buFont typeface="Wingdings" pitchFamily="2" charset="2"/>
              <a:buChar char="Ø"/>
            </a:pPr>
            <a:r>
              <a:rPr lang="en-US" sz="3200" b="1" dirty="0" smtClean="0">
                <a:solidFill>
                  <a:srgbClr val="FF00FF"/>
                </a:solidFill>
              </a:rPr>
              <a:t>Ownership</a:t>
            </a:r>
            <a:r>
              <a:rPr lang="en-US" sz="3200" dirty="0">
                <a:solidFill>
                  <a:srgbClr val="FF00FF"/>
                </a:solidFill>
              </a:rPr>
              <a:t>:</a:t>
            </a:r>
            <a:r>
              <a:rPr lang="en-US" sz="3600" dirty="0"/>
              <a:t> </a:t>
            </a:r>
            <a:endParaRPr lang="en-US" sz="3600" dirty="0" smtClean="0"/>
          </a:p>
          <a:p>
            <a:pPr marL="457200" indent="-457200" algn="just">
              <a:buFont typeface="Wingdings" pitchFamily="2" charset="2"/>
              <a:buChar char="Ø"/>
            </a:pPr>
            <a:r>
              <a:rPr lang="en-US" sz="2400" b="1" dirty="0" smtClean="0">
                <a:solidFill>
                  <a:srgbClr val="3399FF"/>
                </a:solidFill>
              </a:rPr>
              <a:t>SSI </a:t>
            </a:r>
            <a:r>
              <a:rPr lang="en-US" sz="2400" b="1" dirty="0">
                <a:solidFill>
                  <a:srgbClr val="3399FF"/>
                </a:solidFill>
              </a:rPr>
              <a:t>’s generally are under </a:t>
            </a:r>
            <a:r>
              <a:rPr lang="en-US" sz="2400" b="1" dirty="0">
                <a:solidFill>
                  <a:srgbClr val="0000FF"/>
                </a:solidFill>
              </a:rPr>
              <a:t>single ownership</a:t>
            </a:r>
            <a:r>
              <a:rPr lang="en-US" sz="2400" b="1" dirty="0">
                <a:solidFill>
                  <a:srgbClr val="3399FF"/>
                </a:solidFill>
              </a:rPr>
              <a:t>. </a:t>
            </a:r>
            <a:endParaRPr lang="en-US" sz="2400" b="1" dirty="0" smtClean="0">
              <a:solidFill>
                <a:srgbClr val="3399FF"/>
              </a:solidFill>
            </a:endParaRPr>
          </a:p>
          <a:p>
            <a:pPr marL="457200" indent="-457200" algn="just">
              <a:buFont typeface="Wingdings" pitchFamily="2" charset="2"/>
              <a:buChar char="Ø"/>
            </a:pPr>
            <a:r>
              <a:rPr lang="en-US" sz="2400" b="1" dirty="0" smtClean="0">
                <a:solidFill>
                  <a:srgbClr val="3399FF"/>
                </a:solidFill>
              </a:rPr>
              <a:t>So </a:t>
            </a:r>
            <a:r>
              <a:rPr lang="en-US" sz="2400" b="1" dirty="0">
                <a:solidFill>
                  <a:srgbClr val="3399FF"/>
                </a:solidFill>
              </a:rPr>
              <a:t>it can either be a </a:t>
            </a:r>
            <a:r>
              <a:rPr lang="en-US" sz="2400" b="1" dirty="0">
                <a:solidFill>
                  <a:srgbClr val="8D3C23"/>
                </a:solidFill>
              </a:rPr>
              <a:t>sole proprietorship </a:t>
            </a:r>
            <a:r>
              <a:rPr lang="en-US" sz="2400" b="1" dirty="0">
                <a:solidFill>
                  <a:srgbClr val="FF0000"/>
                </a:solidFill>
              </a:rPr>
              <a:t>or</a:t>
            </a:r>
            <a:r>
              <a:rPr lang="en-US" sz="2400" b="1" dirty="0">
                <a:solidFill>
                  <a:srgbClr val="3399FF"/>
                </a:solidFill>
              </a:rPr>
              <a:t> sometimes a </a:t>
            </a:r>
            <a:r>
              <a:rPr lang="en-US" sz="2400" b="1" dirty="0">
                <a:solidFill>
                  <a:srgbClr val="8D3C23"/>
                </a:solidFill>
              </a:rPr>
              <a:t>partnership</a:t>
            </a:r>
            <a:r>
              <a:rPr lang="en-US" sz="2400" b="1" dirty="0" smtClean="0">
                <a:solidFill>
                  <a:srgbClr val="3399FF"/>
                </a:solidFill>
              </a:rPr>
              <a:t>.</a:t>
            </a:r>
          </a:p>
          <a:p>
            <a:pPr marL="457200" indent="-457200" algn="just">
              <a:buFont typeface="Wingdings" pitchFamily="2" charset="2"/>
              <a:buChar char="Ø"/>
            </a:pPr>
            <a:endParaRPr lang="en-US" sz="1200" b="1" dirty="0" smtClean="0"/>
          </a:p>
          <a:p>
            <a:pPr marL="457200" indent="-457200" algn="just">
              <a:buFont typeface="Wingdings" pitchFamily="2" charset="2"/>
              <a:buChar char="Ø"/>
            </a:pPr>
            <a:r>
              <a:rPr lang="en-US" sz="3200" b="1" dirty="0" smtClean="0">
                <a:solidFill>
                  <a:srgbClr val="FF00FF"/>
                </a:solidFill>
              </a:rPr>
              <a:t>Management</a:t>
            </a:r>
            <a:r>
              <a:rPr lang="en-US" sz="3200" dirty="0">
                <a:solidFill>
                  <a:srgbClr val="FF00FF"/>
                </a:solidFill>
              </a:rPr>
              <a:t>: </a:t>
            </a:r>
            <a:endParaRPr lang="en-US" sz="3200" dirty="0" smtClean="0">
              <a:solidFill>
                <a:srgbClr val="FF00FF"/>
              </a:solidFill>
            </a:endParaRPr>
          </a:p>
          <a:p>
            <a:pPr marL="457200" indent="-457200" algn="just">
              <a:buFont typeface="Wingdings" pitchFamily="2" charset="2"/>
              <a:buChar char="Ø"/>
            </a:pPr>
            <a:r>
              <a:rPr lang="en-US" sz="2400" b="1" dirty="0" smtClean="0">
                <a:solidFill>
                  <a:srgbClr val="3399FF"/>
                </a:solidFill>
              </a:rPr>
              <a:t>Generally </a:t>
            </a:r>
            <a:r>
              <a:rPr lang="en-US" sz="2400" b="1" dirty="0">
                <a:solidFill>
                  <a:srgbClr val="3399FF"/>
                </a:solidFill>
              </a:rPr>
              <a:t>both the </a:t>
            </a:r>
            <a:r>
              <a:rPr lang="en-US" sz="2400" b="1" dirty="0">
                <a:solidFill>
                  <a:schemeClr val="accent6">
                    <a:lumMod val="75000"/>
                  </a:schemeClr>
                </a:solidFill>
              </a:rPr>
              <a:t>management</a:t>
            </a:r>
            <a:r>
              <a:rPr lang="en-US" sz="2400" b="1" dirty="0">
                <a:solidFill>
                  <a:srgbClr val="3399FF"/>
                </a:solidFill>
              </a:rPr>
              <a:t> and the </a:t>
            </a:r>
            <a:r>
              <a:rPr lang="en-US" sz="2400" b="1" dirty="0">
                <a:solidFill>
                  <a:schemeClr val="accent6">
                    <a:lumMod val="75000"/>
                  </a:schemeClr>
                </a:solidFill>
              </a:rPr>
              <a:t>control</a:t>
            </a:r>
            <a:r>
              <a:rPr lang="en-US" sz="2400" b="1" dirty="0">
                <a:solidFill>
                  <a:srgbClr val="3399FF"/>
                </a:solidFill>
              </a:rPr>
              <a:t> is with the </a:t>
            </a:r>
            <a:r>
              <a:rPr lang="en-US" sz="2400" b="1" dirty="0">
                <a:solidFill>
                  <a:srgbClr val="8D3C23"/>
                </a:solidFill>
              </a:rPr>
              <a:t>owner/owners</a:t>
            </a:r>
            <a:r>
              <a:rPr lang="en-US" sz="2400" b="1" dirty="0">
                <a:solidFill>
                  <a:srgbClr val="3399FF"/>
                </a:solidFill>
              </a:rPr>
              <a:t>. </a:t>
            </a:r>
            <a:endParaRPr lang="en-US" sz="2400" b="1" dirty="0" smtClean="0">
              <a:solidFill>
                <a:srgbClr val="3399FF"/>
              </a:solidFill>
            </a:endParaRPr>
          </a:p>
          <a:p>
            <a:pPr marL="457200" indent="-457200" algn="just">
              <a:buFont typeface="Wingdings" pitchFamily="2" charset="2"/>
              <a:buChar char="Ø"/>
            </a:pPr>
            <a:r>
              <a:rPr lang="en-US" sz="2400" b="1" dirty="0" smtClean="0">
                <a:solidFill>
                  <a:srgbClr val="3399FF"/>
                </a:solidFill>
              </a:rPr>
              <a:t>Hence </a:t>
            </a:r>
            <a:r>
              <a:rPr lang="en-US" sz="2400" b="1" dirty="0">
                <a:solidFill>
                  <a:srgbClr val="3399FF"/>
                </a:solidFill>
              </a:rPr>
              <a:t>the </a:t>
            </a:r>
            <a:r>
              <a:rPr lang="en-US" sz="2400" b="1" dirty="0">
                <a:solidFill>
                  <a:srgbClr val="0000FF"/>
                </a:solidFill>
              </a:rPr>
              <a:t>owner</a:t>
            </a:r>
            <a:r>
              <a:rPr lang="en-US" sz="2400" b="1" dirty="0">
                <a:solidFill>
                  <a:srgbClr val="3399FF"/>
                </a:solidFill>
              </a:rPr>
              <a:t> is </a:t>
            </a:r>
            <a:r>
              <a:rPr lang="en-US" sz="2400" b="1" dirty="0">
                <a:solidFill>
                  <a:srgbClr val="0000FF"/>
                </a:solidFill>
              </a:rPr>
              <a:t>actively involved </a:t>
            </a:r>
            <a:r>
              <a:rPr lang="en-US" sz="2400" b="1" dirty="0">
                <a:solidFill>
                  <a:srgbClr val="3399FF"/>
                </a:solidFill>
              </a:rPr>
              <a:t>in the day-to-day activities of the business</a:t>
            </a:r>
            <a:r>
              <a:rPr lang="en-US" sz="2400" b="1" dirty="0" smtClean="0">
                <a:solidFill>
                  <a:srgbClr val="3399FF"/>
                </a:solidFill>
              </a:rPr>
              <a:t>.</a:t>
            </a:r>
          </a:p>
          <a:p>
            <a:pPr marL="457200" indent="-457200" algn="just">
              <a:buFont typeface="Wingdings" pitchFamily="2" charset="2"/>
              <a:buChar char="Ø"/>
            </a:pPr>
            <a:endParaRPr lang="en-US" sz="1200" b="1" dirty="0" smtClean="0"/>
          </a:p>
          <a:p>
            <a:pPr marL="457200" indent="-457200" algn="just">
              <a:buFont typeface="Wingdings" pitchFamily="2" charset="2"/>
              <a:buChar char="Ø"/>
            </a:pPr>
            <a:r>
              <a:rPr lang="en-US" sz="3200" b="1" dirty="0" smtClean="0">
                <a:solidFill>
                  <a:srgbClr val="FF00FF"/>
                </a:solidFill>
              </a:rPr>
              <a:t>Labor </a:t>
            </a:r>
            <a:r>
              <a:rPr lang="en-US" sz="3200" b="1" dirty="0">
                <a:solidFill>
                  <a:srgbClr val="FF00FF"/>
                </a:solidFill>
              </a:rPr>
              <a:t>Intensive</a:t>
            </a:r>
            <a:r>
              <a:rPr lang="en-US" sz="3200" dirty="0">
                <a:solidFill>
                  <a:srgbClr val="FF00FF"/>
                </a:solidFill>
              </a:rPr>
              <a:t>: </a:t>
            </a:r>
            <a:endParaRPr lang="en-US" sz="3200" dirty="0" smtClean="0">
              <a:solidFill>
                <a:srgbClr val="FF00FF"/>
              </a:solidFill>
            </a:endParaRPr>
          </a:p>
          <a:p>
            <a:pPr marL="457200" indent="-457200" algn="just">
              <a:buFont typeface="Wingdings" pitchFamily="2" charset="2"/>
              <a:buChar char="Ø"/>
            </a:pPr>
            <a:r>
              <a:rPr lang="en-US" sz="2400" b="1" dirty="0" smtClean="0">
                <a:solidFill>
                  <a:srgbClr val="3399FF"/>
                </a:solidFill>
              </a:rPr>
              <a:t>SSI’s </a:t>
            </a:r>
            <a:r>
              <a:rPr lang="en-US" sz="2400" b="1" dirty="0">
                <a:solidFill>
                  <a:srgbClr val="3399FF"/>
                </a:solidFill>
              </a:rPr>
              <a:t>dependence on technology is pretty limited. </a:t>
            </a:r>
            <a:endParaRPr lang="en-US" sz="2400" b="1" dirty="0" smtClean="0">
              <a:solidFill>
                <a:srgbClr val="3399FF"/>
              </a:solidFill>
            </a:endParaRPr>
          </a:p>
          <a:p>
            <a:pPr marL="457200" indent="-457200" algn="just">
              <a:buFont typeface="Wingdings" pitchFamily="2" charset="2"/>
              <a:buChar char="Ø"/>
            </a:pPr>
            <a:r>
              <a:rPr lang="en-US" sz="2400" b="1" dirty="0" smtClean="0">
                <a:solidFill>
                  <a:srgbClr val="3399FF"/>
                </a:solidFill>
              </a:rPr>
              <a:t>Hence </a:t>
            </a:r>
            <a:r>
              <a:rPr lang="en-US" sz="2400" b="1" dirty="0">
                <a:solidFill>
                  <a:srgbClr val="3399FF"/>
                </a:solidFill>
              </a:rPr>
              <a:t>they tend to use </a:t>
            </a:r>
            <a:r>
              <a:rPr lang="en-US" sz="2400" b="1" dirty="0">
                <a:solidFill>
                  <a:srgbClr val="0000FF"/>
                </a:solidFill>
              </a:rPr>
              <a:t>labour and manpower </a:t>
            </a:r>
            <a:r>
              <a:rPr lang="en-US" sz="2400" b="1" dirty="0">
                <a:solidFill>
                  <a:srgbClr val="3399FF"/>
                </a:solidFill>
              </a:rPr>
              <a:t>for their production activities</a:t>
            </a:r>
            <a:r>
              <a:rPr lang="en-US" sz="2400" b="1" dirty="0" smtClean="0">
                <a:solidFill>
                  <a:srgbClr val="3399FF"/>
                </a:solidFill>
              </a:rPr>
              <a:t>.</a:t>
            </a:r>
            <a:endParaRPr lang="en-US" dirty="0"/>
          </a:p>
        </p:txBody>
      </p:sp>
    </p:spTree>
    <p:extLst>
      <p:ext uri="{BB962C8B-B14F-4D97-AF65-F5344CB8AC3E}">
        <p14:creationId xmlns:p14="http://schemas.microsoft.com/office/powerpoint/2010/main" xmlns="" val="3609373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99157"/>
            <a:ext cx="7924800" cy="6001643"/>
          </a:xfrm>
          <a:prstGeom prst="rect">
            <a:avLst/>
          </a:prstGeom>
          <a:gradFill>
            <a:gsLst>
              <a:gs pos="74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457200" indent="-457200">
              <a:buFont typeface="Wingdings" pitchFamily="2" charset="2"/>
              <a:buChar char="Ø"/>
            </a:pPr>
            <a:r>
              <a:rPr lang="en-US" sz="3200" b="1" dirty="0">
                <a:solidFill>
                  <a:srgbClr val="FF00FF"/>
                </a:solidFill>
              </a:rPr>
              <a:t>Flexibility:</a:t>
            </a:r>
            <a:r>
              <a:rPr lang="en-US" dirty="0"/>
              <a:t> </a:t>
            </a:r>
            <a:endParaRPr lang="en-US" dirty="0" smtClean="0"/>
          </a:p>
          <a:p>
            <a:pPr marL="457200" indent="-457200">
              <a:buFont typeface="Wingdings" pitchFamily="2" charset="2"/>
              <a:buChar char="Ø"/>
            </a:pPr>
            <a:r>
              <a:rPr lang="en-US" sz="2400" b="1" dirty="0" smtClean="0">
                <a:solidFill>
                  <a:srgbClr val="3399FF"/>
                </a:solidFill>
              </a:rPr>
              <a:t>SSI’s </a:t>
            </a:r>
            <a:r>
              <a:rPr lang="en-US" sz="2400" b="1" dirty="0">
                <a:solidFill>
                  <a:srgbClr val="3399FF"/>
                </a:solidFill>
              </a:rPr>
              <a:t>are </a:t>
            </a:r>
            <a:r>
              <a:rPr lang="en-US" sz="2400" b="1" dirty="0">
                <a:solidFill>
                  <a:srgbClr val="0000FF"/>
                </a:solidFill>
              </a:rPr>
              <a:t>more adaptable </a:t>
            </a:r>
            <a:r>
              <a:rPr lang="en-US" sz="2400" b="1" dirty="0">
                <a:solidFill>
                  <a:srgbClr val="3399FF"/>
                </a:solidFill>
              </a:rPr>
              <a:t>to their changing business environment. </a:t>
            </a:r>
            <a:endParaRPr lang="en-US" sz="2400" b="1" dirty="0" smtClean="0">
              <a:solidFill>
                <a:srgbClr val="3399FF"/>
              </a:solidFill>
            </a:endParaRPr>
          </a:p>
          <a:p>
            <a:pPr marL="457200" indent="-457200">
              <a:buFont typeface="Wingdings" pitchFamily="2" charset="2"/>
              <a:buChar char="Ø"/>
            </a:pPr>
            <a:r>
              <a:rPr lang="en-US" sz="2400" b="1" dirty="0" smtClean="0">
                <a:solidFill>
                  <a:srgbClr val="3399FF"/>
                </a:solidFill>
              </a:rPr>
              <a:t>So </a:t>
            </a:r>
            <a:r>
              <a:rPr lang="en-US" sz="2400" b="1" dirty="0">
                <a:solidFill>
                  <a:srgbClr val="3399FF"/>
                </a:solidFill>
              </a:rPr>
              <a:t>in case of amendments </a:t>
            </a:r>
            <a:r>
              <a:rPr lang="en-US" sz="2400" b="1" dirty="0">
                <a:solidFill>
                  <a:srgbClr val="FF0000"/>
                </a:solidFill>
              </a:rPr>
              <a:t>or</a:t>
            </a:r>
            <a:r>
              <a:rPr lang="en-US" sz="2400" b="1" dirty="0">
                <a:solidFill>
                  <a:srgbClr val="3399FF"/>
                </a:solidFill>
              </a:rPr>
              <a:t> unexpected developments, they are </a:t>
            </a:r>
            <a:r>
              <a:rPr lang="en-US" sz="2400" b="1" dirty="0">
                <a:solidFill>
                  <a:srgbClr val="0000FF"/>
                </a:solidFill>
              </a:rPr>
              <a:t>flexible enough </a:t>
            </a:r>
            <a:r>
              <a:rPr lang="en-US" sz="2400" b="1" dirty="0">
                <a:solidFill>
                  <a:srgbClr val="3399FF"/>
                </a:solidFill>
              </a:rPr>
              <a:t>to adapt and carry on, unlike large industries</a:t>
            </a:r>
            <a:r>
              <a:rPr lang="en-US" sz="2400" b="1" dirty="0" smtClean="0">
                <a:solidFill>
                  <a:srgbClr val="3399FF"/>
                </a:solidFill>
              </a:rPr>
              <a:t>.</a:t>
            </a:r>
          </a:p>
          <a:p>
            <a:pPr marL="457200" indent="-457200">
              <a:buFont typeface="Wingdings" pitchFamily="2" charset="2"/>
              <a:buChar char="Ø"/>
            </a:pPr>
            <a:endParaRPr lang="en-US" sz="1200" b="1" dirty="0">
              <a:solidFill>
                <a:srgbClr val="3399FF"/>
              </a:solidFill>
            </a:endParaRPr>
          </a:p>
          <a:p>
            <a:pPr marL="457200" indent="-457200">
              <a:buFont typeface="Wingdings" pitchFamily="2" charset="2"/>
              <a:buChar char="Ø"/>
            </a:pPr>
            <a:r>
              <a:rPr lang="en-US" sz="3200" b="1" dirty="0" smtClean="0">
                <a:solidFill>
                  <a:srgbClr val="FF00FF"/>
                </a:solidFill>
              </a:rPr>
              <a:t>Limited </a:t>
            </a:r>
            <a:r>
              <a:rPr lang="en-US" sz="3200" b="1" dirty="0">
                <a:solidFill>
                  <a:srgbClr val="FF00FF"/>
                </a:solidFill>
              </a:rPr>
              <a:t>Reach:</a:t>
            </a:r>
            <a:r>
              <a:rPr lang="en-US" sz="2400" b="1" dirty="0">
                <a:solidFill>
                  <a:srgbClr val="FF00FF"/>
                </a:solidFill>
              </a:rPr>
              <a:t> </a:t>
            </a:r>
            <a:endParaRPr lang="en-US" sz="2400" b="1" dirty="0" smtClean="0">
              <a:solidFill>
                <a:srgbClr val="FF00FF"/>
              </a:solidFill>
            </a:endParaRPr>
          </a:p>
          <a:p>
            <a:pPr marL="457200" indent="-457200">
              <a:buFont typeface="Wingdings" pitchFamily="2" charset="2"/>
              <a:buChar char="Ø"/>
            </a:pPr>
            <a:r>
              <a:rPr lang="en-US" sz="2400" b="1" dirty="0" smtClean="0">
                <a:solidFill>
                  <a:srgbClr val="3399FF"/>
                </a:solidFill>
              </a:rPr>
              <a:t>Small </a:t>
            </a:r>
            <a:r>
              <a:rPr lang="en-US" sz="2400" b="1" dirty="0">
                <a:solidFill>
                  <a:srgbClr val="3399FF"/>
                </a:solidFill>
              </a:rPr>
              <a:t>scale industries have a </a:t>
            </a:r>
            <a:r>
              <a:rPr lang="en-US" sz="2400" b="1" dirty="0">
                <a:solidFill>
                  <a:srgbClr val="0000FF"/>
                </a:solidFill>
              </a:rPr>
              <a:t>restricted zone </a:t>
            </a:r>
            <a:r>
              <a:rPr lang="en-US" sz="2400" b="1" dirty="0">
                <a:solidFill>
                  <a:srgbClr val="3399FF"/>
                </a:solidFill>
              </a:rPr>
              <a:t>of operations. </a:t>
            </a:r>
            <a:endParaRPr lang="en-US" sz="2400" b="1" dirty="0" smtClean="0">
              <a:solidFill>
                <a:srgbClr val="3399FF"/>
              </a:solidFill>
            </a:endParaRPr>
          </a:p>
          <a:p>
            <a:pPr marL="457200" indent="-457200">
              <a:buFont typeface="Wingdings" pitchFamily="2" charset="2"/>
              <a:buChar char="Ø"/>
            </a:pPr>
            <a:r>
              <a:rPr lang="en-US" sz="2400" b="1" dirty="0" smtClean="0">
                <a:solidFill>
                  <a:srgbClr val="3399FF"/>
                </a:solidFill>
              </a:rPr>
              <a:t>Hence</a:t>
            </a:r>
            <a:r>
              <a:rPr lang="en-US" sz="2400" b="1" dirty="0">
                <a:solidFill>
                  <a:srgbClr val="3399FF"/>
                </a:solidFill>
              </a:rPr>
              <a:t>, they can </a:t>
            </a:r>
            <a:r>
              <a:rPr lang="en-US" sz="2400" b="1" dirty="0">
                <a:solidFill>
                  <a:schemeClr val="accent6">
                    <a:lumMod val="75000"/>
                  </a:schemeClr>
                </a:solidFill>
              </a:rPr>
              <a:t>meet</a:t>
            </a:r>
            <a:r>
              <a:rPr lang="en-US" sz="2400" b="1" dirty="0">
                <a:solidFill>
                  <a:srgbClr val="3399FF"/>
                </a:solidFill>
              </a:rPr>
              <a:t> their </a:t>
            </a:r>
            <a:r>
              <a:rPr lang="en-US" sz="2400" b="1" dirty="0">
                <a:solidFill>
                  <a:schemeClr val="accent6">
                    <a:lumMod val="75000"/>
                  </a:schemeClr>
                </a:solidFill>
              </a:rPr>
              <a:t>local </a:t>
            </a:r>
            <a:r>
              <a:rPr lang="en-US" sz="2400" b="1" dirty="0">
                <a:solidFill>
                  <a:srgbClr val="3399FF"/>
                </a:solidFill>
              </a:rPr>
              <a:t>and </a:t>
            </a:r>
            <a:r>
              <a:rPr lang="en-US" sz="2400" b="1" dirty="0">
                <a:solidFill>
                  <a:schemeClr val="accent6">
                    <a:lumMod val="75000"/>
                  </a:schemeClr>
                </a:solidFill>
              </a:rPr>
              <a:t>regional demand</a:t>
            </a:r>
            <a:r>
              <a:rPr lang="en-US" sz="2400" b="1" dirty="0" smtClean="0">
                <a:solidFill>
                  <a:schemeClr val="accent6">
                    <a:lumMod val="75000"/>
                  </a:schemeClr>
                </a:solidFill>
              </a:rPr>
              <a:t>.</a:t>
            </a:r>
          </a:p>
          <a:p>
            <a:endParaRPr lang="en-US" sz="1200" b="1" dirty="0"/>
          </a:p>
          <a:p>
            <a:pPr marL="457200" indent="-457200">
              <a:buFont typeface="Wingdings" pitchFamily="2" charset="2"/>
              <a:buChar char="Ø"/>
            </a:pPr>
            <a:r>
              <a:rPr lang="en-US" sz="3200" b="1" dirty="0" smtClean="0">
                <a:solidFill>
                  <a:srgbClr val="FF00FF"/>
                </a:solidFill>
              </a:rPr>
              <a:t>Resources </a:t>
            </a:r>
            <a:r>
              <a:rPr lang="en-US" sz="3200" b="1" dirty="0">
                <a:solidFill>
                  <a:srgbClr val="FF00FF"/>
                </a:solidFill>
              </a:rPr>
              <a:t>utilisation: </a:t>
            </a:r>
            <a:endParaRPr lang="en-US" sz="3200" b="1" dirty="0" smtClean="0">
              <a:solidFill>
                <a:srgbClr val="FF00FF"/>
              </a:solidFill>
            </a:endParaRPr>
          </a:p>
          <a:p>
            <a:pPr marL="457200" indent="-457200">
              <a:buFont typeface="Wingdings" pitchFamily="2" charset="2"/>
              <a:buChar char="Ø"/>
            </a:pPr>
            <a:r>
              <a:rPr lang="en-US" sz="2400" b="1" dirty="0" smtClean="0">
                <a:solidFill>
                  <a:srgbClr val="3399FF"/>
                </a:solidFill>
              </a:rPr>
              <a:t>They </a:t>
            </a:r>
            <a:r>
              <a:rPr lang="en-US" sz="2400" b="1" dirty="0">
                <a:solidFill>
                  <a:srgbClr val="3399FF"/>
                </a:solidFill>
              </a:rPr>
              <a:t>use </a:t>
            </a:r>
            <a:r>
              <a:rPr lang="en-US" sz="2400" b="1" dirty="0">
                <a:solidFill>
                  <a:srgbClr val="00B050"/>
                </a:solidFill>
              </a:rPr>
              <a:t>local</a:t>
            </a:r>
            <a:r>
              <a:rPr lang="en-US" sz="2400" b="1" dirty="0">
                <a:solidFill>
                  <a:srgbClr val="3399FF"/>
                </a:solidFill>
              </a:rPr>
              <a:t> and </a:t>
            </a:r>
            <a:r>
              <a:rPr lang="en-US" sz="2400" b="1" dirty="0">
                <a:solidFill>
                  <a:srgbClr val="00B050"/>
                </a:solidFill>
              </a:rPr>
              <a:t>readily available resources </a:t>
            </a:r>
            <a:r>
              <a:rPr lang="en-US" sz="2400" b="1" dirty="0">
                <a:solidFill>
                  <a:srgbClr val="3399FF"/>
                </a:solidFill>
              </a:rPr>
              <a:t>which </a:t>
            </a:r>
            <a:r>
              <a:rPr lang="en-US" sz="2400" b="1" dirty="0">
                <a:solidFill>
                  <a:schemeClr val="accent6">
                    <a:lumMod val="75000"/>
                  </a:schemeClr>
                </a:solidFill>
              </a:rPr>
              <a:t>helps the economy </a:t>
            </a:r>
            <a:r>
              <a:rPr lang="en-US" sz="2400" b="1" dirty="0">
                <a:solidFill>
                  <a:srgbClr val="0000FF"/>
                </a:solidFill>
              </a:rPr>
              <a:t>fully utilise natural resources with minimum wastage</a:t>
            </a:r>
            <a:r>
              <a:rPr lang="en-US" sz="2400" b="1" dirty="0" smtClean="0">
                <a:solidFill>
                  <a:srgbClr val="0000FF"/>
                </a:solidFill>
              </a:rPr>
              <a:t>.</a:t>
            </a:r>
            <a:endParaRPr lang="en-US" dirty="0">
              <a:solidFill>
                <a:srgbClr val="0000FF"/>
              </a:solidFill>
            </a:endParaRPr>
          </a:p>
        </p:txBody>
      </p:sp>
    </p:spTree>
    <p:extLst>
      <p:ext uri="{BB962C8B-B14F-4D97-AF65-F5344CB8AC3E}">
        <p14:creationId xmlns:p14="http://schemas.microsoft.com/office/powerpoint/2010/main" xmlns="" val="494721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51502"/>
            <a:ext cx="8686800" cy="6324808"/>
          </a:xfrm>
          <a:prstGeom prst="rect">
            <a:avLst/>
          </a:prstGeom>
          <a:gradFill>
            <a:gsLst>
              <a:gs pos="74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algn="ctr"/>
            <a:r>
              <a:rPr lang="en-US" sz="4800" b="1" dirty="0" smtClean="0">
                <a:solidFill>
                  <a:srgbClr val="FF0000"/>
                </a:solidFill>
              </a:rPr>
              <a:t>Role </a:t>
            </a:r>
            <a:r>
              <a:rPr lang="en-US" sz="4800" b="1" dirty="0">
                <a:solidFill>
                  <a:srgbClr val="FF0000"/>
                </a:solidFill>
              </a:rPr>
              <a:t>in the Indian </a:t>
            </a:r>
            <a:r>
              <a:rPr lang="en-US" sz="4800" b="1" dirty="0" smtClean="0">
                <a:solidFill>
                  <a:srgbClr val="FF0000"/>
                </a:solidFill>
              </a:rPr>
              <a:t>economy</a:t>
            </a:r>
          </a:p>
          <a:p>
            <a:pPr marL="342900" indent="-342900">
              <a:buFont typeface="Wingdings" pitchFamily="2" charset="2"/>
              <a:buChar char="v"/>
            </a:pPr>
            <a:r>
              <a:rPr lang="en-US" sz="2100" b="1" dirty="0" smtClean="0">
                <a:solidFill>
                  <a:srgbClr val="FF00FF"/>
                </a:solidFill>
              </a:rPr>
              <a:t>Employment</a:t>
            </a:r>
            <a:r>
              <a:rPr lang="en-US" sz="2100" b="1" dirty="0">
                <a:solidFill>
                  <a:srgbClr val="FF00FF"/>
                </a:solidFill>
              </a:rPr>
              <a:t>: </a:t>
            </a:r>
            <a:r>
              <a:rPr lang="en-US" sz="2100" b="1" dirty="0">
                <a:solidFill>
                  <a:srgbClr val="3399FF"/>
                </a:solidFill>
              </a:rPr>
              <a:t>SSI’s are a </a:t>
            </a:r>
            <a:r>
              <a:rPr lang="en-US" sz="2100" b="1" dirty="0">
                <a:solidFill>
                  <a:srgbClr val="0000FF"/>
                </a:solidFill>
              </a:rPr>
              <a:t>major source of employment </a:t>
            </a:r>
            <a:r>
              <a:rPr lang="en-US" sz="2100" b="1" dirty="0">
                <a:solidFill>
                  <a:srgbClr val="3399FF"/>
                </a:solidFill>
              </a:rPr>
              <a:t>for developing countries like India. Because of the limited technology and resource availability, they tend to use </a:t>
            </a:r>
            <a:r>
              <a:rPr lang="en-US" sz="2100" b="1" dirty="0">
                <a:solidFill>
                  <a:srgbClr val="0000FF"/>
                </a:solidFill>
              </a:rPr>
              <a:t>labour and manpower </a:t>
            </a:r>
            <a:r>
              <a:rPr lang="en-US" sz="2100" b="1" dirty="0">
                <a:solidFill>
                  <a:srgbClr val="3399FF"/>
                </a:solidFill>
              </a:rPr>
              <a:t>for their production activities</a:t>
            </a:r>
            <a:r>
              <a:rPr lang="en-US" sz="2100" b="1" dirty="0" smtClean="0">
                <a:solidFill>
                  <a:srgbClr val="3399FF"/>
                </a:solidFill>
              </a:rPr>
              <a:t>.</a:t>
            </a:r>
          </a:p>
          <a:p>
            <a:pPr marL="342900" indent="-342900">
              <a:buFont typeface="Wingdings" pitchFamily="2" charset="2"/>
              <a:buChar char="v"/>
            </a:pPr>
            <a:r>
              <a:rPr lang="en-US" sz="2100" b="1" dirty="0" smtClean="0">
                <a:solidFill>
                  <a:srgbClr val="FF00FF"/>
                </a:solidFill>
              </a:rPr>
              <a:t>Total </a:t>
            </a:r>
            <a:r>
              <a:rPr lang="en-US" sz="2100" b="1" dirty="0">
                <a:solidFill>
                  <a:srgbClr val="FF00FF"/>
                </a:solidFill>
              </a:rPr>
              <a:t>Production: </a:t>
            </a:r>
            <a:r>
              <a:rPr lang="en-US" sz="2100" b="1" dirty="0">
                <a:solidFill>
                  <a:srgbClr val="3399FF"/>
                </a:solidFill>
              </a:rPr>
              <a:t>These enterprises account for </a:t>
            </a:r>
            <a:r>
              <a:rPr lang="en-US" sz="2100" b="1" dirty="0">
                <a:solidFill>
                  <a:srgbClr val="0000FF"/>
                </a:solidFill>
              </a:rPr>
              <a:t>almost 40% of the total production of goods and services in India</a:t>
            </a:r>
            <a:r>
              <a:rPr lang="en-US" sz="2100" b="1" dirty="0">
                <a:solidFill>
                  <a:srgbClr val="3399FF"/>
                </a:solidFill>
              </a:rPr>
              <a:t>. They are one of the main reasons for the </a:t>
            </a:r>
            <a:r>
              <a:rPr lang="en-US" sz="2100" b="1" dirty="0">
                <a:solidFill>
                  <a:srgbClr val="CC00CC"/>
                </a:solidFill>
              </a:rPr>
              <a:t>growth</a:t>
            </a:r>
            <a:r>
              <a:rPr lang="en-US" sz="2100" b="1" dirty="0">
                <a:solidFill>
                  <a:srgbClr val="3399FF"/>
                </a:solidFill>
              </a:rPr>
              <a:t> and </a:t>
            </a:r>
            <a:r>
              <a:rPr lang="en-US" sz="2100" b="1" dirty="0">
                <a:solidFill>
                  <a:srgbClr val="CC00CC"/>
                </a:solidFill>
              </a:rPr>
              <a:t>strengthening</a:t>
            </a:r>
            <a:r>
              <a:rPr lang="en-US" sz="2100" b="1" dirty="0">
                <a:solidFill>
                  <a:srgbClr val="3399FF"/>
                </a:solidFill>
              </a:rPr>
              <a:t> of the economy</a:t>
            </a:r>
            <a:r>
              <a:rPr lang="en-US" sz="2100" b="1" dirty="0" smtClean="0">
                <a:solidFill>
                  <a:srgbClr val="3399FF"/>
                </a:solidFill>
              </a:rPr>
              <a:t>.</a:t>
            </a:r>
          </a:p>
          <a:p>
            <a:pPr marL="342900" indent="-342900">
              <a:buFont typeface="Wingdings" pitchFamily="2" charset="2"/>
              <a:buChar char="v"/>
            </a:pPr>
            <a:r>
              <a:rPr lang="en-US" sz="2100" b="1" dirty="0" smtClean="0">
                <a:solidFill>
                  <a:srgbClr val="FF00FF"/>
                </a:solidFill>
              </a:rPr>
              <a:t>Make </a:t>
            </a:r>
            <a:r>
              <a:rPr lang="en-US" sz="2100" b="1" dirty="0">
                <a:solidFill>
                  <a:srgbClr val="FF00FF"/>
                </a:solidFill>
              </a:rPr>
              <a:t>in India: </a:t>
            </a:r>
            <a:r>
              <a:rPr lang="en-US" sz="2100" b="1" dirty="0">
                <a:solidFill>
                  <a:srgbClr val="3399FF"/>
                </a:solidFill>
              </a:rPr>
              <a:t>SSI’s are the best examples for the Make in India initiative. They focus on the </a:t>
            </a:r>
            <a:r>
              <a:rPr lang="en-US" sz="2100" b="1" dirty="0">
                <a:solidFill>
                  <a:srgbClr val="CC00CC"/>
                </a:solidFill>
              </a:rPr>
              <a:t>mission</a:t>
            </a:r>
            <a:r>
              <a:rPr lang="en-US" sz="2100" b="1" dirty="0">
                <a:solidFill>
                  <a:srgbClr val="3399FF"/>
                </a:solidFill>
              </a:rPr>
              <a:t> to </a:t>
            </a:r>
            <a:r>
              <a:rPr lang="en-US" sz="2100" b="1" dirty="0">
                <a:solidFill>
                  <a:srgbClr val="0000FF"/>
                </a:solidFill>
              </a:rPr>
              <a:t>manufacture in India </a:t>
            </a:r>
            <a:r>
              <a:rPr lang="en-US" sz="2100" b="1" dirty="0">
                <a:solidFill>
                  <a:srgbClr val="3399FF"/>
                </a:solidFill>
              </a:rPr>
              <a:t>and </a:t>
            </a:r>
            <a:r>
              <a:rPr lang="en-US" sz="2100" b="1" dirty="0">
                <a:solidFill>
                  <a:srgbClr val="0000FF"/>
                </a:solidFill>
              </a:rPr>
              <a:t>sell the products worldwide</a:t>
            </a:r>
            <a:r>
              <a:rPr lang="en-US" sz="2100" b="1" dirty="0">
                <a:solidFill>
                  <a:srgbClr val="3399FF"/>
                </a:solidFill>
              </a:rPr>
              <a:t>. This also helps create more demands from all over the world</a:t>
            </a:r>
            <a:r>
              <a:rPr lang="en-US" sz="2100" b="1" dirty="0" smtClean="0">
                <a:solidFill>
                  <a:srgbClr val="3399FF"/>
                </a:solidFill>
              </a:rPr>
              <a:t>.</a:t>
            </a:r>
          </a:p>
          <a:p>
            <a:pPr marL="342900" indent="-342900">
              <a:buFont typeface="Wingdings" pitchFamily="2" charset="2"/>
              <a:buChar char="v"/>
            </a:pPr>
            <a:r>
              <a:rPr lang="en-US" sz="2100" b="1" dirty="0" smtClean="0">
                <a:solidFill>
                  <a:srgbClr val="FF00FF"/>
                </a:solidFill>
              </a:rPr>
              <a:t>Export </a:t>
            </a:r>
            <a:r>
              <a:rPr lang="en-US" sz="2100" b="1" dirty="0">
                <a:solidFill>
                  <a:srgbClr val="FF00FF"/>
                </a:solidFill>
              </a:rPr>
              <a:t>contribution: </a:t>
            </a:r>
            <a:r>
              <a:rPr lang="en-US" sz="2100" b="1" dirty="0">
                <a:solidFill>
                  <a:srgbClr val="3399FF"/>
                </a:solidFill>
              </a:rPr>
              <a:t>India’s export industry majorly relies on these small industries for their growth and development. </a:t>
            </a:r>
            <a:r>
              <a:rPr lang="en-US" sz="2100" b="1" dirty="0">
                <a:solidFill>
                  <a:srgbClr val="00B050"/>
                </a:solidFill>
              </a:rPr>
              <a:t>Nearly half of the goods </a:t>
            </a:r>
            <a:r>
              <a:rPr lang="en-US" sz="2100" b="1" dirty="0">
                <a:solidFill>
                  <a:srgbClr val="3399FF"/>
                </a:solidFill>
              </a:rPr>
              <a:t>that are </a:t>
            </a:r>
            <a:r>
              <a:rPr lang="en-US" sz="2100" b="1" dirty="0">
                <a:solidFill>
                  <a:srgbClr val="00B050"/>
                </a:solidFill>
              </a:rPr>
              <a:t>exported from India</a:t>
            </a:r>
            <a:r>
              <a:rPr lang="en-US" sz="2100" b="1" dirty="0">
                <a:solidFill>
                  <a:srgbClr val="3399FF"/>
                </a:solidFill>
              </a:rPr>
              <a:t> are manufactured or produced by these industries</a:t>
            </a:r>
            <a:r>
              <a:rPr lang="en-US" sz="2100" b="1" dirty="0" smtClean="0">
                <a:solidFill>
                  <a:srgbClr val="3399FF"/>
                </a:solidFill>
              </a:rPr>
              <a:t>.</a:t>
            </a:r>
          </a:p>
          <a:p>
            <a:pPr marL="342900" indent="-342900">
              <a:buFont typeface="Wingdings" pitchFamily="2" charset="2"/>
              <a:buChar char="v"/>
            </a:pPr>
            <a:r>
              <a:rPr lang="en-US" sz="2100" b="1" dirty="0" smtClean="0">
                <a:solidFill>
                  <a:srgbClr val="FF00FF"/>
                </a:solidFill>
              </a:rPr>
              <a:t>Public </a:t>
            </a:r>
            <a:r>
              <a:rPr lang="en-US" sz="2100" b="1" dirty="0">
                <a:solidFill>
                  <a:srgbClr val="FF00FF"/>
                </a:solidFill>
              </a:rPr>
              <a:t>Welfare: </a:t>
            </a:r>
            <a:r>
              <a:rPr lang="en-US" sz="2100" b="1" dirty="0">
                <a:solidFill>
                  <a:srgbClr val="3399FF"/>
                </a:solidFill>
              </a:rPr>
              <a:t>These industries have an opportunity </a:t>
            </a:r>
            <a:r>
              <a:rPr lang="en-US" sz="2100" b="1" dirty="0">
                <a:solidFill>
                  <a:srgbClr val="FF0066"/>
                </a:solidFill>
              </a:rPr>
              <a:t>to earn wealth</a:t>
            </a:r>
            <a:r>
              <a:rPr lang="en-US" sz="2100" b="1" dirty="0">
                <a:solidFill>
                  <a:srgbClr val="3399FF"/>
                </a:solidFill>
              </a:rPr>
              <a:t> and </a:t>
            </a:r>
            <a:r>
              <a:rPr lang="en-US" sz="2100" b="1" dirty="0">
                <a:solidFill>
                  <a:srgbClr val="FF0066"/>
                </a:solidFill>
              </a:rPr>
              <a:t>create employment</a:t>
            </a:r>
            <a:r>
              <a:rPr lang="en-US" sz="2100" b="1" dirty="0">
                <a:solidFill>
                  <a:srgbClr val="3399FF"/>
                </a:solidFill>
              </a:rPr>
              <a:t>. SSI’s are also important for the </a:t>
            </a:r>
            <a:r>
              <a:rPr lang="en-US" sz="2100" b="1" dirty="0">
                <a:solidFill>
                  <a:srgbClr val="CC00CC"/>
                </a:solidFill>
              </a:rPr>
              <a:t>social growth</a:t>
            </a:r>
            <a:r>
              <a:rPr lang="en-US" sz="2100" b="1" dirty="0">
                <a:solidFill>
                  <a:srgbClr val="3399FF"/>
                </a:solidFill>
              </a:rPr>
              <a:t> and </a:t>
            </a:r>
            <a:r>
              <a:rPr lang="en-US" sz="2100" b="1" dirty="0">
                <a:solidFill>
                  <a:srgbClr val="CC00CC"/>
                </a:solidFill>
              </a:rPr>
              <a:t>development of our country</a:t>
            </a:r>
            <a:r>
              <a:rPr lang="en-US" sz="2100" b="1" dirty="0" smtClean="0">
                <a:solidFill>
                  <a:srgbClr val="3399FF"/>
                </a:solidFill>
              </a:rPr>
              <a:t>.</a:t>
            </a:r>
            <a:endParaRPr lang="en-US" sz="2100" dirty="0"/>
          </a:p>
        </p:txBody>
      </p:sp>
    </p:spTree>
    <p:extLst>
      <p:ext uri="{BB962C8B-B14F-4D97-AF65-F5344CB8AC3E}">
        <p14:creationId xmlns:p14="http://schemas.microsoft.com/office/powerpoint/2010/main" xmlns="" val="2268796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7924800" cy="6186309"/>
          </a:xfrm>
          <a:prstGeom prst="rect">
            <a:avLst/>
          </a:prstGeom>
          <a:gradFill>
            <a:gsLst>
              <a:gs pos="77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algn="ctr"/>
            <a:r>
              <a:rPr lang="en-US" sz="5400" b="1" dirty="0" smtClean="0">
                <a:solidFill>
                  <a:srgbClr val="FF0000"/>
                </a:solidFill>
              </a:rPr>
              <a:t>Objectives </a:t>
            </a:r>
            <a:r>
              <a:rPr lang="en-US" sz="5400" b="1" dirty="0">
                <a:solidFill>
                  <a:srgbClr val="FF0000"/>
                </a:solidFill>
              </a:rPr>
              <a:t>of SSI</a:t>
            </a:r>
          </a:p>
          <a:p>
            <a:pPr marL="800100" lvl="1" indent="-342900" algn="just">
              <a:buFont typeface="Wingdings" pitchFamily="2" charset="2"/>
              <a:buChar char="Ø"/>
            </a:pPr>
            <a:endParaRPr lang="en-US" sz="2000" b="1" dirty="0" smtClean="0"/>
          </a:p>
          <a:p>
            <a:pPr marL="342900" indent="-342900" algn="just">
              <a:buFont typeface="Wingdings" pitchFamily="2" charset="2"/>
              <a:buChar char="Ø"/>
            </a:pPr>
            <a:r>
              <a:rPr lang="en-US" sz="2400" b="1" dirty="0" smtClean="0">
                <a:solidFill>
                  <a:srgbClr val="0070C0"/>
                </a:solidFill>
              </a:rPr>
              <a:t>The </a:t>
            </a:r>
            <a:r>
              <a:rPr lang="en-US" sz="2400" b="1" dirty="0">
                <a:solidFill>
                  <a:srgbClr val="FF00FF"/>
                </a:solidFill>
              </a:rPr>
              <a:t>objectives</a:t>
            </a:r>
            <a:r>
              <a:rPr lang="en-US" sz="2400" b="1" dirty="0">
                <a:solidFill>
                  <a:srgbClr val="0070C0"/>
                </a:solidFill>
              </a:rPr>
              <a:t> of the </a:t>
            </a:r>
            <a:r>
              <a:rPr lang="en-US" sz="2400" b="1" dirty="0">
                <a:solidFill>
                  <a:srgbClr val="FF00FF"/>
                </a:solidFill>
              </a:rPr>
              <a:t>small scale industries </a:t>
            </a:r>
            <a:r>
              <a:rPr lang="en-US" sz="2400" b="1" dirty="0">
                <a:solidFill>
                  <a:srgbClr val="0070C0"/>
                </a:solidFill>
              </a:rPr>
              <a:t>are</a:t>
            </a:r>
            <a:r>
              <a:rPr lang="en-US" sz="2400" b="1" dirty="0" smtClean="0">
                <a:solidFill>
                  <a:srgbClr val="0070C0"/>
                </a:solidFill>
              </a:rPr>
              <a:t>:</a:t>
            </a:r>
          </a:p>
          <a:p>
            <a:pPr algn="just"/>
            <a:endParaRPr lang="en-US" sz="1200" b="1" dirty="0" smtClean="0">
              <a:solidFill>
                <a:srgbClr val="0070C0"/>
              </a:solidFill>
            </a:endParaRPr>
          </a:p>
          <a:p>
            <a:pPr marL="457200" indent="-457200" algn="just">
              <a:buFont typeface="+mj-lt"/>
              <a:buAutoNum type="arabicParenR"/>
            </a:pPr>
            <a:r>
              <a:rPr lang="en-US" sz="2400" b="1" dirty="0" smtClean="0">
                <a:solidFill>
                  <a:schemeClr val="accent6">
                    <a:lumMod val="75000"/>
                  </a:schemeClr>
                </a:solidFill>
              </a:rPr>
              <a:t>To </a:t>
            </a:r>
            <a:r>
              <a:rPr lang="en-US" sz="2400" b="1" dirty="0">
                <a:solidFill>
                  <a:schemeClr val="accent6">
                    <a:lumMod val="75000"/>
                  </a:schemeClr>
                </a:solidFill>
              </a:rPr>
              <a:t>create more employment opportunities</a:t>
            </a:r>
            <a:r>
              <a:rPr lang="en-US" sz="2400" b="1" dirty="0" smtClean="0">
                <a:solidFill>
                  <a:schemeClr val="accent6">
                    <a:lumMod val="75000"/>
                  </a:schemeClr>
                </a:solidFill>
              </a:rPr>
              <a:t>.</a:t>
            </a:r>
          </a:p>
          <a:p>
            <a:pPr marL="457200" indent="-457200" algn="just">
              <a:buFont typeface="+mj-lt"/>
              <a:buAutoNum type="arabicParenR"/>
            </a:pPr>
            <a:r>
              <a:rPr lang="en-US" sz="2400" b="1" dirty="0" smtClean="0">
                <a:solidFill>
                  <a:srgbClr val="0000FF"/>
                </a:solidFill>
              </a:rPr>
              <a:t>To </a:t>
            </a:r>
            <a:r>
              <a:rPr lang="en-US" sz="2400" b="1" dirty="0">
                <a:solidFill>
                  <a:srgbClr val="0000FF"/>
                </a:solidFill>
              </a:rPr>
              <a:t>help develop the rural and less developed regions of the economy</a:t>
            </a:r>
            <a:r>
              <a:rPr lang="en-US" sz="2400" b="1" dirty="0" smtClean="0">
                <a:solidFill>
                  <a:srgbClr val="0000FF"/>
                </a:solidFill>
              </a:rPr>
              <a:t>.</a:t>
            </a:r>
          </a:p>
          <a:p>
            <a:pPr marL="457200" indent="-457200" algn="just">
              <a:buFont typeface="+mj-lt"/>
              <a:buAutoNum type="arabicParenR"/>
            </a:pPr>
            <a:r>
              <a:rPr lang="en-US" sz="2400" b="1" dirty="0" smtClean="0">
                <a:solidFill>
                  <a:schemeClr val="accent6">
                    <a:lumMod val="75000"/>
                  </a:schemeClr>
                </a:solidFill>
              </a:rPr>
              <a:t>To </a:t>
            </a:r>
            <a:r>
              <a:rPr lang="en-US" sz="2400" b="1" dirty="0">
                <a:solidFill>
                  <a:schemeClr val="accent6">
                    <a:lumMod val="75000"/>
                  </a:schemeClr>
                </a:solidFill>
              </a:rPr>
              <a:t>reduce regional imbalances</a:t>
            </a:r>
            <a:r>
              <a:rPr lang="en-US" sz="2400" b="1" dirty="0" smtClean="0">
                <a:solidFill>
                  <a:schemeClr val="accent6">
                    <a:lumMod val="75000"/>
                  </a:schemeClr>
                </a:solidFill>
              </a:rPr>
              <a:t>.</a:t>
            </a:r>
          </a:p>
          <a:p>
            <a:pPr marL="457200" indent="-457200" algn="just">
              <a:buFont typeface="+mj-lt"/>
              <a:buAutoNum type="arabicParenR"/>
            </a:pPr>
            <a:r>
              <a:rPr lang="en-US" sz="2400" b="1" dirty="0" smtClean="0">
                <a:solidFill>
                  <a:srgbClr val="0000FF"/>
                </a:solidFill>
              </a:rPr>
              <a:t>To </a:t>
            </a:r>
            <a:r>
              <a:rPr lang="en-US" sz="2400" b="1" dirty="0">
                <a:solidFill>
                  <a:srgbClr val="0000FF"/>
                </a:solidFill>
              </a:rPr>
              <a:t>ensure optimum utilisation of unexploited resources of the country</a:t>
            </a:r>
            <a:r>
              <a:rPr lang="en-US" sz="2400" b="1" dirty="0" smtClean="0">
                <a:solidFill>
                  <a:srgbClr val="0000FF"/>
                </a:solidFill>
              </a:rPr>
              <a:t>.</a:t>
            </a:r>
          </a:p>
          <a:p>
            <a:pPr marL="457200" indent="-457200" algn="just">
              <a:buFont typeface="+mj-lt"/>
              <a:buAutoNum type="arabicParenR"/>
            </a:pPr>
            <a:r>
              <a:rPr lang="en-US" sz="2400" b="1" dirty="0" smtClean="0">
                <a:solidFill>
                  <a:schemeClr val="accent6">
                    <a:lumMod val="75000"/>
                  </a:schemeClr>
                </a:solidFill>
              </a:rPr>
              <a:t>To </a:t>
            </a:r>
            <a:r>
              <a:rPr lang="en-US" sz="2400" b="1" dirty="0">
                <a:solidFill>
                  <a:schemeClr val="accent6">
                    <a:lumMod val="75000"/>
                  </a:schemeClr>
                </a:solidFill>
              </a:rPr>
              <a:t>improve the standard of living of people</a:t>
            </a:r>
            <a:r>
              <a:rPr lang="en-US" sz="2400" b="1" dirty="0" smtClean="0">
                <a:solidFill>
                  <a:schemeClr val="accent6">
                    <a:lumMod val="75000"/>
                  </a:schemeClr>
                </a:solidFill>
              </a:rPr>
              <a:t>.</a:t>
            </a:r>
          </a:p>
          <a:p>
            <a:pPr marL="457200" indent="-457200" algn="just">
              <a:buFont typeface="+mj-lt"/>
              <a:buAutoNum type="arabicParenR"/>
            </a:pPr>
            <a:r>
              <a:rPr lang="en-US" sz="2400" b="1" dirty="0" smtClean="0">
                <a:solidFill>
                  <a:srgbClr val="0000FF"/>
                </a:solidFill>
              </a:rPr>
              <a:t>To </a:t>
            </a:r>
            <a:r>
              <a:rPr lang="en-US" sz="2400" b="1" dirty="0">
                <a:solidFill>
                  <a:srgbClr val="0000FF"/>
                </a:solidFill>
              </a:rPr>
              <a:t>ensure equal distribution of income and wealth</a:t>
            </a:r>
            <a:r>
              <a:rPr lang="en-US" sz="2400" b="1" dirty="0" smtClean="0">
                <a:solidFill>
                  <a:srgbClr val="0000FF"/>
                </a:solidFill>
              </a:rPr>
              <a:t>.</a:t>
            </a:r>
          </a:p>
          <a:p>
            <a:pPr marL="457200" indent="-457200" algn="just">
              <a:buFont typeface="+mj-lt"/>
              <a:buAutoNum type="arabicParenR"/>
            </a:pPr>
            <a:r>
              <a:rPr lang="en-US" sz="2400" b="1" dirty="0" smtClean="0">
                <a:solidFill>
                  <a:schemeClr val="accent6">
                    <a:lumMod val="75000"/>
                  </a:schemeClr>
                </a:solidFill>
              </a:rPr>
              <a:t>To </a:t>
            </a:r>
            <a:r>
              <a:rPr lang="en-US" sz="2400" b="1" dirty="0">
                <a:solidFill>
                  <a:schemeClr val="accent6">
                    <a:lumMod val="75000"/>
                  </a:schemeClr>
                </a:solidFill>
              </a:rPr>
              <a:t>solve the unemployment problem</a:t>
            </a:r>
            <a:r>
              <a:rPr lang="en-US" sz="2400" b="1" dirty="0" smtClean="0">
                <a:solidFill>
                  <a:schemeClr val="accent6">
                    <a:lumMod val="75000"/>
                  </a:schemeClr>
                </a:solidFill>
              </a:rPr>
              <a:t>.</a:t>
            </a:r>
          </a:p>
          <a:p>
            <a:pPr marL="457200" indent="-457200" algn="just">
              <a:buFont typeface="+mj-lt"/>
              <a:buAutoNum type="arabicParenR"/>
            </a:pPr>
            <a:r>
              <a:rPr lang="en-US" sz="2400" b="1" dirty="0" smtClean="0">
                <a:solidFill>
                  <a:srgbClr val="0000FF"/>
                </a:solidFill>
              </a:rPr>
              <a:t>To </a:t>
            </a:r>
            <a:r>
              <a:rPr lang="en-US" sz="2400" b="1" dirty="0">
                <a:solidFill>
                  <a:srgbClr val="0000FF"/>
                </a:solidFill>
              </a:rPr>
              <a:t>attain self-reliance</a:t>
            </a:r>
            <a:r>
              <a:rPr lang="en-US" sz="2400" b="1" dirty="0" smtClean="0">
                <a:solidFill>
                  <a:srgbClr val="0000FF"/>
                </a:solidFill>
              </a:rPr>
              <a:t>.</a:t>
            </a:r>
          </a:p>
          <a:p>
            <a:pPr marL="457200" indent="-457200" algn="just">
              <a:buFont typeface="+mj-lt"/>
              <a:buAutoNum type="arabicParenR"/>
            </a:pPr>
            <a:r>
              <a:rPr lang="en-US" sz="2400" b="1" dirty="0" smtClean="0">
                <a:solidFill>
                  <a:schemeClr val="accent6">
                    <a:lumMod val="75000"/>
                  </a:schemeClr>
                </a:solidFill>
              </a:rPr>
              <a:t>To </a:t>
            </a:r>
            <a:r>
              <a:rPr lang="en-US" sz="2400" b="1" dirty="0">
                <a:solidFill>
                  <a:schemeClr val="accent6">
                    <a:lumMod val="75000"/>
                  </a:schemeClr>
                </a:solidFill>
              </a:rPr>
              <a:t>adopt the latest technology aimed at producing better quality products at lower costs</a:t>
            </a:r>
            <a:r>
              <a:rPr lang="en-US" sz="2400" b="1" dirty="0" smtClean="0">
                <a:solidFill>
                  <a:schemeClr val="accent6">
                    <a:lumMod val="75000"/>
                  </a:schemeClr>
                </a:solidFill>
              </a:rPr>
              <a:t>.</a:t>
            </a:r>
            <a:endParaRPr lang="en-US" sz="2400" b="1" dirty="0">
              <a:solidFill>
                <a:schemeClr val="accent6">
                  <a:lumMod val="75000"/>
                </a:schemeClr>
              </a:solidFill>
            </a:endParaRPr>
          </a:p>
        </p:txBody>
      </p:sp>
    </p:spTree>
    <p:extLst>
      <p:ext uri="{BB962C8B-B14F-4D97-AF65-F5344CB8AC3E}">
        <p14:creationId xmlns:p14="http://schemas.microsoft.com/office/powerpoint/2010/main" xmlns="" val="776621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11515"/>
            <a:ext cx="8534400" cy="6494085"/>
          </a:xfrm>
          <a:prstGeom prst="rect">
            <a:avLst/>
          </a:prstGeom>
          <a:gradFill>
            <a:gsLst>
              <a:gs pos="77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algn="ctr"/>
            <a:r>
              <a:rPr lang="en-US" sz="4400" b="1" dirty="0" smtClean="0">
                <a:solidFill>
                  <a:srgbClr val="FF0000"/>
                </a:solidFill>
              </a:rPr>
              <a:t>Registration </a:t>
            </a:r>
            <a:r>
              <a:rPr lang="en-US" sz="4400" b="1" dirty="0">
                <a:solidFill>
                  <a:srgbClr val="FF0000"/>
                </a:solidFill>
              </a:rPr>
              <a:t>of SSI</a:t>
            </a:r>
            <a:endParaRPr lang="en-US" sz="4400" dirty="0">
              <a:solidFill>
                <a:srgbClr val="FF0000"/>
              </a:solidFill>
            </a:endParaRPr>
          </a:p>
          <a:p>
            <a:pPr marL="342900" indent="-342900" algn="just">
              <a:buFont typeface="Wingdings" pitchFamily="2" charset="2"/>
              <a:buChar char="Ø"/>
            </a:pPr>
            <a:r>
              <a:rPr lang="en-US" sz="2400" b="1" dirty="0">
                <a:solidFill>
                  <a:srgbClr val="FF00FF"/>
                </a:solidFill>
              </a:rPr>
              <a:t>SSI</a:t>
            </a:r>
            <a:r>
              <a:rPr lang="en-US" sz="2400" b="1" dirty="0">
                <a:solidFill>
                  <a:srgbClr val="3399FF"/>
                </a:solidFill>
              </a:rPr>
              <a:t> registration is </a:t>
            </a:r>
            <a:r>
              <a:rPr lang="en-US" sz="2400" b="1" dirty="0" smtClean="0">
                <a:solidFill>
                  <a:srgbClr val="3399FF"/>
                </a:solidFill>
              </a:rPr>
              <a:t>provided </a:t>
            </a:r>
            <a:r>
              <a:rPr lang="en-US" sz="2400" b="1" dirty="0">
                <a:solidFill>
                  <a:srgbClr val="3399FF"/>
                </a:solidFill>
              </a:rPr>
              <a:t>by the </a:t>
            </a:r>
            <a:r>
              <a:rPr lang="en-US" sz="2400" b="1" dirty="0">
                <a:solidFill>
                  <a:srgbClr val="FF00FF"/>
                </a:solidFill>
              </a:rPr>
              <a:t>Ministry of MSME</a:t>
            </a:r>
            <a:r>
              <a:rPr lang="en-US" sz="2400" b="1" dirty="0">
                <a:solidFill>
                  <a:srgbClr val="3399FF"/>
                </a:solidFill>
              </a:rPr>
              <a:t>. </a:t>
            </a:r>
            <a:endParaRPr lang="en-US" sz="2400" b="1" dirty="0" smtClean="0">
              <a:solidFill>
                <a:srgbClr val="3399FF"/>
              </a:solidFill>
            </a:endParaRPr>
          </a:p>
          <a:p>
            <a:pPr marL="342900" indent="-342900" algn="just">
              <a:buFont typeface="Wingdings" pitchFamily="2" charset="2"/>
              <a:buChar char="Ø"/>
            </a:pPr>
            <a:r>
              <a:rPr lang="en-US" sz="2400" b="1" dirty="0" smtClean="0">
                <a:solidFill>
                  <a:srgbClr val="3399FF"/>
                </a:solidFill>
              </a:rPr>
              <a:t>A </a:t>
            </a:r>
            <a:r>
              <a:rPr lang="en-US" sz="2400" b="1" dirty="0">
                <a:solidFill>
                  <a:srgbClr val="3399FF"/>
                </a:solidFill>
              </a:rPr>
              <a:t>business should obtain </a:t>
            </a:r>
            <a:r>
              <a:rPr lang="en-US" sz="2400" b="1" dirty="0">
                <a:solidFill>
                  <a:srgbClr val="FF00FF"/>
                </a:solidFill>
              </a:rPr>
              <a:t>SSI</a:t>
            </a:r>
            <a:r>
              <a:rPr lang="en-US" sz="2400" b="1" dirty="0">
                <a:solidFill>
                  <a:srgbClr val="3399FF"/>
                </a:solidFill>
              </a:rPr>
              <a:t> </a:t>
            </a:r>
            <a:r>
              <a:rPr lang="en-US" sz="2400" b="1" dirty="0">
                <a:solidFill>
                  <a:srgbClr val="8D3C23"/>
                </a:solidFill>
              </a:rPr>
              <a:t>registration</a:t>
            </a:r>
            <a:r>
              <a:rPr lang="en-US" sz="2400" b="1" dirty="0">
                <a:solidFill>
                  <a:srgbClr val="3399FF"/>
                </a:solidFill>
              </a:rPr>
              <a:t> in order to be </a:t>
            </a:r>
            <a:r>
              <a:rPr lang="en-US" sz="2400" b="1" dirty="0">
                <a:solidFill>
                  <a:srgbClr val="0000FF"/>
                </a:solidFill>
              </a:rPr>
              <a:t>eligible</a:t>
            </a:r>
            <a:r>
              <a:rPr lang="en-US" sz="2400" b="1" dirty="0">
                <a:solidFill>
                  <a:srgbClr val="3399FF"/>
                </a:solidFill>
              </a:rPr>
              <a:t> for a number of </a:t>
            </a:r>
            <a:r>
              <a:rPr lang="en-US" sz="2400" b="1" dirty="0">
                <a:solidFill>
                  <a:schemeClr val="accent6">
                    <a:lumMod val="75000"/>
                  </a:schemeClr>
                </a:solidFill>
              </a:rPr>
              <a:t>schemes</a:t>
            </a:r>
            <a:r>
              <a:rPr lang="en-US" sz="2400" b="1" dirty="0">
                <a:solidFill>
                  <a:srgbClr val="3399FF"/>
                </a:solidFill>
              </a:rPr>
              <a:t>, </a:t>
            </a:r>
            <a:r>
              <a:rPr lang="en-US" sz="2400" b="1" dirty="0">
                <a:solidFill>
                  <a:schemeClr val="accent6">
                    <a:lumMod val="75000"/>
                  </a:schemeClr>
                </a:solidFill>
              </a:rPr>
              <a:t>subsidies</a:t>
            </a:r>
            <a:r>
              <a:rPr lang="en-US" sz="2400" b="1" dirty="0">
                <a:solidFill>
                  <a:srgbClr val="3399FF"/>
                </a:solidFill>
              </a:rPr>
              <a:t> and other </a:t>
            </a:r>
            <a:r>
              <a:rPr lang="en-US" sz="2400" b="1" dirty="0">
                <a:solidFill>
                  <a:schemeClr val="accent6">
                    <a:lumMod val="75000"/>
                  </a:schemeClr>
                </a:solidFill>
              </a:rPr>
              <a:t>incentives </a:t>
            </a:r>
            <a:r>
              <a:rPr lang="en-US" sz="2400" b="1" dirty="0">
                <a:solidFill>
                  <a:srgbClr val="3399FF"/>
                </a:solidFill>
              </a:rPr>
              <a:t>provided by the Government to such SSI’s. </a:t>
            </a:r>
            <a:endParaRPr lang="en-US" sz="2400" b="1" dirty="0" smtClean="0">
              <a:solidFill>
                <a:srgbClr val="3399FF"/>
              </a:solidFill>
            </a:endParaRPr>
          </a:p>
          <a:p>
            <a:pPr marL="342900" indent="-342900" algn="just">
              <a:buFont typeface="Wingdings" pitchFamily="2" charset="2"/>
              <a:buChar char="Ø"/>
            </a:pPr>
            <a:r>
              <a:rPr lang="en-US" sz="2400" b="1" dirty="0" smtClean="0">
                <a:solidFill>
                  <a:srgbClr val="FF00FF"/>
                </a:solidFill>
              </a:rPr>
              <a:t>SSI</a:t>
            </a:r>
            <a:r>
              <a:rPr lang="en-US" sz="2400" b="1" dirty="0" smtClean="0">
                <a:solidFill>
                  <a:srgbClr val="3399FF"/>
                </a:solidFill>
              </a:rPr>
              <a:t> </a:t>
            </a:r>
            <a:r>
              <a:rPr lang="en-US" sz="2400" b="1" dirty="0">
                <a:solidFill>
                  <a:srgbClr val="3399FF"/>
                </a:solidFill>
              </a:rPr>
              <a:t>registration can be obtained </a:t>
            </a:r>
            <a:r>
              <a:rPr lang="en-US" sz="2400" b="1" dirty="0">
                <a:solidFill>
                  <a:srgbClr val="0000FF"/>
                </a:solidFill>
              </a:rPr>
              <a:t>online too</a:t>
            </a:r>
            <a:r>
              <a:rPr lang="en-US" sz="2400" b="1" dirty="0">
                <a:solidFill>
                  <a:srgbClr val="3399FF"/>
                </a:solidFill>
              </a:rPr>
              <a:t>. </a:t>
            </a:r>
            <a:endParaRPr lang="en-US" sz="2400" b="1" dirty="0" smtClean="0">
              <a:solidFill>
                <a:srgbClr val="3399FF"/>
              </a:solidFill>
            </a:endParaRPr>
          </a:p>
          <a:p>
            <a:pPr algn="just"/>
            <a:endParaRPr lang="en-US" sz="1200" b="1" dirty="0">
              <a:solidFill>
                <a:srgbClr val="FF0000"/>
              </a:solidFill>
            </a:endParaRPr>
          </a:p>
          <a:p>
            <a:pPr algn="ctr"/>
            <a:r>
              <a:rPr lang="en-US" sz="4400" b="1" dirty="0" smtClean="0">
                <a:solidFill>
                  <a:srgbClr val="FF0000"/>
                </a:solidFill>
              </a:rPr>
              <a:t>Overview </a:t>
            </a:r>
            <a:r>
              <a:rPr lang="en-US" sz="4400" b="1" dirty="0">
                <a:solidFill>
                  <a:srgbClr val="FF0000"/>
                </a:solidFill>
              </a:rPr>
              <a:t>of SSI </a:t>
            </a:r>
            <a:r>
              <a:rPr lang="en-US" sz="4400" b="1" dirty="0" smtClean="0">
                <a:solidFill>
                  <a:srgbClr val="FF0000"/>
                </a:solidFill>
              </a:rPr>
              <a:t>registration</a:t>
            </a:r>
          </a:p>
          <a:p>
            <a:pPr marL="342900" indent="-342900" algn="just">
              <a:buFont typeface="Wingdings" pitchFamily="2" charset="2"/>
              <a:buChar char="Ø"/>
            </a:pPr>
            <a:r>
              <a:rPr lang="en-US" sz="2400" b="1" dirty="0" smtClean="0">
                <a:solidFill>
                  <a:srgbClr val="FF00FF"/>
                </a:solidFill>
              </a:rPr>
              <a:t>SSI </a:t>
            </a:r>
            <a:r>
              <a:rPr lang="en-US" sz="2400" b="1" dirty="0">
                <a:solidFill>
                  <a:srgbClr val="8D3C23"/>
                </a:solidFill>
              </a:rPr>
              <a:t>registration</a:t>
            </a:r>
            <a:r>
              <a:rPr lang="en-US" sz="2400" b="1" dirty="0">
                <a:solidFill>
                  <a:srgbClr val="3399FF"/>
                </a:solidFill>
              </a:rPr>
              <a:t> is provided by the </a:t>
            </a:r>
            <a:r>
              <a:rPr lang="en-US" sz="2400" b="1" dirty="0">
                <a:solidFill>
                  <a:srgbClr val="0000FF"/>
                </a:solidFill>
              </a:rPr>
              <a:t>Ministry of Micro</a:t>
            </a:r>
            <a:r>
              <a:rPr lang="en-US" sz="2400" b="1" dirty="0">
                <a:solidFill>
                  <a:srgbClr val="3399FF"/>
                </a:solidFill>
              </a:rPr>
              <a:t>, </a:t>
            </a:r>
            <a:r>
              <a:rPr lang="en-US" sz="2400" b="1" dirty="0">
                <a:solidFill>
                  <a:srgbClr val="0000FF"/>
                </a:solidFill>
              </a:rPr>
              <a:t>Small</a:t>
            </a:r>
            <a:r>
              <a:rPr lang="en-US" sz="2400" b="1" dirty="0">
                <a:solidFill>
                  <a:srgbClr val="3399FF"/>
                </a:solidFill>
              </a:rPr>
              <a:t> and </a:t>
            </a:r>
            <a:r>
              <a:rPr lang="en-US" sz="2400" b="1" dirty="0">
                <a:solidFill>
                  <a:srgbClr val="0000FF"/>
                </a:solidFill>
              </a:rPr>
              <a:t>Medium Enterprises </a:t>
            </a:r>
            <a:r>
              <a:rPr lang="en-US" sz="2400" b="1" dirty="0">
                <a:solidFill>
                  <a:srgbClr val="3399FF"/>
                </a:solidFill>
              </a:rPr>
              <a:t>through the </a:t>
            </a:r>
            <a:r>
              <a:rPr lang="en-US" sz="2400" b="1" dirty="0">
                <a:solidFill>
                  <a:srgbClr val="C00000"/>
                </a:solidFill>
              </a:rPr>
              <a:t>Directorate of Industries of the State Government. </a:t>
            </a:r>
            <a:endParaRPr lang="en-US" sz="2400" b="1" dirty="0" smtClean="0">
              <a:solidFill>
                <a:srgbClr val="C00000"/>
              </a:solidFill>
            </a:endParaRPr>
          </a:p>
          <a:p>
            <a:pPr marL="342900" indent="-342900" algn="just">
              <a:buFont typeface="Wingdings" pitchFamily="2" charset="2"/>
              <a:buChar char="Ø"/>
            </a:pPr>
            <a:r>
              <a:rPr lang="en-US" sz="2400" b="1" dirty="0" smtClean="0">
                <a:solidFill>
                  <a:srgbClr val="3399FF"/>
                </a:solidFill>
              </a:rPr>
              <a:t>The </a:t>
            </a:r>
            <a:r>
              <a:rPr lang="en-US" sz="2400" b="1" dirty="0">
                <a:solidFill>
                  <a:srgbClr val="FF0066"/>
                </a:solidFill>
              </a:rPr>
              <a:t>main logic </a:t>
            </a:r>
            <a:r>
              <a:rPr lang="en-US" sz="2400" b="1" dirty="0">
                <a:solidFill>
                  <a:srgbClr val="3399FF"/>
                </a:solidFill>
              </a:rPr>
              <a:t>behind the </a:t>
            </a:r>
            <a:r>
              <a:rPr lang="en-US" sz="2400" b="1" dirty="0">
                <a:solidFill>
                  <a:srgbClr val="FF00FF"/>
                </a:solidFill>
              </a:rPr>
              <a:t>SSI</a:t>
            </a:r>
            <a:r>
              <a:rPr lang="en-US" sz="2400" b="1" dirty="0">
                <a:solidFill>
                  <a:srgbClr val="3399FF"/>
                </a:solidFill>
              </a:rPr>
              <a:t> registration is </a:t>
            </a:r>
            <a:r>
              <a:rPr lang="en-US" sz="2400" b="1" dirty="0">
                <a:solidFill>
                  <a:srgbClr val="C00000"/>
                </a:solidFill>
              </a:rPr>
              <a:t>to set up new </a:t>
            </a:r>
            <a:r>
              <a:rPr lang="en-US" sz="2400" b="1" dirty="0">
                <a:solidFill>
                  <a:srgbClr val="FF00FF"/>
                </a:solidFill>
              </a:rPr>
              <a:t>SSI</a:t>
            </a:r>
            <a:r>
              <a:rPr lang="en-US" sz="2400" b="1" dirty="0">
                <a:solidFill>
                  <a:srgbClr val="3399FF"/>
                </a:solidFill>
              </a:rPr>
              <a:t> </a:t>
            </a:r>
            <a:r>
              <a:rPr lang="en-US" sz="2400" b="1" dirty="0">
                <a:solidFill>
                  <a:srgbClr val="00B050"/>
                </a:solidFill>
              </a:rPr>
              <a:t>businesses in India. </a:t>
            </a:r>
            <a:endParaRPr lang="en-US" sz="2400" b="1" dirty="0" smtClean="0">
              <a:solidFill>
                <a:srgbClr val="00B050"/>
              </a:solidFill>
            </a:endParaRPr>
          </a:p>
          <a:p>
            <a:pPr marL="342900" indent="-342900" algn="just">
              <a:buFont typeface="Wingdings" pitchFamily="2" charset="2"/>
              <a:buChar char="Ø"/>
            </a:pPr>
            <a:r>
              <a:rPr lang="en-US" sz="2400" b="1" dirty="0" smtClean="0">
                <a:solidFill>
                  <a:srgbClr val="FF00FF"/>
                </a:solidFill>
              </a:rPr>
              <a:t>SSI </a:t>
            </a:r>
            <a:r>
              <a:rPr lang="en-US" sz="2400" b="1" dirty="0">
                <a:solidFill>
                  <a:schemeClr val="accent6">
                    <a:lumMod val="75000"/>
                  </a:schemeClr>
                </a:solidFill>
              </a:rPr>
              <a:t>registration</a:t>
            </a:r>
            <a:r>
              <a:rPr lang="en-US" sz="2400" b="1" dirty="0">
                <a:solidFill>
                  <a:srgbClr val="3399FF"/>
                </a:solidFill>
              </a:rPr>
              <a:t> helps the business to be </a:t>
            </a:r>
            <a:r>
              <a:rPr lang="en-US" sz="2400" b="1" dirty="0">
                <a:solidFill>
                  <a:srgbClr val="0000FF"/>
                </a:solidFill>
              </a:rPr>
              <a:t>eligible</a:t>
            </a:r>
            <a:r>
              <a:rPr lang="en-US" sz="2400" b="1" dirty="0">
                <a:solidFill>
                  <a:srgbClr val="3399FF"/>
                </a:solidFill>
              </a:rPr>
              <a:t> for a number of subsidies given by the Government. </a:t>
            </a:r>
            <a:endParaRPr lang="en-US" sz="2400" b="1" dirty="0" smtClean="0">
              <a:solidFill>
                <a:srgbClr val="3399FF"/>
              </a:solidFill>
            </a:endParaRPr>
          </a:p>
          <a:p>
            <a:pPr marL="342900" indent="-342900" algn="just">
              <a:buFont typeface="Wingdings" pitchFamily="2" charset="2"/>
              <a:buChar char="Ø"/>
            </a:pPr>
            <a:r>
              <a:rPr lang="en-US" sz="2400" b="1" dirty="0" smtClean="0">
                <a:solidFill>
                  <a:srgbClr val="3399FF"/>
                </a:solidFill>
              </a:rPr>
              <a:t>We </a:t>
            </a:r>
            <a:r>
              <a:rPr lang="en-US" sz="2400" b="1" dirty="0">
                <a:solidFill>
                  <a:srgbClr val="3399FF"/>
                </a:solidFill>
              </a:rPr>
              <a:t>can also get </a:t>
            </a:r>
            <a:r>
              <a:rPr lang="en-US" sz="2400" b="1" dirty="0">
                <a:solidFill>
                  <a:srgbClr val="FF00FF"/>
                </a:solidFill>
              </a:rPr>
              <a:t>SSI</a:t>
            </a:r>
            <a:r>
              <a:rPr lang="en-US" sz="2400" b="1" dirty="0">
                <a:solidFill>
                  <a:srgbClr val="3399FF"/>
                </a:solidFill>
              </a:rPr>
              <a:t> registration online</a:t>
            </a:r>
            <a:r>
              <a:rPr lang="en-US" sz="2400" b="1" dirty="0" smtClean="0">
                <a:solidFill>
                  <a:srgbClr val="3399FF"/>
                </a:solidFill>
              </a:rPr>
              <a:t>.</a:t>
            </a:r>
            <a:endParaRPr lang="en-US" sz="2400" b="1" dirty="0">
              <a:solidFill>
                <a:srgbClr val="3399FF"/>
              </a:solidFill>
            </a:endParaRPr>
          </a:p>
        </p:txBody>
      </p:sp>
    </p:spTree>
    <p:extLst>
      <p:ext uri="{BB962C8B-B14F-4D97-AF65-F5344CB8AC3E}">
        <p14:creationId xmlns:p14="http://schemas.microsoft.com/office/powerpoint/2010/main" xmlns="" val="3156678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91490"/>
            <a:ext cx="8153400" cy="5878532"/>
          </a:xfrm>
          <a:prstGeom prst="rect">
            <a:avLst/>
          </a:prstGeom>
          <a:gradFill>
            <a:gsLst>
              <a:gs pos="77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algn="ctr"/>
            <a:r>
              <a:rPr lang="en-US" sz="4000" b="1" dirty="0">
                <a:solidFill>
                  <a:srgbClr val="FF0000"/>
                </a:solidFill>
              </a:rPr>
              <a:t>Eligibility Criteria for SSI registration</a:t>
            </a:r>
            <a:r>
              <a:rPr lang="en-US" sz="2400" dirty="0"/>
              <a:t/>
            </a:r>
            <a:br>
              <a:rPr lang="en-US" sz="2400" dirty="0"/>
            </a:br>
            <a:r>
              <a:rPr lang="en-US" sz="2400" b="1" dirty="0">
                <a:solidFill>
                  <a:srgbClr val="CC00CC"/>
                </a:solidFill>
              </a:rPr>
              <a:t>SSI registration can be obtained for:</a:t>
            </a:r>
          </a:p>
          <a:p>
            <a:pPr lvl="1" algn="just"/>
            <a:r>
              <a:rPr lang="en-US" sz="2400" b="1" dirty="0">
                <a:solidFill>
                  <a:srgbClr val="00B050"/>
                </a:solidFill>
              </a:rPr>
              <a:t>Manufacturing </a:t>
            </a:r>
            <a:r>
              <a:rPr lang="en-US" sz="2400" b="1" dirty="0" smtClean="0">
                <a:solidFill>
                  <a:srgbClr val="00B050"/>
                </a:solidFill>
              </a:rPr>
              <a:t>enterprise</a:t>
            </a:r>
            <a:r>
              <a:rPr lang="en-US" sz="2400" b="1" dirty="0"/>
              <a:t> </a:t>
            </a:r>
            <a:r>
              <a:rPr lang="en-US" sz="2400" b="1" dirty="0" smtClean="0"/>
              <a:t>and </a:t>
            </a:r>
            <a:r>
              <a:rPr lang="en-US" sz="2400" b="1" dirty="0" smtClean="0">
                <a:solidFill>
                  <a:srgbClr val="00B050"/>
                </a:solidFill>
              </a:rPr>
              <a:t>Service </a:t>
            </a:r>
            <a:r>
              <a:rPr lang="en-US" sz="2400" b="1" dirty="0">
                <a:solidFill>
                  <a:srgbClr val="00B050"/>
                </a:solidFill>
              </a:rPr>
              <a:t>enterprise</a:t>
            </a:r>
          </a:p>
          <a:p>
            <a:pPr algn="ctr"/>
            <a:r>
              <a:rPr lang="en-US" sz="4800" b="1" dirty="0" smtClean="0">
                <a:solidFill>
                  <a:srgbClr val="FF00FF"/>
                </a:solidFill>
              </a:rPr>
              <a:t>For </a:t>
            </a:r>
            <a:r>
              <a:rPr lang="en-US" sz="4800" b="1" dirty="0">
                <a:solidFill>
                  <a:srgbClr val="FF00FF"/>
                </a:solidFill>
              </a:rPr>
              <a:t>manufacturing enterprise</a:t>
            </a:r>
            <a:r>
              <a:rPr lang="en-US" sz="3200" b="1" dirty="0"/>
              <a:t>, </a:t>
            </a:r>
            <a:endParaRPr lang="en-US" sz="3200" b="1" dirty="0" smtClean="0"/>
          </a:p>
          <a:p>
            <a:pPr algn="ctr"/>
            <a:r>
              <a:rPr lang="en-US" sz="3200" b="1" dirty="0" smtClean="0">
                <a:solidFill>
                  <a:srgbClr val="0000FF"/>
                </a:solidFill>
              </a:rPr>
              <a:t>if </a:t>
            </a:r>
            <a:r>
              <a:rPr lang="en-US" sz="3200" b="1" dirty="0">
                <a:solidFill>
                  <a:srgbClr val="0000FF"/>
                </a:solidFill>
              </a:rPr>
              <a:t>the investment in plant and machinery </a:t>
            </a:r>
            <a:r>
              <a:rPr lang="en-US" sz="3200" b="1" dirty="0"/>
              <a:t>(</a:t>
            </a:r>
            <a:r>
              <a:rPr lang="en-US" sz="3200" b="1" dirty="0">
                <a:solidFill>
                  <a:srgbClr val="C00000"/>
                </a:solidFill>
              </a:rPr>
              <a:t>excluding land &amp; buildings</a:t>
            </a:r>
            <a:r>
              <a:rPr lang="en-US" sz="3200" b="1" dirty="0" smtClean="0"/>
              <a:t>)</a:t>
            </a:r>
          </a:p>
          <a:p>
            <a:pPr algn="ctr"/>
            <a:r>
              <a:rPr lang="en-US" sz="3200" b="1" dirty="0" smtClean="0">
                <a:solidFill>
                  <a:srgbClr val="CC00CC"/>
                </a:solidFill>
              </a:rPr>
              <a:t>is </a:t>
            </a:r>
            <a:r>
              <a:rPr lang="en-US" sz="3200" b="1" dirty="0">
                <a:solidFill>
                  <a:srgbClr val="CC00CC"/>
                </a:solidFill>
              </a:rPr>
              <a:t>within any of the following levels:</a:t>
            </a:r>
            <a:endParaRPr lang="en-US" sz="3200" dirty="0">
              <a:solidFill>
                <a:srgbClr val="CC00CC"/>
              </a:solidFill>
            </a:endParaRPr>
          </a:p>
          <a:p>
            <a:pPr marL="457200" indent="-457200" algn="just">
              <a:buFont typeface="+mj-lt"/>
              <a:buAutoNum type="alphaLcParenR"/>
            </a:pPr>
            <a:r>
              <a:rPr lang="en-US" sz="2400" b="1" dirty="0">
                <a:solidFill>
                  <a:srgbClr val="00B050"/>
                </a:solidFill>
              </a:rPr>
              <a:t>Micro Enterprises: </a:t>
            </a:r>
            <a:r>
              <a:rPr lang="en-US" sz="2400" b="1" dirty="0">
                <a:solidFill>
                  <a:srgbClr val="0070C0"/>
                </a:solidFill>
              </a:rPr>
              <a:t>Investment of </a:t>
            </a:r>
            <a:r>
              <a:rPr lang="en-US" sz="2400" b="1" dirty="0">
                <a:solidFill>
                  <a:srgbClr val="FF0000"/>
                </a:solidFill>
              </a:rPr>
              <a:t>up to Rs.25 lakhs</a:t>
            </a:r>
            <a:r>
              <a:rPr lang="en-US" sz="2400" b="1" dirty="0">
                <a:solidFill>
                  <a:srgbClr val="0070C0"/>
                </a:solidFill>
              </a:rPr>
              <a:t> in plant and </a:t>
            </a:r>
            <a:r>
              <a:rPr lang="en-US" sz="2400" b="1" dirty="0" smtClean="0">
                <a:solidFill>
                  <a:srgbClr val="0070C0"/>
                </a:solidFill>
              </a:rPr>
              <a:t>machinery</a:t>
            </a:r>
          </a:p>
          <a:p>
            <a:pPr marL="457200" indent="-457200" algn="just">
              <a:buFont typeface="+mj-lt"/>
              <a:buAutoNum type="alphaLcParenR"/>
            </a:pPr>
            <a:r>
              <a:rPr lang="en-US" sz="2400" b="1" dirty="0" smtClean="0">
                <a:solidFill>
                  <a:srgbClr val="00B050"/>
                </a:solidFill>
              </a:rPr>
              <a:t>Small </a:t>
            </a:r>
            <a:r>
              <a:rPr lang="en-US" sz="2400" b="1" dirty="0">
                <a:solidFill>
                  <a:srgbClr val="00B050"/>
                </a:solidFill>
              </a:rPr>
              <a:t>Enterprises: </a:t>
            </a:r>
            <a:r>
              <a:rPr lang="en-US" sz="2400" b="1" dirty="0">
                <a:solidFill>
                  <a:srgbClr val="0070C0"/>
                </a:solidFill>
              </a:rPr>
              <a:t>Investment of </a:t>
            </a:r>
            <a:r>
              <a:rPr lang="en-US" sz="2400" b="1" dirty="0">
                <a:solidFill>
                  <a:srgbClr val="FF0000"/>
                </a:solidFill>
              </a:rPr>
              <a:t>up to Rs.5 </a:t>
            </a:r>
            <a:r>
              <a:rPr lang="en-US" sz="2400" b="1" dirty="0" err="1">
                <a:solidFill>
                  <a:srgbClr val="FF0000"/>
                </a:solidFill>
              </a:rPr>
              <a:t>crores</a:t>
            </a:r>
            <a:r>
              <a:rPr lang="en-US" sz="2400" b="1" dirty="0">
                <a:solidFill>
                  <a:srgbClr val="FF0000"/>
                </a:solidFill>
              </a:rPr>
              <a:t> </a:t>
            </a:r>
            <a:r>
              <a:rPr lang="en-US" sz="2400" b="1" dirty="0">
                <a:solidFill>
                  <a:srgbClr val="0070C0"/>
                </a:solidFill>
              </a:rPr>
              <a:t>in plant and </a:t>
            </a:r>
            <a:r>
              <a:rPr lang="en-US" sz="2400" b="1" dirty="0" smtClean="0">
                <a:solidFill>
                  <a:srgbClr val="0070C0"/>
                </a:solidFill>
              </a:rPr>
              <a:t>machinery</a:t>
            </a:r>
          </a:p>
          <a:p>
            <a:pPr marL="457200" indent="-457200" algn="just">
              <a:buFont typeface="+mj-lt"/>
              <a:buAutoNum type="alphaLcParenR"/>
            </a:pPr>
            <a:r>
              <a:rPr lang="en-US" sz="2400" b="1" dirty="0" smtClean="0">
                <a:solidFill>
                  <a:srgbClr val="00B050"/>
                </a:solidFill>
              </a:rPr>
              <a:t>Medium </a:t>
            </a:r>
            <a:r>
              <a:rPr lang="en-US" sz="2400" b="1" dirty="0">
                <a:solidFill>
                  <a:srgbClr val="00B050"/>
                </a:solidFill>
              </a:rPr>
              <a:t>Enterprises:</a:t>
            </a:r>
            <a:r>
              <a:rPr lang="en-US" sz="2400" b="1" dirty="0">
                <a:solidFill>
                  <a:srgbClr val="0070C0"/>
                </a:solidFill>
              </a:rPr>
              <a:t> Investment of </a:t>
            </a:r>
            <a:r>
              <a:rPr lang="en-US" sz="2400" b="1" dirty="0">
                <a:solidFill>
                  <a:srgbClr val="FF0000"/>
                </a:solidFill>
              </a:rPr>
              <a:t>up to Rs.10 </a:t>
            </a:r>
            <a:r>
              <a:rPr lang="en-US" sz="2400" b="1" dirty="0" err="1">
                <a:solidFill>
                  <a:srgbClr val="FF0000"/>
                </a:solidFill>
              </a:rPr>
              <a:t>crores</a:t>
            </a:r>
            <a:r>
              <a:rPr lang="en-US" sz="2400" b="1" dirty="0">
                <a:solidFill>
                  <a:srgbClr val="0070C0"/>
                </a:solidFill>
              </a:rPr>
              <a:t> </a:t>
            </a:r>
            <a:r>
              <a:rPr lang="en-US" sz="2400" b="1" dirty="0" smtClean="0">
                <a:solidFill>
                  <a:srgbClr val="0070C0"/>
                </a:solidFill>
              </a:rPr>
              <a:t>in </a:t>
            </a:r>
            <a:r>
              <a:rPr lang="en-US" sz="2400" b="1" dirty="0">
                <a:solidFill>
                  <a:srgbClr val="0070C0"/>
                </a:solidFill>
              </a:rPr>
              <a:t>plant and </a:t>
            </a:r>
            <a:r>
              <a:rPr lang="en-US" sz="2400" b="1" dirty="0" smtClean="0">
                <a:solidFill>
                  <a:srgbClr val="0070C0"/>
                </a:solidFill>
              </a:rPr>
              <a:t>machinery</a:t>
            </a:r>
            <a:endParaRPr lang="en-US" dirty="0"/>
          </a:p>
        </p:txBody>
      </p:sp>
    </p:spTree>
    <p:extLst>
      <p:ext uri="{BB962C8B-B14F-4D97-AF65-F5344CB8AC3E}">
        <p14:creationId xmlns:p14="http://schemas.microsoft.com/office/powerpoint/2010/main" xmlns="" val="1905195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534400" cy="6247864"/>
          </a:xfrm>
          <a:prstGeom prst="rect">
            <a:avLst/>
          </a:prstGeom>
          <a:gradFill>
            <a:gsLst>
              <a:gs pos="77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algn="ctr"/>
            <a:r>
              <a:rPr lang="en-US" sz="4800" b="1" dirty="0">
                <a:solidFill>
                  <a:srgbClr val="FF00FF"/>
                </a:solidFill>
              </a:rPr>
              <a:t>For service enterprise</a:t>
            </a:r>
            <a:r>
              <a:rPr lang="en-US" sz="3200" b="1" dirty="0"/>
              <a:t>, </a:t>
            </a:r>
            <a:endParaRPr lang="en-US" sz="3200" b="1" dirty="0" smtClean="0"/>
          </a:p>
          <a:p>
            <a:pPr algn="ctr"/>
            <a:r>
              <a:rPr lang="en-US" sz="3200" b="1" dirty="0" smtClean="0">
                <a:solidFill>
                  <a:srgbClr val="0000FF"/>
                </a:solidFill>
              </a:rPr>
              <a:t>if </a:t>
            </a:r>
            <a:r>
              <a:rPr lang="en-US" sz="3200" b="1" dirty="0">
                <a:solidFill>
                  <a:srgbClr val="0000FF"/>
                </a:solidFill>
              </a:rPr>
              <a:t>the investment in plant and machinery </a:t>
            </a:r>
            <a:r>
              <a:rPr lang="en-US" sz="3200" b="1" dirty="0"/>
              <a:t>(</a:t>
            </a:r>
            <a:r>
              <a:rPr lang="en-US" sz="3200" b="1" dirty="0">
                <a:solidFill>
                  <a:srgbClr val="C00000"/>
                </a:solidFill>
              </a:rPr>
              <a:t>excluding land &amp; buildings</a:t>
            </a:r>
            <a:r>
              <a:rPr lang="en-US" sz="3200" b="1" dirty="0"/>
              <a:t>) </a:t>
            </a:r>
            <a:endParaRPr lang="en-US" sz="3200" b="1" dirty="0" smtClean="0"/>
          </a:p>
          <a:p>
            <a:pPr algn="ctr"/>
            <a:r>
              <a:rPr lang="en-US" sz="3200" b="1" dirty="0" smtClean="0">
                <a:solidFill>
                  <a:srgbClr val="CC00CC"/>
                </a:solidFill>
              </a:rPr>
              <a:t>is </a:t>
            </a:r>
            <a:r>
              <a:rPr lang="en-US" sz="3200" b="1" dirty="0">
                <a:solidFill>
                  <a:srgbClr val="CC00CC"/>
                </a:solidFill>
              </a:rPr>
              <a:t>within any of the following levels:</a:t>
            </a:r>
            <a:endParaRPr lang="en-US" sz="3200" dirty="0">
              <a:solidFill>
                <a:srgbClr val="CC00CC"/>
              </a:solidFill>
            </a:endParaRPr>
          </a:p>
          <a:p>
            <a:pPr marL="514350" indent="-514350" algn="just">
              <a:buFont typeface="+mj-lt"/>
              <a:buAutoNum type="alphaLcParenR"/>
            </a:pPr>
            <a:r>
              <a:rPr lang="en-US" sz="2800" b="1" dirty="0">
                <a:solidFill>
                  <a:srgbClr val="00B050"/>
                </a:solidFill>
              </a:rPr>
              <a:t>Micro Enterprises: </a:t>
            </a:r>
            <a:r>
              <a:rPr lang="en-US" sz="2800" b="1" dirty="0"/>
              <a:t>Investment of </a:t>
            </a:r>
            <a:r>
              <a:rPr lang="en-US" sz="2800" b="1" dirty="0">
                <a:solidFill>
                  <a:srgbClr val="FF0000"/>
                </a:solidFill>
              </a:rPr>
              <a:t>up to Rs.10 </a:t>
            </a:r>
            <a:r>
              <a:rPr lang="en-US" sz="2800" b="1" dirty="0" smtClean="0">
                <a:solidFill>
                  <a:srgbClr val="FF0000"/>
                </a:solidFill>
              </a:rPr>
              <a:t>lakhs </a:t>
            </a:r>
            <a:r>
              <a:rPr lang="en-US" sz="2800" b="1" dirty="0" smtClean="0"/>
              <a:t> </a:t>
            </a:r>
            <a:r>
              <a:rPr lang="en-US" sz="2800" b="1" dirty="0"/>
              <a:t>in </a:t>
            </a:r>
            <a:r>
              <a:rPr lang="en-US" sz="2800" b="1" dirty="0" smtClean="0"/>
              <a:t>equipment</a:t>
            </a:r>
          </a:p>
          <a:p>
            <a:pPr marL="514350" indent="-514350" algn="just">
              <a:buFont typeface="+mj-lt"/>
              <a:buAutoNum type="alphaLcParenR"/>
            </a:pPr>
            <a:r>
              <a:rPr lang="en-US" sz="2800" b="1" dirty="0" smtClean="0">
                <a:solidFill>
                  <a:srgbClr val="00B050"/>
                </a:solidFill>
              </a:rPr>
              <a:t>Small </a:t>
            </a:r>
            <a:r>
              <a:rPr lang="en-US" sz="2800" b="1" dirty="0">
                <a:solidFill>
                  <a:srgbClr val="00B050"/>
                </a:solidFill>
              </a:rPr>
              <a:t>Enterprises: </a:t>
            </a:r>
            <a:r>
              <a:rPr lang="en-US" sz="2800" b="1" dirty="0"/>
              <a:t>Investment of </a:t>
            </a:r>
            <a:r>
              <a:rPr lang="en-US" sz="2800" b="1" dirty="0">
                <a:solidFill>
                  <a:srgbClr val="FF0000"/>
                </a:solidFill>
              </a:rPr>
              <a:t>up to Rs.2 </a:t>
            </a:r>
            <a:r>
              <a:rPr lang="en-US" sz="2800" b="1" dirty="0" err="1" smtClean="0">
                <a:solidFill>
                  <a:srgbClr val="FF0000"/>
                </a:solidFill>
              </a:rPr>
              <a:t>crores</a:t>
            </a:r>
            <a:r>
              <a:rPr lang="en-US" sz="2800" b="1" dirty="0" smtClean="0">
                <a:solidFill>
                  <a:srgbClr val="FF0000"/>
                </a:solidFill>
              </a:rPr>
              <a:t>   </a:t>
            </a:r>
            <a:r>
              <a:rPr lang="en-US" sz="2800" b="1" dirty="0" smtClean="0"/>
              <a:t> </a:t>
            </a:r>
            <a:r>
              <a:rPr lang="en-US" sz="2800" b="1" dirty="0"/>
              <a:t>in </a:t>
            </a:r>
            <a:r>
              <a:rPr lang="en-US" sz="2800" b="1" dirty="0" smtClean="0"/>
              <a:t>equipment</a:t>
            </a:r>
          </a:p>
          <a:p>
            <a:pPr marL="514350" indent="-514350" algn="just">
              <a:buFont typeface="+mj-lt"/>
              <a:buAutoNum type="alphaLcParenR"/>
            </a:pPr>
            <a:r>
              <a:rPr lang="en-US" sz="2800" b="1" dirty="0" smtClean="0">
                <a:solidFill>
                  <a:srgbClr val="00B050"/>
                </a:solidFill>
              </a:rPr>
              <a:t>Medium </a:t>
            </a:r>
            <a:r>
              <a:rPr lang="en-US" sz="2800" b="1" dirty="0">
                <a:solidFill>
                  <a:srgbClr val="00B050"/>
                </a:solidFill>
              </a:rPr>
              <a:t>Enterprises: </a:t>
            </a:r>
            <a:r>
              <a:rPr lang="en-US" sz="2800" b="1" dirty="0"/>
              <a:t>Investment of </a:t>
            </a:r>
            <a:r>
              <a:rPr lang="en-US" sz="2800" b="1" dirty="0">
                <a:solidFill>
                  <a:srgbClr val="FF0000"/>
                </a:solidFill>
              </a:rPr>
              <a:t>up to Rs.5 </a:t>
            </a:r>
            <a:r>
              <a:rPr lang="en-US" sz="2800" b="1" dirty="0" err="1">
                <a:solidFill>
                  <a:srgbClr val="FF0000"/>
                </a:solidFill>
              </a:rPr>
              <a:t>crores</a:t>
            </a:r>
            <a:r>
              <a:rPr lang="en-US" sz="2800" b="1" dirty="0"/>
              <a:t> in </a:t>
            </a:r>
            <a:r>
              <a:rPr lang="en-US" sz="2800" b="1" dirty="0" smtClean="0"/>
              <a:t>equipment</a:t>
            </a:r>
          </a:p>
          <a:p>
            <a:pPr marL="457200" indent="-457200" algn="just">
              <a:buFont typeface="Wingdings" pitchFamily="2" charset="2"/>
              <a:buChar char="Ø"/>
            </a:pPr>
            <a:r>
              <a:rPr lang="en-US" sz="2800" b="1" dirty="0" smtClean="0"/>
              <a:t>If </a:t>
            </a:r>
            <a:r>
              <a:rPr lang="en-US" sz="2800" b="1" dirty="0"/>
              <a:t>the investment is done </a:t>
            </a:r>
            <a:r>
              <a:rPr lang="en-US" sz="2800" b="1" dirty="0">
                <a:solidFill>
                  <a:srgbClr val="0000FF"/>
                </a:solidFill>
              </a:rPr>
              <a:t>within the above-mentioned limits</a:t>
            </a:r>
            <a:r>
              <a:rPr lang="en-US" sz="2800" b="1" dirty="0"/>
              <a:t> then the </a:t>
            </a:r>
            <a:r>
              <a:rPr lang="en-US" sz="2800" b="1" dirty="0">
                <a:solidFill>
                  <a:srgbClr val="FF00FF"/>
                </a:solidFill>
              </a:rPr>
              <a:t>SSI registration has to be obtained.</a:t>
            </a:r>
          </a:p>
        </p:txBody>
      </p:sp>
    </p:spTree>
    <p:extLst>
      <p:ext uri="{BB962C8B-B14F-4D97-AF65-F5344CB8AC3E}">
        <p14:creationId xmlns:p14="http://schemas.microsoft.com/office/powerpoint/2010/main" xmlns="" val="3179900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229600" cy="5878532"/>
          </a:xfrm>
          <a:prstGeom prst="rect">
            <a:avLst/>
          </a:prstGeom>
          <a:gradFill>
            <a:gsLst>
              <a:gs pos="77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algn="ctr"/>
            <a:r>
              <a:rPr lang="en-US" sz="4000" b="1" dirty="0">
                <a:solidFill>
                  <a:srgbClr val="FF0000"/>
                </a:solidFill>
              </a:rPr>
              <a:t>Benefits of obtaining SSI </a:t>
            </a:r>
            <a:r>
              <a:rPr lang="en-US" sz="4000" b="1" dirty="0" smtClean="0">
                <a:solidFill>
                  <a:srgbClr val="FF0000"/>
                </a:solidFill>
              </a:rPr>
              <a:t>registration</a:t>
            </a:r>
            <a:endParaRPr lang="en-US" sz="4000" dirty="0">
              <a:solidFill>
                <a:srgbClr val="FF0000"/>
              </a:solidFill>
            </a:endParaRPr>
          </a:p>
          <a:p>
            <a:pPr algn="just"/>
            <a:endParaRPr lang="en-US" sz="1200" b="1" dirty="0">
              <a:solidFill>
                <a:srgbClr val="FF0000"/>
              </a:solidFill>
            </a:endParaRPr>
          </a:p>
          <a:p>
            <a:pPr marL="342900" indent="-342900" algn="just">
              <a:buFont typeface="Wingdings" pitchFamily="2" charset="2"/>
              <a:buChar char="Ø"/>
            </a:pPr>
            <a:r>
              <a:rPr lang="en-US" sz="2400" b="1" dirty="0" smtClean="0">
                <a:solidFill>
                  <a:srgbClr val="00B0F0"/>
                </a:solidFill>
              </a:rPr>
              <a:t>There </a:t>
            </a:r>
            <a:r>
              <a:rPr lang="en-US" sz="2400" b="1" dirty="0">
                <a:solidFill>
                  <a:srgbClr val="00B0F0"/>
                </a:solidFill>
              </a:rPr>
              <a:t>are various </a:t>
            </a:r>
            <a:r>
              <a:rPr lang="en-US" sz="2400" b="1" dirty="0">
                <a:solidFill>
                  <a:srgbClr val="0000FF"/>
                </a:solidFill>
              </a:rPr>
              <a:t>tax rebates</a:t>
            </a:r>
            <a:r>
              <a:rPr lang="en-US" sz="2400" b="1" dirty="0">
                <a:solidFill>
                  <a:srgbClr val="00B0F0"/>
                </a:solidFill>
              </a:rPr>
              <a:t> offered to </a:t>
            </a:r>
            <a:r>
              <a:rPr lang="en-US" sz="2400" b="1" dirty="0" smtClean="0">
                <a:solidFill>
                  <a:srgbClr val="FF00FF"/>
                </a:solidFill>
              </a:rPr>
              <a:t>SSI’s</a:t>
            </a:r>
          </a:p>
          <a:p>
            <a:pPr algn="just"/>
            <a:r>
              <a:rPr lang="en-US" sz="2400" b="1" dirty="0">
                <a:solidFill>
                  <a:srgbClr val="00B0F0"/>
                </a:solidFill>
              </a:rPr>
              <a:t> </a:t>
            </a:r>
            <a:endParaRPr lang="en-US" sz="2400" b="1" dirty="0" smtClean="0">
              <a:solidFill>
                <a:srgbClr val="00B0F0"/>
              </a:solidFill>
            </a:endParaRPr>
          </a:p>
          <a:p>
            <a:pPr marL="342900" indent="-342900" algn="just">
              <a:buFont typeface="Wingdings" pitchFamily="2" charset="2"/>
              <a:buChar char="Ø"/>
            </a:pPr>
            <a:r>
              <a:rPr lang="en-US" sz="2400" b="1" dirty="0" smtClean="0">
                <a:solidFill>
                  <a:srgbClr val="00B0F0"/>
                </a:solidFill>
              </a:rPr>
              <a:t>A </a:t>
            </a:r>
            <a:r>
              <a:rPr lang="en-US" sz="2400" b="1" dirty="0">
                <a:solidFill>
                  <a:srgbClr val="00B0F0"/>
                </a:solidFill>
              </a:rPr>
              <a:t>credit for </a:t>
            </a:r>
            <a:r>
              <a:rPr lang="en-US" sz="2400" b="1" dirty="0">
                <a:solidFill>
                  <a:srgbClr val="FF00FF"/>
                </a:solidFill>
              </a:rPr>
              <a:t>Minimum Alternate Tax </a:t>
            </a:r>
            <a:r>
              <a:rPr lang="en-US" sz="2400" b="1" dirty="0">
                <a:solidFill>
                  <a:srgbClr val="00B0F0"/>
                </a:solidFill>
              </a:rPr>
              <a:t>(</a:t>
            </a:r>
            <a:r>
              <a:rPr lang="en-US" sz="2400" b="1" dirty="0">
                <a:solidFill>
                  <a:srgbClr val="FF0000"/>
                </a:solidFill>
              </a:rPr>
              <a:t>MAT</a:t>
            </a:r>
            <a:r>
              <a:rPr lang="en-US" sz="2400" b="1" dirty="0">
                <a:solidFill>
                  <a:srgbClr val="00B0F0"/>
                </a:solidFill>
              </a:rPr>
              <a:t>) is allowed to be carried forward for </a:t>
            </a:r>
            <a:r>
              <a:rPr lang="en-US" sz="2400" b="1" dirty="0">
                <a:solidFill>
                  <a:srgbClr val="C00000"/>
                </a:solidFill>
              </a:rPr>
              <a:t>up to 15 years </a:t>
            </a:r>
            <a:r>
              <a:rPr lang="en-US" sz="2400" b="1" dirty="0">
                <a:solidFill>
                  <a:srgbClr val="00B0F0"/>
                </a:solidFill>
              </a:rPr>
              <a:t>instead of 10 </a:t>
            </a:r>
            <a:r>
              <a:rPr lang="en-US" sz="2400" b="1" dirty="0" smtClean="0">
                <a:solidFill>
                  <a:srgbClr val="00B0F0"/>
                </a:solidFill>
              </a:rPr>
              <a:t>years.</a:t>
            </a:r>
          </a:p>
          <a:p>
            <a:pPr marL="342900" indent="-342900" algn="just">
              <a:buFont typeface="Wingdings" pitchFamily="2" charset="2"/>
              <a:buChar char="Ø"/>
            </a:pPr>
            <a:endParaRPr lang="en-US" sz="1200" b="1" dirty="0" smtClean="0">
              <a:solidFill>
                <a:srgbClr val="00B0F0"/>
              </a:solidFill>
            </a:endParaRPr>
          </a:p>
          <a:p>
            <a:pPr marL="342900" indent="-342900" algn="just">
              <a:buFont typeface="Wingdings" pitchFamily="2" charset="2"/>
              <a:buChar char="Ø"/>
            </a:pPr>
            <a:r>
              <a:rPr lang="en-US" sz="2400" b="1" dirty="0" smtClean="0">
                <a:solidFill>
                  <a:srgbClr val="00B0F0"/>
                </a:solidFill>
              </a:rPr>
              <a:t>There </a:t>
            </a:r>
            <a:r>
              <a:rPr lang="en-US" sz="2400" b="1" dirty="0">
                <a:solidFill>
                  <a:srgbClr val="00B0F0"/>
                </a:solidFill>
              </a:rPr>
              <a:t>are many </a:t>
            </a:r>
            <a:r>
              <a:rPr lang="en-US" sz="2400" b="1" dirty="0">
                <a:solidFill>
                  <a:srgbClr val="0000FF"/>
                </a:solidFill>
              </a:rPr>
              <a:t>government tenders </a:t>
            </a:r>
            <a:r>
              <a:rPr lang="en-US" sz="2400" b="1" dirty="0">
                <a:solidFill>
                  <a:srgbClr val="00B0F0"/>
                </a:solidFill>
              </a:rPr>
              <a:t>which are </a:t>
            </a:r>
            <a:r>
              <a:rPr lang="en-US" sz="2400" b="1" dirty="0">
                <a:solidFill>
                  <a:srgbClr val="FF0066"/>
                </a:solidFill>
              </a:rPr>
              <a:t>only open to the SSI</a:t>
            </a:r>
            <a:r>
              <a:rPr lang="en-US" sz="2400" b="1" dirty="0" smtClean="0">
                <a:solidFill>
                  <a:srgbClr val="FF0066"/>
                </a:solidFill>
              </a:rPr>
              <a:t>.</a:t>
            </a:r>
          </a:p>
          <a:p>
            <a:pPr algn="just"/>
            <a:endParaRPr lang="en-US" sz="1200" b="1" dirty="0" smtClean="0">
              <a:solidFill>
                <a:srgbClr val="00B0F0"/>
              </a:solidFill>
            </a:endParaRPr>
          </a:p>
          <a:p>
            <a:pPr marL="342900" indent="-342900" algn="just">
              <a:buFont typeface="Wingdings" pitchFamily="2" charset="2"/>
              <a:buChar char="Ø"/>
            </a:pPr>
            <a:r>
              <a:rPr lang="en-US" sz="2400" b="1" dirty="0" smtClean="0">
                <a:solidFill>
                  <a:srgbClr val="00B0F0"/>
                </a:solidFill>
              </a:rPr>
              <a:t>They </a:t>
            </a:r>
            <a:r>
              <a:rPr lang="en-US" sz="2400" b="1" dirty="0">
                <a:solidFill>
                  <a:srgbClr val="00B0F0"/>
                </a:solidFill>
              </a:rPr>
              <a:t>get </a:t>
            </a:r>
            <a:r>
              <a:rPr lang="en-US" sz="2400" b="1" dirty="0">
                <a:solidFill>
                  <a:srgbClr val="C00000"/>
                </a:solidFill>
              </a:rPr>
              <a:t>easy access to credit</a:t>
            </a:r>
            <a:r>
              <a:rPr lang="en-US" sz="2400" b="1" dirty="0" smtClean="0">
                <a:solidFill>
                  <a:srgbClr val="00B0F0"/>
                </a:solidFill>
              </a:rPr>
              <a:t>.</a:t>
            </a:r>
          </a:p>
          <a:p>
            <a:pPr algn="just"/>
            <a:endParaRPr lang="en-US" sz="1200" b="1" dirty="0" smtClean="0">
              <a:solidFill>
                <a:srgbClr val="00B0F0"/>
              </a:solidFill>
            </a:endParaRPr>
          </a:p>
          <a:p>
            <a:pPr marL="342900" indent="-342900" algn="just">
              <a:buFont typeface="Wingdings" pitchFamily="2" charset="2"/>
              <a:buChar char="Ø"/>
            </a:pPr>
            <a:r>
              <a:rPr lang="en-US" sz="2400" b="1" dirty="0" smtClean="0">
                <a:solidFill>
                  <a:srgbClr val="00B0F0"/>
                </a:solidFill>
              </a:rPr>
              <a:t>Once </a:t>
            </a:r>
            <a:r>
              <a:rPr lang="en-US" sz="2400" b="1" dirty="0">
                <a:solidFill>
                  <a:srgbClr val="00B0F0"/>
                </a:solidFill>
              </a:rPr>
              <a:t>registered the </a:t>
            </a:r>
            <a:r>
              <a:rPr lang="en-US" sz="2400" b="1" dirty="0">
                <a:solidFill>
                  <a:schemeClr val="accent6">
                    <a:lumMod val="75000"/>
                  </a:schemeClr>
                </a:solidFill>
              </a:rPr>
              <a:t>cost of acquiring a patent</a:t>
            </a:r>
            <a:r>
              <a:rPr lang="en-US" sz="2400" b="1" dirty="0">
                <a:solidFill>
                  <a:srgbClr val="00B0F0"/>
                </a:solidFill>
              </a:rPr>
              <a:t>, </a:t>
            </a:r>
            <a:r>
              <a:rPr lang="en-US" sz="2400" b="1" dirty="0">
                <a:solidFill>
                  <a:srgbClr val="FF0000"/>
                </a:solidFill>
              </a:rPr>
              <a:t>or</a:t>
            </a:r>
            <a:r>
              <a:rPr lang="en-US" sz="2400" b="1" dirty="0">
                <a:solidFill>
                  <a:srgbClr val="00B0F0"/>
                </a:solidFill>
              </a:rPr>
              <a:t> the </a:t>
            </a:r>
            <a:r>
              <a:rPr lang="en-US" sz="2400" b="1" dirty="0">
                <a:solidFill>
                  <a:schemeClr val="accent6">
                    <a:lumMod val="75000"/>
                  </a:schemeClr>
                </a:solidFill>
              </a:rPr>
              <a:t>cost of setting up the industry </a:t>
            </a:r>
            <a:r>
              <a:rPr lang="en-US" sz="2400" b="1" dirty="0">
                <a:solidFill>
                  <a:srgbClr val="FF0000"/>
                </a:solidFill>
              </a:rPr>
              <a:t>reduces</a:t>
            </a:r>
            <a:r>
              <a:rPr lang="en-US" sz="2400" b="1" dirty="0">
                <a:solidFill>
                  <a:srgbClr val="00B0F0"/>
                </a:solidFill>
              </a:rPr>
              <a:t> as many </a:t>
            </a:r>
            <a:r>
              <a:rPr lang="en-US" sz="2400" b="1" dirty="0">
                <a:solidFill>
                  <a:srgbClr val="0000FF"/>
                </a:solidFill>
              </a:rPr>
              <a:t>rebates</a:t>
            </a:r>
            <a:r>
              <a:rPr lang="en-US" sz="2400" b="1" dirty="0">
                <a:solidFill>
                  <a:srgbClr val="00B0F0"/>
                </a:solidFill>
              </a:rPr>
              <a:t> and </a:t>
            </a:r>
            <a:r>
              <a:rPr lang="en-US" sz="2400" b="1" dirty="0">
                <a:solidFill>
                  <a:srgbClr val="0000FF"/>
                </a:solidFill>
              </a:rPr>
              <a:t>concessions</a:t>
            </a:r>
            <a:r>
              <a:rPr lang="en-US" sz="2400" b="1" dirty="0">
                <a:solidFill>
                  <a:srgbClr val="00B0F0"/>
                </a:solidFill>
              </a:rPr>
              <a:t> are available</a:t>
            </a:r>
            <a:r>
              <a:rPr lang="en-US" sz="2400" b="1" dirty="0" smtClean="0">
                <a:solidFill>
                  <a:srgbClr val="00B0F0"/>
                </a:solidFill>
              </a:rPr>
              <a:t>.</a:t>
            </a:r>
          </a:p>
          <a:p>
            <a:pPr marL="342900" indent="-342900" algn="just">
              <a:buFont typeface="Wingdings" pitchFamily="2" charset="2"/>
              <a:buChar char="Ø"/>
            </a:pPr>
            <a:r>
              <a:rPr lang="en-US" sz="2400" b="1" dirty="0" smtClean="0">
                <a:solidFill>
                  <a:srgbClr val="8D3C23"/>
                </a:solidFill>
              </a:rPr>
              <a:t>Business </a:t>
            </a:r>
            <a:r>
              <a:rPr lang="en-US" sz="2400" b="1" dirty="0">
                <a:solidFill>
                  <a:srgbClr val="8D3C23"/>
                </a:solidFill>
              </a:rPr>
              <a:t>registered </a:t>
            </a:r>
            <a:r>
              <a:rPr lang="en-US" sz="2400" b="1" dirty="0">
                <a:solidFill>
                  <a:srgbClr val="00B0F0"/>
                </a:solidFill>
              </a:rPr>
              <a:t>as </a:t>
            </a:r>
            <a:r>
              <a:rPr lang="en-US" sz="2400" b="1" dirty="0">
                <a:solidFill>
                  <a:srgbClr val="FF00FF"/>
                </a:solidFill>
              </a:rPr>
              <a:t>SSI</a:t>
            </a:r>
            <a:r>
              <a:rPr lang="en-US" sz="2400" b="1" dirty="0">
                <a:solidFill>
                  <a:srgbClr val="00B0F0"/>
                </a:solidFill>
              </a:rPr>
              <a:t> are given </a:t>
            </a:r>
            <a:r>
              <a:rPr lang="en-US" sz="2400" b="1" dirty="0">
                <a:solidFill>
                  <a:srgbClr val="FF00FF"/>
                </a:solidFill>
              </a:rPr>
              <a:t>higher preference </a:t>
            </a:r>
            <a:r>
              <a:rPr lang="en-US" sz="2400" b="1" dirty="0">
                <a:solidFill>
                  <a:srgbClr val="00B0F0"/>
                </a:solidFill>
              </a:rPr>
              <a:t>for </a:t>
            </a:r>
            <a:r>
              <a:rPr lang="en-US" sz="2400" b="1" dirty="0">
                <a:solidFill>
                  <a:srgbClr val="C00000"/>
                </a:solidFill>
              </a:rPr>
              <a:t>government</a:t>
            </a:r>
            <a:r>
              <a:rPr lang="en-US" sz="2400" b="1" dirty="0">
                <a:solidFill>
                  <a:srgbClr val="0000FF"/>
                </a:solidFill>
              </a:rPr>
              <a:t> license</a:t>
            </a:r>
            <a:r>
              <a:rPr lang="en-US" sz="2400" b="1" dirty="0">
                <a:solidFill>
                  <a:srgbClr val="00B0F0"/>
                </a:solidFill>
              </a:rPr>
              <a:t> and </a:t>
            </a:r>
            <a:r>
              <a:rPr lang="en-US" sz="2400" b="1" dirty="0">
                <a:solidFill>
                  <a:srgbClr val="0000FF"/>
                </a:solidFill>
              </a:rPr>
              <a:t>certification</a:t>
            </a:r>
            <a:r>
              <a:rPr lang="en-US" sz="2400" b="1" dirty="0" smtClean="0">
                <a:solidFill>
                  <a:srgbClr val="00B0F0"/>
                </a:solidFill>
              </a:rPr>
              <a:t>.</a:t>
            </a:r>
            <a:endParaRPr lang="en-US" sz="2400" b="1" dirty="0">
              <a:solidFill>
                <a:srgbClr val="00B0F0"/>
              </a:solidFill>
            </a:endParaRPr>
          </a:p>
        </p:txBody>
      </p:sp>
    </p:spTree>
    <p:extLst>
      <p:ext uri="{BB962C8B-B14F-4D97-AF65-F5344CB8AC3E}">
        <p14:creationId xmlns:p14="http://schemas.microsoft.com/office/powerpoint/2010/main" xmlns="" val="3836559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27038"/>
            <a:ext cx="8610600" cy="3459162"/>
          </a:xfrm>
          <a:blipFill>
            <a:blip r:embed="rId2"/>
            <a:tile tx="0" ty="0" sx="100000" sy="100000" flip="none" algn="tl"/>
          </a:blipFill>
          <a:ln>
            <a:solidFill>
              <a:schemeClr val="accent1"/>
            </a:solidFill>
          </a:ln>
        </p:spPr>
        <p:txBody>
          <a:bodyPr>
            <a:normAutofit fontScale="90000"/>
          </a:bodyPr>
          <a:lstStyle/>
          <a:p>
            <a:r>
              <a:rPr lang="en-US" sz="6000" b="1" dirty="0">
                <a:solidFill>
                  <a:srgbClr val="0000FF"/>
                </a:solidFill>
              </a:rPr>
              <a:t>Chapter – </a:t>
            </a:r>
            <a:r>
              <a:rPr lang="en-US" sz="6000" b="1" dirty="0" smtClean="0">
                <a:solidFill>
                  <a:srgbClr val="0000FF"/>
                </a:solidFill>
              </a:rPr>
              <a:t>2</a:t>
            </a:r>
            <a:r>
              <a:rPr lang="en-US" sz="6000" b="1" dirty="0">
                <a:solidFill>
                  <a:srgbClr val="0000FF"/>
                </a:solidFill>
              </a:rPr>
              <a:t/>
            </a:r>
            <a:br>
              <a:rPr lang="en-US" sz="6000" b="1" dirty="0">
                <a:solidFill>
                  <a:srgbClr val="0000FF"/>
                </a:solidFill>
              </a:rPr>
            </a:br>
            <a:r>
              <a:rPr lang="en-US" sz="6000" b="1" dirty="0">
                <a:solidFill>
                  <a:srgbClr val="FF0000"/>
                </a:solidFill>
              </a:rPr>
              <a:t/>
            </a:r>
            <a:br>
              <a:rPr lang="en-US" sz="6000" b="1" dirty="0">
                <a:solidFill>
                  <a:srgbClr val="FF0000"/>
                </a:solidFill>
              </a:rPr>
            </a:br>
            <a:r>
              <a:rPr lang="en-US" b="1" dirty="0" smtClean="0">
                <a:solidFill>
                  <a:srgbClr val="FF0000"/>
                </a:solidFill>
              </a:rPr>
              <a:t>MARKET SURVEY and OPPORTUNITY IDENTIFICATION (BUSINESS PLANNING)</a:t>
            </a:r>
            <a:endParaRPr lang="en-US" b="1" dirty="0">
              <a:solidFill>
                <a:srgbClr val="FF0000"/>
              </a:solidFill>
            </a:endParaRPr>
          </a:p>
        </p:txBody>
      </p:sp>
      <p:sp>
        <p:nvSpPr>
          <p:cNvPr id="3" name="TextBox 2"/>
          <p:cNvSpPr txBox="1"/>
          <p:nvPr/>
        </p:nvSpPr>
        <p:spPr>
          <a:xfrm>
            <a:off x="228600" y="3969365"/>
            <a:ext cx="8610600" cy="2431435"/>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algn="just"/>
            <a:r>
              <a:rPr lang="en-US" sz="2800" b="1" dirty="0" smtClean="0">
                <a:solidFill>
                  <a:srgbClr val="FF00FF"/>
                </a:solidFill>
              </a:rPr>
              <a:t>BUSINESS PLANNING</a:t>
            </a:r>
          </a:p>
          <a:p>
            <a:pPr algn="just"/>
            <a:endParaRPr lang="en-US" sz="1200" b="1" dirty="0">
              <a:solidFill>
                <a:srgbClr val="FF0066"/>
              </a:solidFill>
            </a:endParaRPr>
          </a:p>
          <a:p>
            <a:pPr marL="457200" indent="-457200" algn="just">
              <a:buFont typeface="Wingdings" pitchFamily="2" charset="2"/>
              <a:buChar char="Ø"/>
            </a:pPr>
            <a:r>
              <a:rPr lang="en-US" sz="2800" b="1" dirty="0" smtClean="0">
                <a:solidFill>
                  <a:srgbClr val="C00000"/>
                </a:solidFill>
              </a:rPr>
              <a:t>Business plan </a:t>
            </a:r>
            <a:r>
              <a:rPr lang="en-US" sz="2800" b="1" dirty="0" smtClean="0">
                <a:solidFill>
                  <a:srgbClr val="0000FF"/>
                </a:solidFill>
              </a:rPr>
              <a:t>is a </a:t>
            </a:r>
            <a:r>
              <a:rPr lang="en-US" sz="2800" b="1" dirty="0" smtClean="0">
                <a:solidFill>
                  <a:srgbClr val="00B050"/>
                </a:solidFill>
              </a:rPr>
              <a:t>written document </a:t>
            </a:r>
            <a:r>
              <a:rPr lang="en-US" sz="2800" b="1" dirty="0" smtClean="0">
                <a:solidFill>
                  <a:srgbClr val="0000FF"/>
                </a:solidFill>
              </a:rPr>
              <a:t>that outlines the </a:t>
            </a:r>
            <a:r>
              <a:rPr lang="en-US" sz="2800" b="1" dirty="0" smtClean="0">
                <a:solidFill>
                  <a:schemeClr val="accent6">
                    <a:lumMod val="75000"/>
                  </a:schemeClr>
                </a:solidFill>
              </a:rPr>
              <a:t>future activity</a:t>
            </a:r>
            <a:r>
              <a:rPr lang="en-US" sz="2800" b="1" dirty="0" smtClean="0">
                <a:solidFill>
                  <a:srgbClr val="0000FF"/>
                </a:solidFill>
              </a:rPr>
              <a:t> for an </a:t>
            </a:r>
            <a:r>
              <a:rPr lang="en-US" sz="2800" b="1" dirty="0" smtClean="0">
                <a:solidFill>
                  <a:srgbClr val="CC00CC"/>
                </a:solidFill>
              </a:rPr>
              <a:t>existing</a:t>
            </a:r>
            <a:r>
              <a:rPr lang="en-US" sz="2800" b="1" dirty="0" smtClean="0">
                <a:solidFill>
                  <a:srgbClr val="0000FF"/>
                </a:solidFill>
              </a:rPr>
              <a:t> </a:t>
            </a:r>
            <a:r>
              <a:rPr lang="en-US" sz="2800" b="1" dirty="0" smtClean="0">
                <a:solidFill>
                  <a:srgbClr val="FF0000"/>
                </a:solidFill>
              </a:rPr>
              <a:t>or</a:t>
            </a:r>
            <a:r>
              <a:rPr lang="en-US" sz="2800" b="1" dirty="0" smtClean="0">
                <a:solidFill>
                  <a:srgbClr val="0000FF"/>
                </a:solidFill>
              </a:rPr>
              <a:t> </a:t>
            </a:r>
            <a:r>
              <a:rPr lang="en-US" sz="2800" b="1" dirty="0" smtClean="0">
                <a:solidFill>
                  <a:srgbClr val="CC00CC"/>
                </a:solidFill>
              </a:rPr>
              <a:t>proposed business venture</a:t>
            </a:r>
            <a:r>
              <a:rPr lang="en-US" sz="2400" b="1" dirty="0" smtClean="0">
                <a:solidFill>
                  <a:srgbClr val="CC00CC"/>
                </a:solidFill>
              </a:rPr>
              <a:t>.</a:t>
            </a:r>
          </a:p>
          <a:p>
            <a:pPr marL="457200" indent="-457200" algn="just">
              <a:buFont typeface="Wingdings" pitchFamily="2" charset="2"/>
              <a:buChar char="Ø"/>
            </a:pPr>
            <a:r>
              <a:rPr lang="en-US" sz="2800" b="1" dirty="0">
                <a:solidFill>
                  <a:srgbClr val="0000FF"/>
                </a:solidFill>
              </a:rPr>
              <a:t> A business plan basically is a </a:t>
            </a:r>
            <a:r>
              <a:rPr lang="en-US" sz="2800" b="1" dirty="0">
                <a:solidFill>
                  <a:srgbClr val="FF0000"/>
                </a:solidFill>
              </a:rPr>
              <a:t>blue print</a:t>
            </a:r>
            <a:r>
              <a:rPr lang="en-US" sz="2800" b="1" dirty="0" smtClean="0">
                <a:solidFill>
                  <a:srgbClr val="0000FF"/>
                </a:solidFill>
              </a:rPr>
              <a:t>.</a:t>
            </a:r>
            <a:endParaRPr lang="en-US" dirty="0"/>
          </a:p>
        </p:txBody>
      </p:sp>
    </p:spTree>
    <p:extLst>
      <p:ext uri="{BB962C8B-B14F-4D97-AF65-F5344CB8AC3E}">
        <p14:creationId xmlns:p14="http://schemas.microsoft.com/office/powerpoint/2010/main" xmlns="" val="362881186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458200" cy="6555641"/>
          </a:xfrm>
          <a:prstGeom prst="rect">
            <a:avLst/>
          </a:prstGeom>
          <a:gradFill>
            <a:gsLst>
              <a:gs pos="77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algn="ctr"/>
            <a:r>
              <a:rPr lang="en-US" sz="3200" b="1" dirty="0">
                <a:solidFill>
                  <a:srgbClr val="FF0000"/>
                </a:solidFill>
              </a:rPr>
              <a:t>Business registered as SSI are given higher </a:t>
            </a:r>
            <a:r>
              <a:rPr lang="en-US" sz="2800" b="1" dirty="0">
                <a:solidFill>
                  <a:srgbClr val="FF0000"/>
                </a:solidFill>
              </a:rPr>
              <a:t>preference for government license and </a:t>
            </a:r>
            <a:r>
              <a:rPr lang="en-US" sz="2800" b="1" dirty="0" smtClean="0">
                <a:solidFill>
                  <a:srgbClr val="FF0000"/>
                </a:solidFill>
              </a:rPr>
              <a:t>certification.</a:t>
            </a:r>
          </a:p>
          <a:p>
            <a:pPr marL="342900" indent="-342900" algn="just">
              <a:buFont typeface="Wingdings" pitchFamily="2" charset="2"/>
              <a:buChar char="Ø"/>
            </a:pPr>
            <a:r>
              <a:rPr lang="en-US" sz="2400" b="1" dirty="0" smtClean="0">
                <a:solidFill>
                  <a:srgbClr val="00B0F0"/>
                </a:solidFill>
              </a:rPr>
              <a:t>To </a:t>
            </a:r>
            <a:r>
              <a:rPr lang="en-US" sz="2400" b="1" dirty="0">
                <a:solidFill>
                  <a:srgbClr val="00B0F0"/>
                </a:solidFill>
              </a:rPr>
              <a:t>do the registration the </a:t>
            </a:r>
            <a:r>
              <a:rPr lang="en-US" sz="2400" b="1" dirty="0">
                <a:solidFill>
                  <a:srgbClr val="FF00FF"/>
                </a:solidFill>
              </a:rPr>
              <a:t>SSI owner </a:t>
            </a:r>
            <a:r>
              <a:rPr lang="en-US" sz="2400" b="1" dirty="0">
                <a:solidFill>
                  <a:srgbClr val="00B0F0"/>
                </a:solidFill>
              </a:rPr>
              <a:t>has </a:t>
            </a:r>
            <a:r>
              <a:rPr lang="en-US" sz="2400" b="1" dirty="0">
                <a:solidFill>
                  <a:srgbClr val="C00000"/>
                </a:solidFill>
              </a:rPr>
              <a:t>to fill</a:t>
            </a:r>
            <a:r>
              <a:rPr lang="en-US" sz="2400" b="1" dirty="0">
                <a:solidFill>
                  <a:srgbClr val="00B0F0"/>
                </a:solidFill>
              </a:rPr>
              <a:t> a </a:t>
            </a:r>
            <a:r>
              <a:rPr lang="en-US" sz="2400" b="1" dirty="0">
                <a:solidFill>
                  <a:srgbClr val="0000FF"/>
                </a:solidFill>
              </a:rPr>
              <a:t>single SSI online registration form. </a:t>
            </a:r>
            <a:endParaRPr lang="en-US" sz="2400" b="1" dirty="0" smtClean="0">
              <a:solidFill>
                <a:srgbClr val="0000FF"/>
              </a:solidFill>
            </a:endParaRPr>
          </a:p>
          <a:p>
            <a:pPr marL="342900" indent="-342900" algn="just">
              <a:buFont typeface="Wingdings" pitchFamily="2" charset="2"/>
              <a:buChar char="Ø"/>
            </a:pPr>
            <a:r>
              <a:rPr lang="en-US" sz="2400" b="1" dirty="0" smtClean="0">
                <a:solidFill>
                  <a:srgbClr val="00B0F0"/>
                </a:solidFill>
              </a:rPr>
              <a:t>It </a:t>
            </a:r>
            <a:r>
              <a:rPr lang="en-US" sz="2400" b="1" dirty="0">
                <a:solidFill>
                  <a:srgbClr val="00B0F0"/>
                </a:solidFill>
              </a:rPr>
              <a:t>can be done in the </a:t>
            </a:r>
            <a:r>
              <a:rPr lang="en-US" sz="2400" b="1" dirty="0">
                <a:solidFill>
                  <a:schemeClr val="accent6">
                    <a:lumMod val="75000"/>
                  </a:schemeClr>
                </a:solidFill>
              </a:rPr>
              <a:t>offline mode </a:t>
            </a:r>
            <a:r>
              <a:rPr lang="en-US" sz="2400" b="1" dirty="0">
                <a:solidFill>
                  <a:srgbClr val="00B0F0"/>
                </a:solidFill>
              </a:rPr>
              <a:t>as well</a:t>
            </a:r>
            <a:r>
              <a:rPr lang="en-US" sz="2400" b="1" dirty="0" smtClean="0">
                <a:solidFill>
                  <a:srgbClr val="00B0F0"/>
                </a:solidFill>
              </a:rPr>
              <a:t>.</a:t>
            </a:r>
          </a:p>
          <a:p>
            <a:pPr marL="342900" indent="-342900" algn="just">
              <a:buFont typeface="Wingdings" pitchFamily="2" charset="2"/>
              <a:buChar char="Ø"/>
            </a:pPr>
            <a:r>
              <a:rPr lang="en-US" sz="2400" b="1" dirty="0" smtClean="0">
                <a:solidFill>
                  <a:srgbClr val="00B0F0"/>
                </a:solidFill>
              </a:rPr>
              <a:t>If </a:t>
            </a:r>
            <a:r>
              <a:rPr lang="en-US" sz="2400" b="1" dirty="0">
                <a:solidFill>
                  <a:srgbClr val="00B0F0"/>
                </a:solidFill>
              </a:rPr>
              <a:t>a person wants to get registration for </a:t>
            </a:r>
            <a:r>
              <a:rPr lang="en-US" sz="2400" b="1" dirty="0">
                <a:solidFill>
                  <a:srgbClr val="C00000"/>
                </a:solidFill>
              </a:rPr>
              <a:t>more than one industry</a:t>
            </a:r>
            <a:r>
              <a:rPr lang="en-US" sz="2400" b="1" dirty="0">
                <a:solidFill>
                  <a:srgbClr val="00B0F0"/>
                </a:solidFill>
              </a:rPr>
              <a:t> then also he/she can opt for an </a:t>
            </a:r>
            <a:r>
              <a:rPr lang="en-US" sz="2400" b="1" dirty="0">
                <a:solidFill>
                  <a:srgbClr val="CC00CC"/>
                </a:solidFill>
              </a:rPr>
              <a:t>individual SSI registration done</a:t>
            </a:r>
            <a:r>
              <a:rPr lang="en-US" sz="2400" b="1" dirty="0" smtClean="0">
                <a:solidFill>
                  <a:srgbClr val="CC00CC"/>
                </a:solidFill>
              </a:rPr>
              <a:t>.</a:t>
            </a:r>
          </a:p>
          <a:p>
            <a:pPr marL="342900" indent="-342900" algn="just">
              <a:buFont typeface="Wingdings" pitchFamily="2" charset="2"/>
              <a:buChar char="Ø"/>
            </a:pPr>
            <a:r>
              <a:rPr lang="en-US" sz="2400" b="1" dirty="0" smtClean="0">
                <a:solidFill>
                  <a:srgbClr val="00B0F0"/>
                </a:solidFill>
              </a:rPr>
              <a:t>To </a:t>
            </a:r>
            <a:r>
              <a:rPr lang="en-US" sz="2400" b="1" dirty="0">
                <a:solidFill>
                  <a:srgbClr val="00B0F0"/>
                </a:solidFill>
              </a:rPr>
              <a:t>get registered he/she has to fill a single form which is </a:t>
            </a:r>
            <a:r>
              <a:rPr lang="en-US" sz="2400" b="1" dirty="0">
                <a:solidFill>
                  <a:srgbClr val="C00000"/>
                </a:solidFill>
              </a:rPr>
              <a:t>available at the website</a:t>
            </a:r>
            <a:r>
              <a:rPr lang="en-US" sz="2400" b="1" dirty="0" smtClean="0">
                <a:solidFill>
                  <a:srgbClr val="C00000"/>
                </a:solidFill>
              </a:rPr>
              <a:t>.</a:t>
            </a:r>
          </a:p>
          <a:p>
            <a:pPr marL="342900" indent="-342900" algn="just">
              <a:buFont typeface="Wingdings" pitchFamily="2" charset="2"/>
              <a:buChar char="Ø"/>
            </a:pPr>
            <a:r>
              <a:rPr lang="en-US" sz="2400" b="1" dirty="0" smtClean="0">
                <a:solidFill>
                  <a:srgbClr val="00B0F0"/>
                </a:solidFill>
              </a:rPr>
              <a:t>The </a:t>
            </a:r>
            <a:r>
              <a:rPr lang="en-US" sz="2400" b="1" dirty="0">
                <a:solidFill>
                  <a:srgbClr val="00B0F0"/>
                </a:solidFill>
              </a:rPr>
              <a:t>documents required for the </a:t>
            </a:r>
            <a:r>
              <a:rPr lang="en-US" sz="2400" b="1" dirty="0">
                <a:solidFill>
                  <a:srgbClr val="CC00CC"/>
                </a:solidFill>
              </a:rPr>
              <a:t>SSI registration </a:t>
            </a:r>
            <a:r>
              <a:rPr lang="en-US" sz="2400" b="1" dirty="0">
                <a:solidFill>
                  <a:srgbClr val="00B0F0"/>
                </a:solidFill>
              </a:rPr>
              <a:t>are </a:t>
            </a:r>
            <a:r>
              <a:rPr lang="en-US" sz="2400" b="1" dirty="0" err="1">
                <a:solidFill>
                  <a:srgbClr val="0000FF"/>
                </a:solidFill>
              </a:rPr>
              <a:t>Aadhar</a:t>
            </a:r>
            <a:r>
              <a:rPr lang="en-US" sz="2400" b="1" dirty="0">
                <a:solidFill>
                  <a:srgbClr val="0000FF"/>
                </a:solidFill>
              </a:rPr>
              <a:t> number</a:t>
            </a:r>
            <a:r>
              <a:rPr lang="en-US" sz="2400" b="1" dirty="0">
                <a:solidFill>
                  <a:srgbClr val="00B0F0"/>
                </a:solidFill>
              </a:rPr>
              <a:t>, </a:t>
            </a:r>
            <a:r>
              <a:rPr lang="en-US" sz="2400" b="1" dirty="0">
                <a:solidFill>
                  <a:srgbClr val="0000FF"/>
                </a:solidFill>
              </a:rPr>
              <a:t>industry name</a:t>
            </a:r>
            <a:r>
              <a:rPr lang="en-US" sz="2400" b="1" dirty="0">
                <a:solidFill>
                  <a:srgbClr val="00B0F0"/>
                </a:solidFill>
              </a:rPr>
              <a:t>, </a:t>
            </a:r>
            <a:r>
              <a:rPr lang="en-US" sz="2400" b="1" dirty="0">
                <a:solidFill>
                  <a:srgbClr val="0000FF"/>
                </a:solidFill>
              </a:rPr>
              <a:t>address</a:t>
            </a:r>
            <a:r>
              <a:rPr lang="en-US" sz="2400" b="1" dirty="0">
                <a:solidFill>
                  <a:srgbClr val="00B0F0"/>
                </a:solidFill>
              </a:rPr>
              <a:t>, </a:t>
            </a:r>
            <a:r>
              <a:rPr lang="en-US" sz="2400" b="1" dirty="0">
                <a:solidFill>
                  <a:srgbClr val="0000FF"/>
                </a:solidFill>
              </a:rPr>
              <a:t>bank account details</a:t>
            </a:r>
            <a:r>
              <a:rPr lang="en-US" sz="2400" b="1" dirty="0">
                <a:solidFill>
                  <a:srgbClr val="00B0F0"/>
                </a:solidFill>
              </a:rPr>
              <a:t> and some common information</a:t>
            </a:r>
            <a:r>
              <a:rPr lang="en-US" sz="2400" b="1" dirty="0" smtClean="0">
                <a:solidFill>
                  <a:srgbClr val="00B0F0"/>
                </a:solidFill>
              </a:rPr>
              <a:t>.</a:t>
            </a:r>
          </a:p>
          <a:p>
            <a:pPr marL="342900" indent="-342900" algn="just">
              <a:buFont typeface="Wingdings" pitchFamily="2" charset="2"/>
              <a:buChar char="Ø"/>
            </a:pPr>
            <a:r>
              <a:rPr lang="en-US" sz="2400" b="1" dirty="0" smtClean="0">
                <a:solidFill>
                  <a:srgbClr val="00B0F0"/>
                </a:solidFill>
              </a:rPr>
              <a:t>Here</a:t>
            </a:r>
            <a:r>
              <a:rPr lang="en-US" sz="2400" b="1" dirty="0">
                <a:solidFill>
                  <a:srgbClr val="00B0F0"/>
                </a:solidFill>
              </a:rPr>
              <a:t>, the person can provide </a:t>
            </a:r>
            <a:r>
              <a:rPr lang="en-US" sz="2400" b="1" dirty="0">
                <a:solidFill>
                  <a:srgbClr val="CC00CC"/>
                </a:solidFill>
              </a:rPr>
              <a:t>self-certified certificates.</a:t>
            </a:r>
          </a:p>
          <a:p>
            <a:pPr lvl="1" algn="just"/>
            <a:r>
              <a:rPr lang="en-US" sz="2400" b="1" dirty="0">
                <a:solidFill>
                  <a:srgbClr val="C00000"/>
                </a:solidFill>
              </a:rPr>
              <a:t>No registration fees </a:t>
            </a:r>
            <a:r>
              <a:rPr lang="en-US" sz="2400" b="1" dirty="0">
                <a:solidFill>
                  <a:srgbClr val="00B0F0"/>
                </a:solidFill>
              </a:rPr>
              <a:t>is required for the registration</a:t>
            </a:r>
            <a:r>
              <a:rPr lang="en-US" sz="2400" b="1" dirty="0" smtClean="0">
                <a:solidFill>
                  <a:srgbClr val="00B0F0"/>
                </a:solidFill>
              </a:rPr>
              <a:t>.</a:t>
            </a:r>
            <a:endParaRPr lang="en-US" sz="2400" b="1" dirty="0">
              <a:solidFill>
                <a:srgbClr val="00B0F0"/>
              </a:solidFill>
            </a:endParaRPr>
          </a:p>
          <a:p>
            <a:pPr lvl="1" algn="just"/>
            <a:r>
              <a:rPr lang="en-US" sz="2400" b="1" dirty="0">
                <a:solidFill>
                  <a:srgbClr val="00B0F0"/>
                </a:solidFill>
              </a:rPr>
              <a:t>Once the SSI registration form is filled and uploaded, very soon you will obtain the SSI registration number</a:t>
            </a:r>
            <a:r>
              <a:rPr lang="en-US" sz="2400" b="1" dirty="0" smtClean="0">
                <a:solidFill>
                  <a:srgbClr val="00B0F0"/>
                </a:solidFill>
              </a:rPr>
              <a:t>.</a:t>
            </a:r>
            <a:endParaRPr lang="en-US" dirty="0"/>
          </a:p>
        </p:txBody>
      </p:sp>
    </p:spTree>
    <p:extLst>
      <p:ext uri="{BB962C8B-B14F-4D97-AF65-F5344CB8AC3E}">
        <p14:creationId xmlns:p14="http://schemas.microsoft.com/office/powerpoint/2010/main" xmlns="" val="2505812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7848600" cy="5139869"/>
          </a:xfrm>
          <a:prstGeom prst="rect">
            <a:avLst/>
          </a:prstGeom>
          <a:gradFill>
            <a:gsLst>
              <a:gs pos="77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r>
              <a:rPr lang="en-US" sz="3200" b="1" dirty="0" smtClean="0">
                <a:solidFill>
                  <a:srgbClr val="FF0000"/>
                </a:solidFill>
              </a:rPr>
              <a:t>ANCILLARY UNITS</a:t>
            </a:r>
          </a:p>
          <a:p>
            <a:pPr marL="342900" indent="-342900">
              <a:buFont typeface="Wingdings" pitchFamily="2" charset="2"/>
              <a:buChar char="Ø"/>
            </a:pPr>
            <a:endParaRPr lang="en-US" sz="2400" b="1" dirty="0" smtClean="0">
              <a:solidFill>
                <a:srgbClr val="0070C0"/>
              </a:solidFill>
            </a:endParaRPr>
          </a:p>
          <a:p>
            <a:pPr marL="342900" indent="-342900" algn="just">
              <a:buFont typeface="Wingdings" pitchFamily="2" charset="2"/>
              <a:buChar char="Ø"/>
            </a:pPr>
            <a:r>
              <a:rPr lang="en-US" sz="2400" b="1" dirty="0" smtClean="0">
                <a:solidFill>
                  <a:srgbClr val="0070C0"/>
                </a:solidFill>
              </a:rPr>
              <a:t>An </a:t>
            </a:r>
            <a:r>
              <a:rPr lang="en-US" sz="2400" b="1" dirty="0">
                <a:solidFill>
                  <a:srgbClr val="FF00FF"/>
                </a:solidFill>
              </a:rPr>
              <a:t>ancillary unit </a:t>
            </a:r>
            <a:r>
              <a:rPr lang="en-US" sz="2400" b="1" dirty="0">
                <a:solidFill>
                  <a:srgbClr val="0070C0"/>
                </a:solidFill>
              </a:rPr>
              <a:t>is the unit which supplies </a:t>
            </a:r>
            <a:r>
              <a:rPr lang="en-US" sz="2400" b="1" dirty="0">
                <a:solidFill>
                  <a:srgbClr val="C00000"/>
                </a:solidFill>
              </a:rPr>
              <a:t>not less than 50% of its production to the </a:t>
            </a:r>
            <a:r>
              <a:rPr lang="en-US" sz="2400" b="1" dirty="0">
                <a:solidFill>
                  <a:srgbClr val="0000FF"/>
                </a:solidFill>
              </a:rPr>
              <a:t>parent unit</a:t>
            </a:r>
            <a:r>
              <a:rPr lang="en-US" sz="2400" b="1" dirty="0">
                <a:solidFill>
                  <a:srgbClr val="C00000"/>
                </a:solidFill>
              </a:rPr>
              <a:t>. </a:t>
            </a:r>
            <a:endParaRPr lang="en-US" sz="2400" b="1" dirty="0" smtClean="0">
              <a:solidFill>
                <a:srgbClr val="C00000"/>
              </a:solidFill>
            </a:endParaRPr>
          </a:p>
          <a:p>
            <a:pPr marL="342900" indent="-342900" algn="just">
              <a:buFont typeface="Wingdings" pitchFamily="2" charset="2"/>
              <a:buChar char="Ø"/>
            </a:pPr>
            <a:endParaRPr lang="en-US" sz="2400" b="1" dirty="0" smtClean="0">
              <a:solidFill>
                <a:srgbClr val="0070C0"/>
              </a:solidFill>
            </a:endParaRPr>
          </a:p>
          <a:p>
            <a:pPr marL="342900" indent="-342900" algn="just">
              <a:buFont typeface="Wingdings" pitchFamily="2" charset="2"/>
              <a:buChar char="Ø"/>
            </a:pPr>
            <a:r>
              <a:rPr lang="en-US" sz="2400" b="1" dirty="0" smtClean="0">
                <a:solidFill>
                  <a:srgbClr val="CC00CC"/>
                </a:solidFill>
              </a:rPr>
              <a:t>Investment </a:t>
            </a:r>
            <a:r>
              <a:rPr lang="en-US" sz="2400" b="1" dirty="0">
                <a:solidFill>
                  <a:srgbClr val="CC00CC"/>
                </a:solidFill>
              </a:rPr>
              <a:t>limit </a:t>
            </a:r>
            <a:r>
              <a:rPr lang="en-US" sz="2400" b="1" dirty="0">
                <a:solidFill>
                  <a:srgbClr val="0070C0"/>
                </a:solidFill>
              </a:rPr>
              <a:t>in such unit is </a:t>
            </a:r>
            <a:r>
              <a:rPr lang="en-US" sz="2400" b="1" dirty="0">
                <a:solidFill>
                  <a:srgbClr val="FF0000"/>
                </a:solidFill>
              </a:rPr>
              <a:t>one </a:t>
            </a:r>
            <a:r>
              <a:rPr lang="en-US" sz="2400" b="1" dirty="0" err="1">
                <a:solidFill>
                  <a:srgbClr val="FF0000"/>
                </a:solidFill>
              </a:rPr>
              <a:t>crore</a:t>
            </a:r>
            <a:r>
              <a:rPr lang="en-US" sz="2400" b="1" dirty="0" smtClean="0">
                <a:solidFill>
                  <a:srgbClr val="0070C0"/>
                </a:solidFill>
              </a:rPr>
              <a:t>.</a:t>
            </a:r>
          </a:p>
          <a:p>
            <a:endParaRPr lang="en-US" sz="2400" b="1" dirty="0">
              <a:solidFill>
                <a:srgbClr val="0070C0"/>
              </a:solidFill>
            </a:endParaRPr>
          </a:p>
          <a:p>
            <a:r>
              <a:rPr lang="en-US" sz="3200" b="1" dirty="0" smtClean="0">
                <a:solidFill>
                  <a:srgbClr val="FF0000"/>
                </a:solidFill>
              </a:rPr>
              <a:t> TINY UNITS</a:t>
            </a:r>
          </a:p>
          <a:p>
            <a:pPr marL="342900" indent="-342900">
              <a:buFont typeface="Wingdings" pitchFamily="2" charset="2"/>
              <a:buChar char="Ø"/>
            </a:pPr>
            <a:endParaRPr lang="en-US" sz="2400" b="1" dirty="0" smtClean="0">
              <a:solidFill>
                <a:srgbClr val="0070C0"/>
              </a:solidFill>
            </a:endParaRPr>
          </a:p>
          <a:p>
            <a:pPr marL="342900" indent="-342900" algn="just">
              <a:buFont typeface="Wingdings" pitchFamily="2" charset="2"/>
              <a:buChar char="Ø"/>
            </a:pPr>
            <a:r>
              <a:rPr lang="en-US" sz="2400" b="1" dirty="0" smtClean="0">
                <a:solidFill>
                  <a:srgbClr val="0070C0"/>
                </a:solidFill>
              </a:rPr>
              <a:t>A </a:t>
            </a:r>
            <a:r>
              <a:rPr lang="en-US" sz="2400" b="1" dirty="0">
                <a:solidFill>
                  <a:srgbClr val="FF00FF"/>
                </a:solidFill>
              </a:rPr>
              <a:t>tiny unit </a:t>
            </a:r>
            <a:r>
              <a:rPr lang="en-US" sz="2400" b="1" dirty="0">
                <a:solidFill>
                  <a:srgbClr val="0070C0"/>
                </a:solidFill>
              </a:rPr>
              <a:t>is the business enterprise whose </a:t>
            </a:r>
            <a:r>
              <a:rPr lang="en-US" sz="2400" b="1" dirty="0">
                <a:solidFill>
                  <a:srgbClr val="0000FF"/>
                </a:solidFill>
              </a:rPr>
              <a:t>investment in plant and machinery </a:t>
            </a:r>
            <a:r>
              <a:rPr lang="en-US" sz="2400" b="1" dirty="0">
                <a:solidFill>
                  <a:srgbClr val="0070C0"/>
                </a:solidFill>
              </a:rPr>
              <a:t>is </a:t>
            </a:r>
            <a:r>
              <a:rPr lang="en-US" sz="2400" b="1" dirty="0">
                <a:solidFill>
                  <a:srgbClr val="FF0000"/>
                </a:solidFill>
              </a:rPr>
              <a:t>not more than 25 lakhs</a:t>
            </a:r>
            <a:r>
              <a:rPr lang="en-US" sz="2400" b="1" dirty="0">
                <a:solidFill>
                  <a:srgbClr val="0070C0"/>
                </a:solidFill>
              </a:rPr>
              <a:t>. </a:t>
            </a:r>
            <a:endParaRPr lang="en-US" sz="2400" b="1" dirty="0" smtClean="0">
              <a:solidFill>
                <a:srgbClr val="0070C0"/>
              </a:solidFill>
            </a:endParaRPr>
          </a:p>
          <a:p>
            <a:pPr marL="342900" indent="-342900" algn="just">
              <a:buFont typeface="Wingdings" pitchFamily="2" charset="2"/>
              <a:buChar char="Ø"/>
            </a:pPr>
            <a:endParaRPr lang="en-US" sz="2400" b="1" dirty="0" smtClean="0">
              <a:solidFill>
                <a:srgbClr val="0070C0"/>
              </a:solidFill>
            </a:endParaRPr>
          </a:p>
          <a:p>
            <a:pPr marL="342900" indent="-342900" algn="just">
              <a:buFont typeface="Wingdings" pitchFamily="2" charset="2"/>
              <a:buChar char="Ø"/>
            </a:pPr>
            <a:r>
              <a:rPr lang="en-US" sz="2400" b="1" dirty="0" smtClean="0">
                <a:solidFill>
                  <a:srgbClr val="C00000"/>
                </a:solidFill>
              </a:rPr>
              <a:t>Investment </a:t>
            </a:r>
            <a:r>
              <a:rPr lang="en-US" sz="2400" b="1" dirty="0">
                <a:solidFill>
                  <a:srgbClr val="C00000"/>
                </a:solidFill>
              </a:rPr>
              <a:t>limit</a:t>
            </a:r>
            <a:r>
              <a:rPr lang="en-US" sz="2400" b="1" dirty="0">
                <a:solidFill>
                  <a:srgbClr val="0070C0"/>
                </a:solidFill>
              </a:rPr>
              <a:t> is </a:t>
            </a:r>
            <a:r>
              <a:rPr lang="en-US" sz="2400" b="1" dirty="0">
                <a:solidFill>
                  <a:srgbClr val="0000FF"/>
                </a:solidFill>
              </a:rPr>
              <a:t>25 lakhs </a:t>
            </a:r>
            <a:r>
              <a:rPr lang="en-US" sz="2400" b="1" dirty="0">
                <a:solidFill>
                  <a:srgbClr val="0070C0"/>
                </a:solidFill>
              </a:rPr>
              <a:t>in this type of unit . </a:t>
            </a:r>
          </a:p>
        </p:txBody>
      </p:sp>
    </p:spTree>
    <p:extLst>
      <p:ext uri="{BB962C8B-B14F-4D97-AF65-F5344CB8AC3E}">
        <p14:creationId xmlns:p14="http://schemas.microsoft.com/office/powerpoint/2010/main" xmlns="" val="805007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04800"/>
            <a:ext cx="7620000" cy="6247864"/>
          </a:xfrm>
          <a:prstGeom prst="rect">
            <a:avLst/>
          </a:prstGeom>
          <a:gradFill>
            <a:gsLst>
              <a:gs pos="77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r>
              <a:rPr lang="en-US" sz="3200" b="1" dirty="0" smtClean="0">
                <a:solidFill>
                  <a:srgbClr val="FF0000"/>
                </a:solidFill>
              </a:rPr>
              <a:t>TINY UNIT:</a:t>
            </a:r>
          </a:p>
          <a:p>
            <a:endParaRPr lang="en-US" sz="800" b="1" dirty="0"/>
          </a:p>
          <a:p>
            <a:pPr algn="just"/>
            <a:r>
              <a:rPr lang="en-US" sz="2400" b="1" dirty="0">
                <a:solidFill>
                  <a:srgbClr val="0000FF"/>
                </a:solidFill>
              </a:rPr>
              <a:t>1. It is that type in which machinery and investment of plant is not more than 25 lac.</a:t>
            </a:r>
          </a:p>
          <a:p>
            <a:pPr algn="just"/>
            <a:r>
              <a:rPr lang="en-US" sz="2400" b="1" dirty="0">
                <a:solidFill>
                  <a:schemeClr val="accent6">
                    <a:lumMod val="75000"/>
                  </a:schemeClr>
                </a:solidFill>
              </a:rPr>
              <a:t>2. Its investment limit is almost 25 lac.</a:t>
            </a:r>
          </a:p>
          <a:p>
            <a:pPr algn="just"/>
            <a:r>
              <a:rPr lang="en-US" sz="2400" b="1" dirty="0">
                <a:solidFill>
                  <a:srgbClr val="0000FF"/>
                </a:solidFill>
              </a:rPr>
              <a:t>3. There is no assistance required.</a:t>
            </a:r>
          </a:p>
          <a:p>
            <a:pPr algn="just"/>
            <a:r>
              <a:rPr lang="en-US" sz="2400" b="1" dirty="0" smtClean="0">
                <a:solidFill>
                  <a:schemeClr val="accent6">
                    <a:lumMod val="75000"/>
                  </a:schemeClr>
                </a:solidFill>
              </a:rPr>
              <a:t>4</a:t>
            </a:r>
            <a:r>
              <a:rPr lang="en-US" sz="2400" b="1" dirty="0">
                <a:solidFill>
                  <a:schemeClr val="accent6">
                    <a:lumMod val="75000"/>
                  </a:schemeClr>
                </a:solidFill>
              </a:rPr>
              <a:t>. It cannot do its business by itself.</a:t>
            </a:r>
          </a:p>
          <a:p>
            <a:pPr algn="just"/>
            <a:r>
              <a:rPr lang="en-US" sz="2400" b="1" dirty="0">
                <a:solidFill>
                  <a:srgbClr val="0000FF"/>
                </a:solidFill>
              </a:rPr>
              <a:t>5. It is of large scale.</a:t>
            </a:r>
          </a:p>
          <a:p>
            <a:endParaRPr lang="en-US" sz="800" b="1" dirty="0" smtClean="0">
              <a:solidFill>
                <a:srgbClr val="FF0000"/>
              </a:solidFill>
            </a:endParaRPr>
          </a:p>
          <a:p>
            <a:r>
              <a:rPr lang="en-US" sz="3200" b="1" dirty="0" smtClean="0">
                <a:solidFill>
                  <a:srgbClr val="FF0000"/>
                </a:solidFill>
              </a:rPr>
              <a:t>ANCILLARY UNIT:</a:t>
            </a:r>
          </a:p>
          <a:p>
            <a:endParaRPr lang="en-US" sz="800" b="1" dirty="0"/>
          </a:p>
          <a:p>
            <a:pPr algn="just"/>
            <a:r>
              <a:rPr lang="en-US" sz="2400" b="1" dirty="0">
                <a:solidFill>
                  <a:schemeClr val="accent6">
                    <a:lumMod val="75000"/>
                  </a:schemeClr>
                </a:solidFill>
              </a:rPr>
              <a:t>1. It is that type in which its supplies its 50 % production to the parent unit.</a:t>
            </a:r>
          </a:p>
          <a:p>
            <a:pPr algn="just"/>
            <a:r>
              <a:rPr lang="en-US" sz="2400" b="1" dirty="0">
                <a:solidFill>
                  <a:srgbClr val="0000FF"/>
                </a:solidFill>
              </a:rPr>
              <a:t>2. Its investment limit is almost one </a:t>
            </a:r>
            <a:r>
              <a:rPr lang="en-US" sz="2400" b="1" dirty="0" err="1">
                <a:solidFill>
                  <a:srgbClr val="0000FF"/>
                </a:solidFill>
              </a:rPr>
              <a:t>crore</a:t>
            </a:r>
            <a:r>
              <a:rPr lang="en-US" sz="2400" b="1" dirty="0">
                <a:solidFill>
                  <a:srgbClr val="0000FF"/>
                </a:solidFill>
              </a:rPr>
              <a:t>.</a:t>
            </a:r>
          </a:p>
          <a:p>
            <a:pPr algn="just"/>
            <a:r>
              <a:rPr lang="en-US" sz="2400" b="1" dirty="0">
                <a:solidFill>
                  <a:schemeClr val="accent6">
                    <a:lumMod val="75000"/>
                  </a:schemeClr>
                </a:solidFill>
              </a:rPr>
              <a:t>3. There is assistance required from parents by providing technical and financial support. </a:t>
            </a:r>
          </a:p>
          <a:p>
            <a:pPr algn="just"/>
            <a:r>
              <a:rPr lang="en-US" sz="2400" b="1" dirty="0">
                <a:solidFill>
                  <a:srgbClr val="0000FF"/>
                </a:solidFill>
              </a:rPr>
              <a:t>4. It can do its business by itself.</a:t>
            </a:r>
          </a:p>
          <a:p>
            <a:pPr algn="just"/>
            <a:r>
              <a:rPr lang="en-US" sz="2400" b="1" dirty="0">
                <a:solidFill>
                  <a:schemeClr val="accent6">
                    <a:lumMod val="75000"/>
                  </a:schemeClr>
                </a:solidFill>
              </a:rPr>
              <a:t>5. It is of small scale</a:t>
            </a:r>
            <a:r>
              <a:rPr lang="en-US" sz="2400" b="1" dirty="0" smtClean="0">
                <a:solidFill>
                  <a:schemeClr val="accent6">
                    <a:lumMod val="75000"/>
                  </a:schemeClr>
                </a:solidFill>
              </a:rPr>
              <a:t>.</a:t>
            </a:r>
            <a:endParaRPr lang="en-US" sz="2400" b="1" dirty="0">
              <a:solidFill>
                <a:schemeClr val="accent6">
                  <a:lumMod val="75000"/>
                </a:schemeClr>
              </a:solidFill>
            </a:endParaRPr>
          </a:p>
        </p:txBody>
      </p:sp>
    </p:spTree>
    <p:extLst>
      <p:ext uri="{BB962C8B-B14F-4D97-AF65-F5344CB8AC3E}">
        <p14:creationId xmlns:p14="http://schemas.microsoft.com/office/powerpoint/2010/main" xmlns="" val="2087271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0774" y="304800"/>
            <a:ext cx="7993626" cy="6309420"/>
          </a:xfrm>
          <a:prstGeom prst="rect">
            <a:avLst/>
          </a:prstGeom>
          <a:gradFill>
            <a:gsLst>
              <a:gs pos="77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a:spAutoFit/>
          </a:bodyPr>
          <a:lstStyle/>
          <a:p>
            <a:r>
              <a:rPr lang="en-US" sz="4400" b="1" dirty="0" smtClean="0">
                <a:solidFill>
                  <a:srgbClr val="FF0000"/>
                </a:solidFill>
              </a:rPr>
              <a:t>SERVICE SECTOR</a:t>
            </a:r>
          </a:p>
          <a:p>
            <a:pPr marL="342900" indent="-342900">
              <a:buFont typeface="Wingdings" pitchFamily="2" charset="2"/>
              <a:buChar char="v"/>
            </a:pPr>
            <a:endParaRPr lang="en-US" sz="800" b="1" dirty="0" smtClean="0">
              <a:solidFill>
                <a:srgbClr val="0070C0"/>
              </a:solidFill>
            </a:endParaRPr>
          </a:p>
          <a:p>
            <a:pPr marL="342900" indent="-342900" algn="just">
              <a:buFont typeface="Wingdings" pitchFamily="2" charset="2"/>
              <a:buChar char="v"/>
            </a:pPr>
            <a:r>
              <a:rPr lang="en-US" sz="2400" b="1" dirty="0" smtClean="0">
                <a:solidFill>
                  <a:srgbClr val="0070C0"/>
                </a:solidFill>
              </a:rPr>
              <a:t>The </a:t>
            </a:r>
            <a:r>
              <a:rPr lang="en-US" sz="2400" b="1" dirty="0">
                <a:solidFill>
                  <a:srgbClr val="CC00CC"/>
                </a:solidFill>
              </a:rPr>
              <a:t>Service Sector, </a:t>
            </a:r>
            <a:r>
              <a:rPr lang="en-US" sz="2400" b="1" dirty="0">
                <a:solidFill>
                  <a:srgbClr val="0070C0"/>
                </a:solidFill>
              </a:rPr>
              <a:t>also called </a:t>
            </a:r>
            <a:r>
              <a:rPr lang="en-US" sz="2400" b="1" dirty="0">
                <a:solidFill>
                  <a:srgbClr val="FF00FF"/>
                </a:solidFill>
              </a:rPr>
              <a:t>tertiary sector</a:t>
            </a:r>
            <a:r>
              <a:rPr lang="en-US" sz="2400" b="1" dirty="0">
                <a:solidFill>
                  <a:srgbClr val="0070C0"/>
                </a:solidFill>
              </a:rPr>
              <a:t>, is the </a:t>
            </a:r>
            <a:r>
              <a:rPr lang="en-US" sz="2400" b="1" dirty="0">
                <a:solidFill>
                  <a:srgbClr val="C00000"/>
                </a:solidFill>
              </a:rPr>
              <a:t>third</a:t>
            </a:r>
            <a:r>
              <a:rPr lang="en-US" sz="2400" b="1" dirty="0">
                <a:solidFill>
                  <a:srgbClr val="00B050"/>
                </a:solidFill>
              </a:rPr>
              <a:t> </a:t>
            </a:r>
            <a:r>
              <a:rPr lang="en-US" sz="2400" b="1" dirty="0">
                <a:solidFill>
                  <a:srgbClr val="0070C0"/>
                </a:solidFill>
              </a:rPr>
              <a:t>of the </a:t>
            </a:r>
            <a:r>
              <a:rPr lang="en-US" sz="2400" b="1" dirty="0">
                <a:solidFill>
                  <a:srgbClr val="00B050"/>
                </a:solidFill>
              </a:rPr>
              <a:t>three traditional economic sectors</a:t>
            </a:r>
            <a:r>
              <a:rPr lang="en-US" sz="2400" b="1" dirty="0" smtClean="0">
                <a:solidFill>
                  <a:srgbClr val="0070C0"/>
                </a:solidFill>
              </a:rPr>
              <a:t>.</a:t>
            </a:r>
          </a:p>
          <a:p>
            <a:pPr marL="342900" indent="-342900" algn="just">
              <a:buFont typeface="Wingdings" pitchFamily="2" charset="2"/>
              <a:buChar char="v"/>
            </a:pPr>
            <a:endParaRPr lang="en-US" sz="800" b="1" dirty="0" smtClean="0">
              <a:solidFill>
                <a:srgbClr val="0070C0"/>
              </a:solidFill>
            </a:endParaRPr>
          </a:p>
          <a:p>
            <a:pPr marL="342900" indent="-342900" algn="just">
              <a:buFont typeface="Wingdings" pitchFamily="2" charset="2"/>
              <a:buChar char="v"/>
            </a:pPr>
            <a:r>
              <a:rPr lang="en-US" sz="2400" b="1" dirty="0" smtClean="0">
                <a:solidFill>
                  <a:srgbClr val="0070C0"/>
                </a:solidFill>
              </a:rPr>
              <a:t>Activities </a:t>
            </a:r>
            <a:r>
              <a:rPr lang="en-US" sz="2400" b="1" dirty="0">
                <a:solidFill>
                  <a:srgbClr val="0070C0"/>
                </a:solidFill>
              </a:rPr>
              <a:t>in the service sector include </a:t>
            </a:r>
            <a:r>
              <a:rPr lang="en-US" sz="2400" b="1" dirty="0">
                <a:solidFill>
                  <a:srgbClr val="0000FF"/>
                </a:solidFill>
              </a:rPr>
              <a:t>retail, banks, hotels, real estate, education, health, social work, computer services, recreation, media, communications, electricity, gas and water supply.</a:t>
            </a:r>
          </a:p>
          <a:p>
            <a:pPr marL="342900" indent="-342900" algn="just">
              <a:buFont typeface="Wingdings" pitchFamily="2" charset="2"/>
              <a:buChar char="Ø"/>
            </a:pPr>
            <a:endParaRPr lang="en-US" sz="800" b="1" dirty="0" smtClean="0">
              <a:solidFill>
                <a:srgbClr val="0070C0"/>
              </a:solidFill>
            </a:endParaRPr>
          </a:p>
          <a:p>
            <a:pPr marL="342900" indent="-342900" algn="just">
              <a:buFont typeface="Wingdings" pitchFamily="2" charset="2"/>
              <a:buChar char="Ø"/>
            </a:pPr>
            <a:r>
              <a:rPr lang="en-US" sz="2400" b="1" dirty="0" smtClean="0">
                <a:solidFill>
                  <a:srgbClr val="0070C0"/>
                </a:solidFill>
              </a:rPr>
              <a:t>The </a:t>
            </a:r>
            <a:r>
              <a:rPr lang="en-US" sz="2400" b="1" dirty="0">
                <a:solidFill>
                  <a:srgbClr val="CC00CC"/>
                </a:solidFill>
              </a:rPr>
              <a:t>service sector </a:t>
            </a:r>
            <a:r>
              <a:rPr lang="en-US" sz="2400" b="1" dirty="0">
                <a:solidFill>
                  <a:srgbClr val="0070C0"/>
                </a:solidFill>
              </a:rPr>
              <a:t>produces </a:t>
            </a:r>
            <a:r>
              <a:rPr lang="en-US" sz="2400" b="1" dirty="0">
                <a:solidFill>
                  <a:srgbClr val="C00000"/>
                </a:solidFill>
              </a:rPr>
              <a:t>intangible </a:t>
            </a:r>
            <a:r>
              <a:rPr lang="en-US" sz="2400" b="1" dirty="0" smtClean="0">
                <a:solidFill>
                  <a:srgbClr val="C00000"/>
                </a:solidFill>
              </a:rPr>
              <a:t>goods </a:t>
            </a:r>
            <a:r>
              <a:rPr lang="en-US" sz="2400" b="1" dirty="0" smtClean="0">
                <a:solidFill>
                  <a:srgbClr val="0070C0"/>
                </a:solidFill>
              </a:rPr>
              <a:t>(</a:t>
            </a:r>
            <a:r>
              <a:rPr lang="en-US" sz="2400" b="1" dirty="0"/>
              <a:t>do not exist in physical form</a:t>
            </a:r>
            <a:r>
              <a:rPr lang="en-US" sz="2400" b="1" dirty="0" smtClean="0">
                <a:solidFill>
                  <a:srgbClr val="0070C0"/>
                </a:solidFill>
              </a:rPr>
              <a:t>), </a:t>
            </a:r>
            <a:r>
              <a:rPr lang="en-US" sz="2400" b="1" dirty="0">
                <a:solidFill>
                  <a:srgbClr val="0070C0"/>
                </a:solidFill>
              </a:rPr>
              <a:t>more precisely </a:t>
            </a:r>
            <a:r>
              <a:rPr lang="en-US" sz="2400" b="1" dirty="0">
                <a:solidFill>
                  <a:srgbClr val="CC00CC"/>
                </a:solidFill>
              </a:rPr>
              <a:t>services</a:t>
            </a:r>
            <a:r>
              <a:rPr lang="en-US" sz="2400" b="1" dirty="0">
                <a:solidFill>
                  <a:srgbClr val="0070C0"/>
                </a:solidFill>
              </a:rPr>
              <a:t> </a:t>
            </a:r>
            <a:r>
              <a:rPr lang="en-US" sz="2400" b="1" dirty="0">
                <a:solidFill>
                  <a:srgbClr val="FF0000"/>
                </a:solidFill>
              </a:rPr>
              <a:t>instead of goods</a:t>
            </a:r>
            <a:r>
              <a:rPr lang="en-US" sz="2400" b="1" dirty="0">
                <a:solidFill>
                  <a:srgbClr val="0070C0"/>
                </a:solidFill>
              </a:rPr>
              <a:t>, and </a:t>
            </a:r>
            <a:r>
              <a:rPr lang="en-US" sz="2400" b="1" dirty="0">
                <a:solidFill>
                  <a:srgbClr val="7030A0"/>
                </a:solidFill>
              </a:rPr>
              <a:t>according to the U.S. Census Bureau, </a:t>
            </a:r>
            <a:endParaRPr lang="en-US" sz="2400" b="1" dirty="0" smtClean="0">
              <a:solidFill>
                <a:srgbClr val="7030A0"/>
              </a:solidFill>
            </a:endParaRPr>
          </a:p>
          <a:p>
            <a:pPr marL="342900" indent="-342900" algn="just">
              <a:buFont typeface="Wingdings" pitchFamily="2" charset="2"/>
              <a:buChar char="Ø"/>
            </a:pPr>
            <a:r>
              <a:rPr lang="en-US" sz="2400" b="1" dirty="0" smtClean="0">
                <a:solidFill>
                  <a:srgbClr val="0070C0"/>
                </a:solidFill>
              </a:rPr>
              <a:t>it </a:t>
            </a:r>
            <a:r>
              <a:rPr lang="en-US" sz="2400" b="1" dirty="0">
                <a:solidFill>
                  <a:srgbClr val="0070C0"/>
                </a:solidFill>
              </a:rPr>
              <a:t>comprises various </a:t>
            </a:r>
            <a:r>
              <a:rPr lang="en-US" sz="2400" b="1" dirty="0">
                <a:solidFill>
                  <a:srgbClr val="C00000"/>
                </a:solidFill>
              </a:rPr>
              <a:t>service industries </a:t>
            </a:r>
            <a:r>
              <a:rPr lang="en-US" sz="2400" b="1" dirty="0">
                <a:solidFill>
                  <a:srgbClr val="0070C0"/>
                </a:solidFill>
              </a:rPr>
              <a:t>including </a:t>
            </a:r>
            <a:r>
              <a:rPr lang="en-US" sz="2400" b="1" dirty="0">
                <a:solidFill>
                  <a:srgbClr val="0000FF"/>
                </a:solidFill>
              </a:rPr>
              <a:t>warehousing and transportation</a:t>
            </a:r>
            <a:r>
              <a:rPr lang="en-US" sz="2400" b="1" dirty="0">
                <a:solidFill>
                  <a:srgbClr val="0070C0"/>
                </a:solidFill>
              </a:rPr>
              <a:t> services; </a:t>
            </a:r>
            <a:r>
              <a:rPr lang="en-US" sz="2400" b="1" dirty="0">
                <a:solidFill>
                  <a:srgbClr val="0000FF"/>
                </a:solidFill>
              </a:rPr>
              <a:t>information</a:t>
            </a:r>
            <a:r>
              <a:rPr lang="en-US" sz="2400" b="1" dirty="0">
                <a:solidFill>
                  <a:srgbClr val="0070C0"/>
                </a:solidFill>
              </a:rPr>
              <a:t> services; </a:t>
            </a:r>
            <a:r>
              <a:rPr lang="en-US" sz="2400" b="1" dirty="0">
                <a:solidFill>
                  <a:srgbClr val="0000FF"/>
                </a:solidFill>
              </a:rPr>
              <a:t>securities</a:t>
            </a:r>
            <a:r>
              <a:rPr lang="en-US" sz="2400" b="1" dirty="0">
                <a:solidFill>
                  <a:srgbClr val="0070C0"/>
                </a:solidFill>
              </a:rPr>
              <a:t> and other investment services; </a:t>
            </a:r>
            <a:r>
              <a:rPr lang="en-US" sz="2400" b="1" dirty="0">
                <a:solidFill>
                  <a:srgbClr val="0000FF"/>
                </a:solidFill>
              </a:rPr>
              <a:t>professional services</a:t>
            </a:r>
            <a:r>
              <a:rPr lang="en-US" sz="2400" b="1" dirty="0">
                <a:solidFill>
                  <a:srgbClr val="0070C0"/>
                </a:solidFill>
              </a:rPr>
              <a:t>; </a:t>
            </a:r>
            <a:r>
              <a:rPr lang="en-US" sz="2400" b="1" dirty="0">
                <a:solidFill>
                  <a:srgbClr val="0000FF"/>
                </a:solidFill>
              </a:rPr>
              <a:t>waste management</a:t>
            </a:r>
            <a:r>
              <a:rPr lang="en-US" sz="2400" b="1" dirty="0">
                <a:solidFill>
                  <a:srgbClr val="0070C0"/>
                </a:solidFill>
              </a:rPr>
              <a:t>; </a:t>
            </a:r>
            <a:r>
              <a:rPr lang="en-US" sz="2400" b="1" dirty="0">
                <a:solidFill>
                  <a:srgbClr val="0000FF"/>
                </a:solidFill>
              </a:rPr>
              <a:t>health care </a:t>
            </a:r>
            <a:r>
              <a:rPr lang="en-US" sz="2400" b="1" dirty="0">
                <a:solidFill>
                  <a:srgbClr val="0070C0"/>
                </a:solidFill>
              </a:rPr>
              <a:t>and </a:t>
            </a:r>
            <a:r>
              <a:rPr lang="en-US" sz="2400" b="1" dirty="0">
                <a:solidFill>
                  <a:srgbClr val="0000FF"/>
                </a:solidFill>
              </a:rPr>
              <a:t>social assistance</a:t>
            </a:r>
            <a:r>
              <a:rPr lang="en-US" sz="2400" b="1" dirty="0">
                <a:solidFill>
                  <a:srgbClr val="0070C0"/>
                </a:solidFill>
              </a:rPr>
              <a:t>; and </a:t>
            </a:r>
            <a:r>
              <a:rPr lang="en-US" sz="2400" b="1" dirty="0">
                <a:solidFill>
                  <a:srgbClr val="0000FF"/>
                </a:solidFill>
              </a:rPr>
              <a:t>arts</a:t>
            </a:r>
            <a:r>
              <a:rPr lang="en-US" sz="2400" b="1" dirty="0">
                <a:solidFill>
                  <a:srgbClr val="0070C0"/>
                </a:solidFill>
              </a:rPr>
              <a:t>, </a:t>
            </a:r>
            <a:r>
              <a:rPr lang="en-US" sz="2400" b="1" dirty="0">
                <a:solidFill>
                  <a:srgbClr val="0000FF"/>
                </a:solidFill>
              </a:rPr>
              <a:t>entertainment</a:t>
            </a:r>
            <a:r>
              <a:rPr lang="en-US" sz="2400" b="1" dirty="0">
                <a:solidFill>
                  <a:srgbClr val="0070C0"/>
                </a:solidFill>
              </a:rPr>
              <a:t>, and </a:t>
            </a:r>
            <a:r>
              <a:rPr lang="en-US" sz="2400" b="1" dirty="0">
                <a:solidFill>
                  <a:srgbClr val="0000FF"/>
                </a:solidFill>
              </a:rPr>
              <a:t>recreation</a:t>
            </a:r>
            <a:r>
              <a:rPr lang="en-US" sz="2400" b="1" dirty="0">
                <a:solidFill>
                  <a:srgbClr val="0070C0"/>
                </a:solidFill>
              </a:rPr>
              <a:t>. </a:t>
            </a:r>
            <a:endParaRPr lang="en-US" sz="2400" b="1" dirty="0" smtClean="0">
              <a:solidFill>
                <a:srgbClr val="0070C0"/>
              </a:solidFill>
            </a:endParaRPr>
          </a:p>
        </p:txBody>
      </p:sp>
    </p:spTree>
    <p:extLst>
      <p:ext uri="{BB962C8B-B14F-4D97-AF65-F5344CB8AC3E}">
        <p14:creationId xmlns:p14="http://schemas.microsoft.com/office/powerpoint/2010/main" xmlns="" val="3717437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570271"/>
            <a:ext cx="8001000" cy="5632311"/>
          </a:xfrm>
          <a:prstGeom prst="rect">
            <a:avLst/>
          </a:prstGeom>
          <a:gradFill>
            <a:gsLst>
              <a:gs pos="77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a:spAutoFit/>
          </a:bodyPr>
          <a:lstStyle/>
          <a:p>
            <a:pPr marL="342900" indent="-342900" algn="just">
              <a:buFont typeface="Wingdings" pitchFamily="2" charset="2"/>
              <a:buChar char="Ø"/>
            </a:pPr>
            <a:r>
              <a:rPr lang="en-US" sz="2400" b="1" dirty="0">
                <a:solidFill>
                  <a:srgbClr val="0070C0"/>
                </a:solidFill>
              </a:rPr>
              <a:t>Countries with economies centered around the service sector are considered </a:t>
            </a:r>
            <a:r>
              <a:rPr lang="en-US" sz="2400" b="1" dirty="0">
                <a:solidFill>
                  <a:srgbClr val="00B050"/>
                </a:solidFill>
              </a:rPr>
              <a:t>more advanced </a:t>
            </a:r>
            <a:r>
              <a:rPr lang="en-US" sz="2400" b="1" dirty="0">
                <a:solidFill>
                  <a:srgbClr val="0070C0"/>
                </a:solidFill>
              </a:rPr>
              <a:t>than </a:t>
            </a:r>
            <a:r>
              <a:rPr lang="en-US" sz="2400" b="1" dirty="0">
                <a:solidFill>
                  <a:srgbClr val="0000FF"/>
                </a:solidFill>
              </a:rPr>
              <a:t>industrial</a:t>
            </a:r>
            <a:r>
              <a:rPr lang="en-US" sz="2400" b="1" dirty="0">
                <a:solidFill>
                  <a:srgbClr val="0070C0"/>
                </a:solidFill>
              </a:rPr>
              <a:t> </a:t>
            </a:r>
            <a:r>
              <a:rPr lang="en-US" sz="2400" b="1" dirty="0">
                <a:solidFill>
                  <a:srgbClr val="FF0066"/>
                </a:solidFill>
              </a:rPr>
              <a:t>or</a:t>
            </a:r>
            <a:r>
              <a:rPr lang="en-US" sz="2400" b="1" dirty="0">
                <a:solidFill>
                  <a:srgbClr val="0070C0"/>
                </a:solidFill>
              </a:rPr>
              <a:t> </a:t>
            </a:r>
            <a:r>
              <a:rPr lang="en-US" sz="2400" b="1" dirty="0">
                <a:solidFill>
                  <a:srgbClr val="0000FF"/>
                </a:solidFill>
              </a:rPr>
              <a:t>agricultural </a:t>
            </a:r>
            <a:r>
              <a:rPr lang="en-US" sz="2400" b="1" dirty="0">
                <a:solidFill>
                  <a:srgbClr val="0070C0"/>
                </a:solidFill>
              </a:rPr>
              <a:t>economies.</a:t>
            </a:r>
          </a:p>
          <a:p>
            <a:pPr marL="342900" indent="-342900" algn="just">
              <a:buFont typeface="Wingdings" pitchFamily="2" charset="2"/>
              <a:buChar char="Ø"/>
            </a:pPr>
            <a:endParaRPr lang="en-US" sz="2400" b="1" dirty="0" smtClean="0">
              <a:solidFill>
                <a:srgbClr val="0070C0"/>
              </a:solidFill>
            </a:endParaRPr>
          </a:p>
          <a:p>
            <a:pPr marL="342900" indent="-342900" algn="just">
              <a:buFont typeface="Wingdings" pitchFamily="2" charset="2"/>
              <a:buChar char="Ø"/>
            </a:pPr>
            <a:r>
              <a:rPr lang="en-US" sz="2400" b="1" dirty="0" smtClean="0">
                <a:solidFill>
                  <a:srgbClr val="0070C0"/>
                </a:solidFill>
              </a:rPr>
              <a:t>The </a:t>
            </a:r>
            <a:r>
              <a:rPr lang="en-US" sz="2400" b="1" dirty="0">
                <a:solidFill>
                  <a:srgbClr val="FF0000"/>
                </a:solidFill>
              </a:rPr>
              <a:t>service sector </a:t>
            </a:r>
            <a:r>
              <a:rPr lang="en-US" sz="2400" b="1" dirty="0">
                <a:solidFill>
                  <a:srgbClr val="0070C0"/>
                </a:solidFill>
              </a:rPr>
              <a:t>is the </a:t>
            </a:r>
            <a:r>
              <a:rPr lang="en-US" sz="2400" b="1" dirty="0">
                <a:solidFill>
                  <a:srgbClr val="FF0000"/>
                </a:solidFill>
              </a:rPr>
              <a:t>third sector </a:t>
            </a:r>
            <a:r>
              <a:rPr lang="en-US" sz="2400" b="1" dirty="0">
                <a:solidFill>
                  <a:srgbClr val="0070C0"/>
                </a:solidFill>
              </a:rPr>
              <a:t>of the economy, after </a:t>
            </a:r>
            <a:r>
              <a:rPr lang="en-US" sz="2400" b="1" dirty="0">
                <a:solidFill>
                  <a:srgbClr val="FF00FF"/>
                </a:solidFill>
              </a:rPr>
              <a:t>raw materials production</a:t>
            </a:r>
            <a:r>
              <a:rPr lang="en-US" sz="2400" b="1" dirty="0">
                <a:solidFill>
                  <a:srgbClr val="0070C0"/>
                </a:solidFill>
              </a:rPr>
              <a:t> and </a:t>
            </a:r>
            <a:r>
              <a:rPr lang="en-US" sz="2400" b="1" dirty="0">
                <a:solidFill>
                  <a:srgbClr val="FF00FF"/>
                </a:solidFill>
              </a:rPr>
              <a:t>manufacturing</a:t>
            </a:r>
            <a:r>
              <a:rPr lang="en-US" sz="2400" b="1" dirty="0" smtClean="0">
                <a:solidFill>
                  <a:srgbClr val="0070C0"/>
                </a:solidFill>
              </a:rPr>
              <a:t>.</a:t>
            </a:r>
          </a:p>
          <a:p>
            <a:pPr marL="342900" indent="-342900" algn="just">
              <a:buFont typeface="Wingdings" pitchFamily="2" charset="2"/>
              <a:buChar char="Ø"/>
            </a:pPr>
            <a:endParaRPr lang="en-US" sz="2400" b="1" dirty="0" smtClean="0">
              <a:solidFill>
                <a:srgbClr val="0070C0"/>
              </a:solidFill>
            </a:endParaRPr>
          </a:p>
          <a:p>
            <a:pPr marL="342900" indent="-342900" algn="just">
              <a:buFont typeface="Wingdings" pitchFamily="2" charset="2"/>
              <a:buChar char="Ø"/>
            </a:pPr>
            <a:r>
              <a:rPr lang="en-US" sz="2400" b="1" dirty="0" smtClean="0">
                <a:solidFill>
                  <a:srgbClr val="0070C0"/>
                </a:solidFill>
              </a:rPr>
              <a:t>The </a:t>
            </a:r>
            <a:r>
              <a:rPr lang="en-US" sz="2400" b="1" dirty="0">
                <a:solidFill>
                  <a:srgbClr val="C00000"/>
                </a:solidFill>
              </a:rPr>
              <a:t>service sector </a:t>
            </a:r>
            <a:r>
              <a:rPr lang="en-US" sz="2400" b="1" dirty="0">
                <a:solidFill>
                  <a:srgbClr val="0070C0"/>
                </a:solidFill>
              </a:rPr>
              <a:t>includes a wide variety of </a:t>
            </a:r>
            <a:r>
              <a:rPr lang="en-US" sz="2400" b="1" dirty="0" smtClean="0">
                <a:solidFill>
                  <a:srgbClr val="C00000"/>
                </a:solidFill>
              </a:rPr>
              <a:t>tangible</a:t>
            </a:r>
            <a:r>
              <a:rPr lang="en-US" sz="2400" b="1" dirty="0" smtClean="0">
                <a:solidFill>
                  <a:srgbClr val="0070C0"/>
                </a:solidFill>
              </a:rPr>
              <a:t> (</a:t>
            </a:r>
            <a:r>
              <a:rPr lang="en-US" sz="2400" b="1" dirty="0" smtClean="0"/>
              <a:t>exist </a:t>
            </a:r>
            <a:r>
              <a:rPr lang="en-US" sz="2400" b="1" dirty="0"/>
              <a:t>in physical form</a:t>
            </a:r>
            <a:r>
              <a:rPr lang="en-US" sz="2400" b="1" dirty="0" smtClean="0">
                <a:solidFill>
                  <a:srgbClr val="0070C0"/>
                </a:solidFill>
              </a:rPr>
              <a:t>) </a:t>
            </a:r>
            <a:r>
              <a:rPr lang="en-US" sz="2400" b="1" dirty="0">
                <a:solidFill>
                  <a:srgbClr val="0070C0"/>
                </a:solidFill>
              </a:rPr>
              <a:t>and </a:t>
            </a:r>
            <a:r>
              <a:rPr lang="en-US" sz="2400" b="1" dirty="0" smtClean="0">
                <a:solidFill>
                  <a:srgbClr val="C00000"/>
                </a:solidFill>
              </a:rPr>
              <a:t>intangible</a:t>
            </a:r>
            <a:r>
              <a:rPr lang="en-US" sz="2400" b="1" dirty="0" smtClean="0">
                <a:solidFill>
                  <a:srgbClr val="0070C0"/>
                </a:solidFill>
              </a:rPr>
              <a:t> (</a:t>
            </a:r>
            <a:r>
              <a:rPr lang="en-US" sz="2400" b="1" dirty="0"/>
              <a:t>do not exist in physical form</a:t>
            </a:r>
            <a:r>
              <a:rPr lang="en-US" sz="2400" b="1" dirty="0" smtClean="0">
                <a:solidFill>
                  <a:srgbClr val="0070C0"/>
                </a:solidFill>
              </a:rPr>
              <a:t>) </a:t>
            </a:r>
            <a:r>
              <a:rPr lang="en-US" sz="2400" b="1" dirty="0">
                <a:solidFill>
                  <a:srgbClr val="0070C0"/>
                </a:solidFill>
              </a:rPr>
              <a:t>services from </a:t>
            </a:r>
            <a:r>
              <a:rPr lang="en-US" sz="2400" b="1" dirty="0">
                <a:solidFill>
                  <a:srgbClr val="0000FF"/>
                </a:solidFill>
              </a:rPr>
              <a:t>office cleaning</a:t>
            </a:r>
            <a:r>
              <a:rPr lang="en-US" sz="2400" b="1" dirty="0">
                <a:solidFill>
                  <a:srgbClr val="0070C0"/>
                </a:solidFill>
              </a:rPr>
              <a:t> to </a:t>
            </a:r>
            <a:r>
              <a:rPr lang="en-US" sz="2400" b="1" dirty="0">
                <a:solidFill>
                  <a:srgbClr val="0000FF"/>
                </a:solidFill>
              </a:rPr>
              <a:t>rock concerts </a:t>
            </a:r>
            <a:r>
              <a:rPr lang="en-US" sz="2400" b="1" dirty="0">
                <a:solidFill>
                  <a:srgbClr val="0070C0"/>
                </a:solidFill>
              </a:rPr>
              <a:t>to </a:t>
            </a:r>
            <a:r>
              <a:rPr lang="en-US" sz="2400" b="1" dirty="0">
                <a:solidFill>
                  <a:srgbClr val="0000FF"/>
                </a:solidFill>
              </a:rPr>
              <a:t>brain surgery</a:t>
            </a:r>
            <a:r>
              <a:rPr lang="en-US" sz="2400" b="1" dirty="0" smtClean="0">
                <a:solidFill>
                  <a:srgbClr val="0070C0"/>
                </a:solidFill>
              </a:rPr>
              <a:t>.</a:t>
            </a:r>
          </a:p>
          <a:p>
            <a:pPr marL="342900" indent="-342900" algn="just">
              <a:buFont typeface="Wingdings" pitchFamily="2" charset="2"/>
              <a:buChar char="Ø"/>
            </a:pPr>
            <a:endParaRPr lang="en-US" sz="2400" b="1" dirty="0" smtClean="0">
              <a:solidFill>
                <a:srgbClr val="0070C0"/>
              </a:solidFill>
            </a:endParaRPr>
          </a:p>
          <a:p>
            <a:pPr marL="342900" indent="-342900" algn="just">
              <a:buFont typeface="Wingdings" pitchFamily="2" charset="2"/>
              <a:buChar char="Ø"/>
            </a:pPr>
            <a:r>
              <a:rPr lang="en-US" sz="2400" b="1" dirty="0" smtClean="0">
                <a:solidFill>
                  <a:srgbClr val="0070C0"/>
                </a:solidFill>
              </a:rPr>
              <a:t>The </a:t>
            </a:r>
            <a:r>
              <a:rPr lang="en-US" sz="2400" b="1" dirty="0">
                <a:solidFill>
                  <a:srgbClr val="CC00CC"/>
                </a:solidFill>
              </a:rPr>
              <a:t>service sector </a:t>
            </a:r>
            <a:r>
              <a:rPr lang="en-US" sz="2400" b="1" dirty="0">
                <a:solidFill>
                  <a:srgbClr val="0070C0"/>
                </a:solidFill>
              </a:rPr>
              <a:t>is the </a:t>
            </a:r>
            <a:r>
              <a:rPr lang="en-US" sz="2400" b="1" dirty="0">
                <a:solidFill>
                  <a:srgbClr val="FF0066"/>
                </a:solidFill>
              </a:rPr>
              <a:t>largest sector</a:t>
            </a:r>
            <a:r>
              <a:rPr lang="en-US" sz="2400" b="1" dirty="0">
                <a:solidFill>
                  <a:srgbClr val="0070C0"/>
                </a:solidFill>
              </a:rPr>
              <a:t> of the </a:t>
            </a:r>
            <a:r>
              <a:rPr lang="en-US" sz="2400" b="1" dirty="0">
                <a:solidFill>
                  <a:srgbClr val="C00000"/>
                </a:solidFill>
              </a:rPr>
              <a:t>global economy</a:t>
            </a:r>
            <a:r>
              <a:rPr lang="en-US" sz="2400" b="1" dirty="0">
                <a:solidFill>
                  <a:srgbClr val="0070C0"/>
                </a:solidFill>
              </a:rPr>
              <a:t> in terms of </a:t>
            </a:r>
            <a:r>
              <a:rPr lang="en-US" sz="2400" b="1" dirty="0">
                <a:solidFill>
                  <a:srgbClr val="0000FF"/>
                </a:solidFill>
              </a:rPr>
              <a:t>value-added</a:t>
            </a:r>
            <a:r>
              <a:rPr lang="en-US" sz="2400" b="1" dirty="0">
                <a:solidFill>
                  <a:srgbClr val="0070C0"/>
                </a:solidFill>
              </a:rPr>
              <a:t> and is especially important in more advanced economies</a:t>
            </a:r>
            <a:r>
              <a:rPr lang="en-US" sz="2400" b="1" dirty="0" smtClean="0">
                <a:solidFill>
                  <a:srgbClr val="0070C0"/>
                </a:solidFill>
              </a:rPr>
              <a:t>.</a:t>
            </a:r>
            <a:endParaRPr lang="en-US" sz="2400" b="1" dirty="0">
              <a:solidFill>
                <a:srgbClr val="0070C0"/>
              </a:solidFill>
            </a:endParaRPr>
          </a:p>
        </p:txBody>
      </p:sp>
    </p:spTree>
    <p:extLst>
      <p:ext uri="{BB962C8B-B14F-4D97-AF65-F5344CB8AC3E}">
        <p14:creationId xmlns:p14="http://schemas.microsoft.com/office/powerpoint/2010/main" xmlns="" val="3925034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99157"/>
            <a:ext cx="8458200" cy="6001643"/>
          </a:xfrm>
          <a:prstGeom prst="rect">
            <a:avLst/>
          </a:prstGeom>
          <a:gradFill>
            <a:gsLst>
              <a:gs pos="82333">
                <a:schemeClr val="accent1">
                  <a:tint val="44500"/>
                  <a:satMod val="160000"/>
                </a:schemeClr>
              </a:gs>
              <a:gs pos="78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342900" indent="-342900" algn="just">
              <a:buFont typeface="Wingdings" pitchFamily="2" charset="2"/>
              <a:buChar char="Ø"/>
            </a:pPr>
            <a:r>
              <a:rPr lang="en-US" sz="2400" b="1" dirty="0" smtClean="0">
                <a:solidFill>
                  <a:srgbClr val="C00000"/>
                </a:solidFill>
              </a:rPr>
              <a:t>Instead </a:t>
            </a:r>
            <a:r>
              <a:rPr lang="en-US" sz="2400" b="1" dirty="0">
                <a:solidFill>
                  <a:srgbClr val="C00000"/>
                </a:solidFill>
              </a:rPr>
              <a:t>of </a:t>
            </a:r>
            <a:r>
              <a:rPr lang="en-US" sz="2400" b="1" dirty="0">
                <a:solidFill>
                  <a:srgbClr val="0070C0"/>
                </a:solidFill>
              </a:rPr>
              <a:t>the </a:t>
            </a:r>
            <a:r>
              <a:rPr lang="en-US" sz="2400" b="1" dirty="0">
                <a:solidFill>
                  <a:srgbClr val="0000FF"/>
                </a:solidFill>
              </a:rPr>
              <a:t>product production</a:t>
            </a:r>
            <a:r>
              <a:rPr lang="en-US" sz="2400" b="1" dirty="0">
                <a:solidFill>
                  <a:srgbClr val="0070C0"/>
                </a:solidFill>
              </a:rPr>
              <a:t>, </a:t>
            </a:r>
            <a:r>
              <a:rPr lang="en-US" sz="2400" b="1" dirty="0" smtClean="0">
                <a:solidFill>
                  <a:srgbClr val="FF0000"/>
                </a:solidFill>
              </a:rPr>
              <a:t>service </a:t>
            </a:r>
            <a:r>
              <a:rPr lang="en-US" sz="2400" b="1" dirty="0">
                <a:solidFill>
                  <a:srgbClr val="FF0000"/>
                </a:solidFill>
              </a:rPr>
              <a:t>sector</a:t>
            </a:r>
            <a:r>
              <a:rPr lang="en-US" sz="2400" b="1" dirty="0">
                <a:solidFill>
                  <a:srgbClr val="0070C0"/>
                </a:solidFill>
              </a:rPr>
              <a:t> </a:t>
            </a:r>
            <a:r>
              <a:rPr lang="en-US" sz="2400" b="1" dirty="0">
                <a:solidFill>
                  <a:srgbClr val="FF00FF"/>
                </a:solidFill>
              </a:rPr>
              <a:t>produces services maintenance </a:t>
            </a:r>
            <a:r>
              <a:rPr lang="en-US" sz="2400" b="1" dirty="0">
                <a:solidFill>
                  <a:srgbClr val="0070C0"/>
                </a:solidFill>
              </a:rPr>
              <a:t>and</a:t>
            </a:r>
            <a:r>
              <a:rPr lang="en-US" sz="2400" b="1" dirty="0">
                <a:solidFill>
                  <a:srgbClr val="FF00FF"/>
                </a:solidFill>
              </a:rPr>
              <a:t> repairs, </a:t>
            </a:r>
            <a:r>
              <a:rPr lang="en-US" sz="2400" b="1" dirty="0" smtClean="0">
                <a:solidFill>
                  <a:srgbClr val="FF00FF"/>
                </a:solidFill>
              </a:rPr>
              <a:t>training</a:t>
            </a:r>
            <a:r>
              <a:rPr lang="en-US" sz="2400" b="1" dirty="0" smtClean="0">
                <a:solidFill>
                  <a:srgbClr val="FF0000"/>
                </a:solidFill>
              </a:rPr>
              <a:t> </a:t>
            </a:r>
            <a:r>
              <a:rPr lang="en-US" sz="2400" b="1" dirty="0">
                <a:solidFill>
                  <a:srgbClr val="FF0000"/>
                </a:solidFill>
              </a:rPr>
              <a:t>or </a:t>
            </a:r>
            <a:r>
              <a:rPr lang="en-US" sz="2400" b="1" dirty="0">
                <a:solidFill>
                  <a:srgbClr val="FF00FF"/>
                </a:solidFill>
              </a:rPr>
              <a:t>consulting</a:t>
            </a:r>
            <a:r>
              <a:rPr lang="en-US" sz="2400" b="1" dirty="0">
                <a:solidFill>
                  <a:srgbClr val="0070C0"/>
                </a:solidFill>
              </a:rPr>
              <a:t>. </a:t>
            </a:r>
          </a:p>
          <a:p>
            <a:pPr marL="342900" indent="-342900" algn="just">
              <a:buFont typeface="Wingdings" pitchFamily="2" charset="2"/>
              <a:buChar char="Ø"/>
            </a:pPr>
            <a:r>
              <a:rPr lang="en-US" sz="2400" b="1" dirty="0">
                <a:solidFill>
                  <a:srgbClr val="0070C0"/>
                </a:solidFill>
              </a:rPr>
              <a:t>Examples of </a:t>
            </a:r>
            <a:r>
              <a:rPr lang="en-US" sz="2400" b="1" dirty="0">
                <a:solidFill>
                  <a:srgbClr val="FF0000"/>
                </a:solidFill>
              </a:rPr>
              <a:t>service sector </a:t>
            </a:r>
            <a:r>
              <a:rPr lang="en-US" sz="2400" b="1" dirty="0">
                <a:solidFill>
                  <a:srgbClr val="0070C0"/>
                </a:solidFill>
              </a:rPr>
              <a:t>jobs include </a:t>
            </a:r>
            <a:r>
              <a:rPr lang="en-US" sz="2400" b="1" dirty="0">
                <a:solidFill>
                  <a:srgbClr val="0000FF"/>
                </a:solidFill>
              </a:rPr>
              <a:t>housekeeping</a:t>
            </a:r>
            <a:r>
              <a:rPr lang="en-US" sz="2400" b="1" dirty="0">
                <a:solidFill>
                  <a:srgbClr val="0070C0"/>
                </a:solidFill>
              </a:rPr>
              <a:t>, </a:t>
            </a:r>
            <a:r>
              <a:rPr lang="en-US" sz="2400" b="1" dirty="0">
                <a:solidFill>
                  <a:srgbClr val="0000FF"/>
                </a:solidFill>
              </a:rPr>
              <a:t>tours</a:t>
            </a:r>
            <a:r>
              <a:rPr lang="en-US" sz="2400" b="1" dirty="0">
                <a:solidFill>
                  <a:srgbClr val="0070C0"/>
                </a:solidFill>
              </a:rPr>
              <a:t>, </a:t>
            </a:r>
            <a:r>
              <a:rPr lang="en-US" sz="2400" b="1" dirty="0" smtClean="0">
                <a:solidFill>
                  <a:srgbClr val="0000FF"/>
                </a:solidFill>
              </a:rPr>
              <a:t>nursing</a:t>
            </a:r>
            <a:r>
              <a:rPr lang="en-US" sz="2400" b="1" dirty="0" smtClean="0">
                <a:solidFill>
                  <a:srgbClr val="0070C0"/>
                </a:solidFill>
              </a:rPr>
              <a:t> </a:t>
            </a:r>
            <a:r>
              <a:rPr lang="en-US" sz="2400" b="1" dirty="0">
                <a:solidFill>
                  <a:srgbClr val="0070C0"/>
                </a:solidFill>
              </a:rPr>
              <a:t>and </a:t>
            </a:r>
            <a:r>
              <a:rPr lang="en-US" sz="2400" b="1" dirty="0" smtClean="0">
                <a:solidFill>
                  <a:srgbClr val="0000FF"/>
                </a:solidFill>
              </a:rPr>
              <a:t>teaching</a:t>
            </a:r>
            <a:r>
              <a:rPr lang="en-US" sz="2400" b="1" dirty="0" smtClean="0">
                <a:solidFill>
                  <a:srgbClr val="0070C0"/>
                </a:solidFill>
              </a:rPr>
              <a:t>. </a:t>
            </a:r>
          </a:p>
          <a:p>
            <a:pPr marL="342900" indent="-342900" algn="just">
              <a:buFont typeface="Wingdings" pitchFamily="2" charset="2"/>
              <a:buChar char="Ø"/>
            </a:pPr>
            <a:r>
              <a:rPr lang="en-US" sz="2400" b="1" dirty="0" smtClean="0">
                <a:solidFill>
                  <a:srgbClr val="0070C0"/>
                </a:solidFill>
              </a:rPr>
              <a:t>By </a:t>
            </a:r>
            <a:r>
              <a:rPr lang="en-US" sz="2400" b="1" dirty="0">
                <a:solidFill>
                  <a:srgbClr val="0070C0"/>
                </a:solidFill>
              </a:rPr>
              <a:t>contrast, individuals employed in the </a:t>
            </a:r>
            <a:r>
              <a:rPr lang="en-US" sz="2400" b="1" dirty="0">
                <a:solidFill>
                  <a:srgbClr val="C00000"/>
                </a:solidFill>
              </a:rPr>
              <a:t>industrial </a:t>
            </a:r>
            <a:r>
              <a:rPr lang="en-US" sz="2400" b="1" dirty="0">
                <a:solidFill>
                  <a:srgbClr val="FF0000"/>
                </a:solidFill>
              </a:rPr>
              <a:t>or </a:t>
            </a:r>
            <a:r>
              <a:rPr lang="en-US" sz="2400" b="1" dirty="0">
                <a:solidFill>
                  <a:srgbClr val="C00000"/>
                </a:solidFill>
              </a:rPr>
              <a:t>manufacturing sectors </a:t>
            </a:r>
            <a:r>
              <a:rPr lang="en-US" sz="2400" b="1" dirty="0">
                <a:solidFill>
                  <a:srgbClr val="0070C0"/>
                </a:solidFill>
              </a:rPr>
              <a:t>produce </a:t>
            </a:r>
            <a:r>
              <a:rPr lang="en-US" sz="2400" b="1" dirty="0">
                <a:solidFill>
                  <a:srgbClr val="CC00CC"/>
                </a:solidFill>
              </a:rPr>
              <a:t>tangible goods</a:t>
            </a:r>
            <a:r>
              <a:rPr lang="en-US" sz="2400" b="1" dirty="0">
                <a:solidFill>
                  <a:srgbClr val="0070C0"/>
                </a:solidFill>
              </a:rPr>
              <a:t>, such as </a:t>
            </a:r>
            <a:r>
              <a:rPr lang="en-US" sz="2400" b="1" dirty="0">
                <a:solidFill>
                  <a:srgbClr val="0000FF"/>
                </a:solidFill>
              </a:rPr>
              <a:t>cars</a:t>
            </a:r>
            <a:r>
              <a:rPr lang="en-US" sz="2400" b="1" dirty="0">
                <a:solidFill>
                  <a:srgbClr val="0070C0"/>
                </a:solidFill>
              </a:rPr>
              <a:t>, </a:t>
            </a:r>
            <a:r>
              <a:rPr lang="en-US" sz="2400" b="1" dirty="0" smtClean="0">
                <a:solidFill>
                  <a:srgbClr val="0000FF"/>
                </a:solidFill>
              </a:rPr>
              <a:t>clothes</a:t>
            </a:r>
            <a:r>
              <a:rPr lang="en-US" sz="2400" b="1" dirty="0" smtClean="0">
                <a:solidFill>
                  <a:srgbClr val="0070C0"/>
                </a:solidFill>
              </a:rPr>
              <a:t> </a:t>
            </a:r>
            <a:r>
              <a:rPr lang="en-US" sz="2400" b="1" dirty="0">
                <a:solidFill>
                  <a:srgbClr val="FF0000"/>
                </a:solidFill>
              </a:rPr>
              <a:t>or</a:t>
            </a:r>
            <a:r>
              <a:rPr lang="en-US" sz="2400" b="1" dirty="0">
                <a:solidFill>
                  <a:srgbClr val="0070C0"/>
                </a:solidFill>
              </a:rPr>
              <a:t> </a:t>
            </a:r>
            <a:r>
              <a:rPr lang="en-US" sz="2400" b="1" dirty="0" smtClean="0">
                <a:solidFill>
                  <a:srgbClr val="0000FF"/>
                </a:solidFill>
              </a:rPr>
              <a:t>equipment</a:t>
            </a:r>
            <a:r>
              <a:rPr lang="en-US" sz="2400" b="1" dirty="0" smtClean="0">
                <a:solidFill>
                  <a:srgbClr val="0070C0"/>
                </a:solidFill>
              </a:rPr>
              <a:t>.</a:t>
            </a:r>
            <a:endParaRPr lang="en-US" sz="2400" b="1" dirty="0">
              <a:solidFill>
                <a:srgbClr val="0070C0"/>
              </a:solidFill>
            </a:endParaRPr>
          </a:p>
          <a:p>
            <a:pPr marL="342900" indent="-342900" algn="just">
              <a:buFont typeface="Wingdings" pitchFamily="2" charset="2"/>
              <a:buChar char="Ø"/>
            </a:pPr>
            <a:r>
              <a:rPr lang="en-US" sz="2400" b="1" dirty="0">
                <a:solidFill>
                  <a:srgbClr val="0070C0"/>
                </a:solidFill>
              </a:rPr>
              <a:t> Among the countries that place </a:t>
            </a:r>
            <a:r>
              <a:rPr lang="en-US" sz="2400" b="1" dirty="0">
                <a:solidFill>
                  <a:srgbClr val="C00000"/>
                </a:solidFill>
              </a:rPr>
              <a:t>heavy emphasis </a:t>
            </a:r>
            <a:r>
              <a:rPr lang="en-US" sz="2400" b="1" dirty="0">
                <a:solidFill>
                  <a:srgbClr val="0070C0"/>
                </a:solidFill>
              </a:rPr>
              <a:t>on the </a:t>
            </a:r>
            <a:r>
              <a:rPr lang="en-US" sz="2400" b="1" dirty="0">
                <a:solidFill>
                  <a:srgbClr val="CC00CC"/>
                </a:solidFill>
              </a:rPr>
              <a:t>service sector</a:t>
            </a:r>
            <a:r>
              <a:rPr lang="en-US" sz="2400" b="1" dirty="0">
                <a:solidFill>
                  <a:srgbClr val="0070C0"/>
                </a:solidFill>
              </a:rPr>
              <a:t>, the </a:t>
            </a:r>
            <a:r>
              <a:rPr lang="en-US" sz="2400" b="1" dirty="0">
                <a:solidFill>
                  <a:srgbClr val="0000FF"/>
                </a:solidFill>
              </a:rPr>
              <a:t>United States</a:t>
            </a:r>
            <a:r>
              <a:rPr lang="en-US" sz="2400" b="1" dirty="0">
                <a:solidFill>
                  <a:srgbClr val="0070C0"/>
                </a:solidFill>
              </a:rPr>
              <a:t>, the </a:t>
            </a:r>
            <a:r>
              <a:rPr lang="en-US" sz="2400" b="1" dirty="0">
                <a:solidFill>
                  <a:srgbClr val="0000FF"/>
                </a:solidFill>
              </a:rPr>
              <a:t>United Kingdom,</a:t>
            </a:r>
            <a:r>
              <a:rPr lang="en-US" sz="2400" b="1" dirty="0">
                <a:solidFill>
                  <a:srgbClr val="0070C0"/>
                </a:solidFill>
              </a:rPr>
              <a:t> </a:t>
            </a:r>
            <a:r>
              <a:rPr lang="en-US" sz="2400" b="1" dirty="0">
                <a:solidFill>
                  <a:srgbClr val="0000FF"/>
                </a:solidFill>
              </a:rPr>
              <a:t>Australia</a:t>
            </a:r>
            <a:r>
              <a:rPr lang="en-US" sz="2400" b="1" dirty="0">
                <a:solidFill>
                  <a:srgbClr val="0070C0"/>
                </a:solidFill>
              </a:rPr>
              <a:t>, and </a:t>
            </a:r>
            <a:r>
              <a:rPr lang="en-US" sz="2400" b="1" dirty="0">
                <a:solidFill>
                  <a:srgbClr val="0000FF"/>
                </a:solidFill>
              </a:rPr>
              <a:t>China</a:t>
            </a:r>
            <a:r>
              <a:rPr lang="en-US" sz="2400" b="1" dirty="0">
                <a:solidFill>
                  <a:srgbClr val="0070C0"/>
                </a:solidFill>
              </a:rPr>
              <a:t> rank among the top.</a:t>
            </a:r>
          </a:p>
          <a:p>
            <a:pPr marL="342900" indent="-342900" algn="just">
              <a:buFont typeface="Wingdings" pitchFamily="2" charset="2"/>
              <a:buChar char="Ø"/>
            </a:pPr>
            <a:r>
              <a:rPr lang="en-US" sz="2400" b="1" dirty="0">
                <a:solidFill>
                  <a:srgbClr val="0070C0"/>
                </a:solidFill>
              </a:rPr>
              <a:t> In the United States, the </a:t>
            </a:r>
            <a:r>
              <a:rPr lang="en-US" sz="2400" b="1" dirty="0">
                <a:solidFill>
                  <a:srgbClr val="FF00FF"/>
                </a:solidFill>
              </a:rPr>
              <a:t>Institute for Supply Management </a:t>
            </a:r>
            <a:r>
              <a:rPr lang="en-US" sz="2400" b="1" dirty="0">
                <a:solidFill>
                  <a:srgbClr val="0070C0"/>
                </a:solidFill>
              </a:rPr>
              <a:t>(</a:t>
            </a:r>
            <a:r>
              <a:rPr lang="en-US" sz="2400" b="1" dirty="0">
                <a:solidFill>
                  <a:srgbClr val="FF0000"/>
                </a:solidFill>
              </a:rPr>
              <a:t>ISM</a:t>
            </a:r>
            <a:r>
              <a:rPr lang="en-US" sz="2400" b="1" dirty="0">
                <a:solidFill>
                  <a:srgbClr val="0070C0"/>
                </a:solidFill>
              </a:rPr>
              <a:t>) produces a </a:t>
            </a:r>
            <a:r>
              <a:rPr lang="en-US" sz="2400" b="1" dirty="0">
                <a:solidFill>
                  <a:srgbClr val="C00000"/>
                </a:solidFill>
              </a:rPr>
              <a:t>monthly index </a:t>
            </a:r>
            <a:r>
              <a:rPr lang="en-US" sz="2400" b="1" dirty="0">
                <a:solidFill>
                  <a:srgbClr val="0070C0"/>
                </a:solidFill>
              </a:rPr>
              <a:t>that details the general state of business activity in the service sector. </a:t>
            </a:r>
          </a:p>
          <a:p>
            <a:pPr marL="342900" indent="-342900" algn="just">
              <a:buFont typeface="Wingdings" pitchFamily="2" charset="2"/>
              <a:buChar char="Ø"/>
            </a:pPr>
            <a:r>
              <a:rPr lang="en-US" sz="2400" b="1" dirty="0">
                <a:solidFill>
                  <a:srgbClr val="0070C0"/>
                </a:solidFill>
              </a:rPr>
              <a:t>This </a:t>
            </a:r>
            <a:r>
              <a:rPr lang="en-US" sz="2400" b="1" dirty="0">
                <a:solidFill>
                  <a:srgbClr val="C00000"/>
                </a:solidFill>
              </a:rPr>
              <a:t>index</a:t>
            </a:r>
            <a:r>
              <a:rPr lang="en-US" sz="2400" b="1" dirty="0">
                <a:solidFill>
                  <a:srgbClr val="0070C0"/>
                </a:solidFill>
              </a:rPr>
              <a:t> is regarded as a metric for the </a:t>
            </a:r>
            <a:r>
              <a:rPr lang="en-US" sz="2400" b="1" dirty="0">
                <a:solidFill>
                  <a:srgbClr val="FF00FF"/>
                </a:solidFill>
              </a:rPr>
              <a:t>overall economic health of the country </a:t>
            </a:r>
            <a:r>
              <a:rPr lang="en-US" sz="2400" b="1" dirty="0">
                <a:solidFill>
                  <a:srgbClr val="0070C0"/>
                </a:solidFill>
              </a:rPr>
              <a:t>because approximately </a:t>
            </a:r>
            <a:r>
              <a:rPr lang="en-US" sz="2400" b="1" dirty="0">
                <a:solidFill>
                  <a:srgbClr val="FF0000"/>
                </a:solidFill>
              </a:rPr>
              <a:t>two-thirds</a:t>
            </a:r>
            <a:r>
              <a:rPr lang="en-US" sz="2400" b="1" dirty="0">
                <a:solidFill>
                  <a:srgbClr val="0070C0"/>
                </a:solidFill>
              </a:rPr>
              <a:t> of </a:t>
            </a:r>
            <a:r>
              <a:rPr lang="en-US" sz="2400" b="1" dirty="0">
                <a:solidFill>
                  <a:srgbClr val="FF0000"/>
                </a:solidFill>
              </a:rPr>
              <a:t>U.S. economic</a:t>
            </a:r>
            <a:r>
              <a:rPr lang="en-US" sz="2400" b="1" dirty="0">
                <a:solidFill>
                  <a:srgbClr val="0070C0"/>
                </a:solidFill>
              </a:rPr>
              <a:t> activity occurs in the </a:t>
            </a:r>
            <a:r>
              <a:rPr lang="en-US" sz="2400" b="1" dirty="0">
                <a:solidFill>
                  <a:srgbClr val="FF0000"/>
                </a:solidFill>
              </a:rPr>
              <a:t>service sector</a:t>
            </a:r>
            <a:r>
              <a:rPr lang="en-US" sz="2400" b="1" dirty="0" smtClean="0">
                <a:solidFill>
                  <a:srgbClr val="0070C0"/>
                </a:solidFill>
              </a:rPr>
              <a:t>.</a:t>
            </a:r>
            <a:endParaRPr lang="en-US" sz="2400" dirty="0"/>
          </a:p>
        </p:txBody>
      </p:sp>
    </p:spTree>
    <p:extLst>
      <p:ext uri="{BB962C8B-B14F-4D97-AF65-F5344CB8AC3E}">
        <p14:creationId xmlns:p14="http://schemas.microsoft.com/office/powerpoint/2010/main" xmlns="" val="3728867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29935"/>
            <a:ext cx="8305800" cy="6032421"/>
          </a:xfrm>
          <a:prstGeom prst="rect">
            <a:avLst/>
          </a:prstGeom>
          <a:gradFill>
            <a:gsLst>
              <a:gs pos="82333">
                <a:schemeClr val="accent1">
                  <a:tint val="44500"/>
                  <a:satMod val="160000"/>
                </a:schemeClr>
              </a:gs>
              <a:gs pos="78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r>
              <a:rPr lang="en-US" sz="6600" b="1" dirty="0" smtClean="0">
                <a:solidFill>
                  <a:srgbClr val="FF0000"/>
                </a:solidFill>
              </a:rPr>
              <a:t>TIME SCHEDULE PLAN</a:t>
            </a:r>
          </a:p>
          <a:p>
            <a:endParaRPr lang="en-US" sz="1600" dirty="0" smtClean="0">
              <a:solidFill>
                <a:srgbClr val="FF0000"/>
              </a:solidFill>
            </a:endParaRPr>
          </a:p>
          <a:p>
            <a:pPr marL="457200" indent="-457200">
              <a:buFont typeface="Wingdings" pitchFamily="2" charset="2"/>
              <a:buChar char="q"/>
            </a:pPr>
            <a:r>
              <a:rPr lang="en-US" sz="3200" b="1" dirty="0" smtClean="0">
                <a:solidFill>
                  <a:srgbClr val="CC00CC"/>
                </a:solidFill>
              </a:rPr>
              <a:t>BUSINESS PLAN</a:t>
            </a:r>
          </a:p>
          <a:p>
            <a:pPr marL="457200" indent="-457200" algn="just">
              <a:buFont typeface="Wingdings" pitchFamily="2" charset="2"/>
              <a:buChar char="Ø"/>
            </a:pPr>
            <a:r>
              <a:rPr lang="en-US" sz="2400" b="1" dirty="0" smtClean="0">
                <a:solidFill>
                  <a:srgbClr val="0070C0"/>
                </a:solidFill>
              </a:rPr>
              <a:t>A</a:t>
            </a:r>
            <a:r>
              <a:rPr lang="en-US" sz="2400" b="1" dirty="0">
                <a:solidFill>
                  <a:srgbClr val="0070C0"/>
                </a:solidFill>
              </a:rPr>
              <a:t> </a:t>
            </a:r>
            <a:r>
              <a:rPr lang="en-US" sz="2400" b="1" dirty="0">
                <a:solidFill>
                  <a:srgbClr val="C00000"/>
                </a:solidFill>
              </a:rPr>
              <a:t>business plan</a:t>
            </a:r>
            <a:r>
              <a:rPr lang="en-US" sz="2400" b="1" dirty="0">
                <a:solidFill>
                  <a:srgbClr val="0070C0"/>
                </a:solidFill>
              </a:rPr>
              <a:t> is a </a:t>
            </a:r>
            <a:r>
              <a:rPr lang="en-US" sz="2400" b="1" dirty="0">
                <a:solidFill>
                  <a:schemeClr val="accent6">
                    <a:lumMod val="75000"/>
                  </a:schemeClr>
                </a:solidFill>
              </a:rPr>
              <a:t>formal written document </a:t>
            </a:r>
            <a:r>
              <a:rPr lang="en-US" sz="2400" b="1" dirty="0">
                <a:solidFill>
                  <a:srgbClr val="0070C0"/>
                </a:solidFill>
              </a:rPr>
              <a:t>containing </a:t>
            </a:r>
            <a:r>
              <a:rPr lang="en-US" sz="2400" b="1" dirty="0">
                <a:solidFill>
                  <a:srgbClr val="0000FF"/>
                </a:solidFill>
              </a:rPr>
              <a:t>business goals</a:t>
            </a:r>
            <a:r>
              <a:rPr lang="en-US" sz="2400" b="1" dirty="0">
                <a:solidFill>
                  <a:srgbClr val="0070C0"/>
                </a:solidFill>
              </a:rPr>
              <a:t>, the </a:t>
            </a:r>
            <a:r>
              <a:rPr lang="en-US" sz="2400" b="1" dirty="0">
                <a:solidFill>
                  <a:srgbClr val="0000FF"/>
                </a:solidFill>
              </a:rPr>
              <a:t>methods</a:t>
            </a:r>
            <a:r>
              <a:rPr lang="en-US" sz="2400" b="1" dirty="0">
                <a:solidFill>
                  <a:srgbClr val="0070C0"/>
                </a:solidFill>
              </a:rPr>
              <a:t> on how these goals can be attained, and the </a:t>
            </a:r>
            <a:r>
              <a:rPr lang="en-US" sz="2400" b="1" dirty="0">
                <a:solidFill>
                  <a:srgbClr val="0000FF"/>
                </a:solidFill>
              </a:rPr>
              <a:t>time frame </a:t>
            </a:r>
            <a:r>
              <a:rPr lang="en-US" sz="2400" b="1" dirty="0">
                <a:solidFill>
                  <a:srgbClr val="0070C0"/>
                </a:solidFill>
              </a:rPr>
              <a:t>within which these </a:t>
            </a:r>
            <a:r>
              <a:rPr lang="en-US" sz="2400" b="1" dirty="0">
                <a:solidFill>
                  <a:srgbClr val="0000FF"/>
                </a:solidFill>
              </a:rPr>
              <a:t>goals</a:t>
            </a:r>
            <a:r>
              <a:rPr lang="en-US" sz="2400" b="1" dirty="0">
                <a:solidFill>
                  <a:srgbClr val="0070C0"/>
                </a:solidFill>
              </a:rPr>
              <a:t> need to be achieved</a:t>
            </a:r>
            <a:r>
              <a:rPr lang="en-US" sz="2400" b="1" dirty="0" smtClean="0">
                <a:solidFill>
                  <a:srgbClr val="0070C0"/>
                </a:solidFill>
              </a:rPr>
              <a:t>.</a:t>
            </a:r>
          </a:p>
          <a:p>
            <a:pPr marL="457200" indent="-457200">
              <a:buFont typeface="Wingdings" pitchFamily="2" charset="2"/>
              <a:buChar char="q"/>
            </a:pPr>
            <a:r>
              <a:rPr lang="en-US" sz="3200" b="1" dirty="0" smtClean="0">
                <a:solidFill>
                  <a:srgbClr val="CC00CC"/>
                </a:solidFill>
              </a:rPr>
              <a:t>SCHEDULING</a:t>
            </a:r>
          </a:p>
          <a:p>
            <a:pPr marL="457200" indent="-457200" algn="just">
              <a:buFont typeface="Wingdings" pitchFamily="2" charset="2"/>
              <a:buChar char="Ø"/>
            </a:pPr>
            <a:r>
              <a:rPr lang="en-US" sz="2400" b="1" dirty="0" smtClean="0">
                <a:solidFill>
                  <a:srgbClr val="C00000"/>
                </a:solidFill>
              </a:rPr>
              <a:t>Scheduling</a:t>
            </a:r>
            <a:r>
              <a:rPr lang="en-US" sz="2400" b="1" dirty="0" smtClean="0">
                <a:solidFill>
                  <a:srgbClr val="0070C0"/>
                </a:solidFill>
              </a:rPr>
              <a:t> </a:t>
            </a:r>
            <a:r>
              <a:rPr lang="en-US" sz="2400" b="1" dirty="0">
                <a:solidFill>
                  <a:srgbClr val="0070C0"/>
                </a:solidFill>
              </a:rPr>
              <a:t>in project management is the </a:t>
            </a:r>
            <a:r>
              <a:rPr lang="en-US" sz="2400" b="1" dirty="0">
                <a:solidFill>
                  <a:srgbClr val="0000FF"/>
                </a:solidFill>
              </a:rPr>
              <a:t>listing of activities</a:t>
            </a:r>
            <a:r>
              <a:rPr lang="en-US" sz="2400" b="1" dirty="0">
                <a:solidFill>
                  <a:srgbClr val="0070C0"/>
                </a:solidFill>
              </a:rPr>
              <a:t>, </a:t>
            </a:r>
            <a:r>
              <a:rPr lang="en-US" sz="2400" b="1" dirty="0">
                <a:solidFill>
                  <a:srgbClr val="0000FF"/>
                </a:solidFill>
              </a:rPr>
              <a:t>deliverables</a:t>
            </a:r>
            <a:r>
              <a:rPr lang="en-US" sz="2400" b="1" dirty="0">
                <a:solidFill>
                  <a:srgbClr val="0070C0"/>
                </a:solidFill>
              </a:rPr>
              <a:t>, and </a:t>
            </a:r>
            <a:r>
              <a:rPr lang="en-US" sz="2400" b="1" dirty="0">
                <a:solidFill>
                  <a:srgbClr val="0000FF"/>
                </a:solidFill>
              </a:rPr>
              <a:t>milestones</a:t>
            </a:r>
            <a:r>
              <a:rPr lang="en-US" sz="2400" b="1" dirty="0">
                <a:solidFill>
                  <a:srgbClr val="0070C0"/>
                </a:solidFill>
              </a:rPr>
              <a:t> within a project. </a:t>
            </a:r>
            <a:endParaRPr lang="en-US" sz="2400" b="1" dirty="0" smtClean="0">
              <a:solidFill>
                <a:srgbClr val="0070C0"/>
              </a:solidFill>
            </a:endParaRPr>
          </a:p>
          <a:p>
            <a:pPr marL="457200" indent="-457200" algn="just">
              <a:buFont typeface="Wingdings" pitchFamily="2" charset="2"/>
              <a:buChar char="Ø"/>
            </a:pPr>
            <a:r>
              <a:rPr lang="en-US" sz="2400" b="1" dirty="0" smtClean="0">
                <a:solidFill>
                  <a:srgbClr val="0070C0"/>
                </a:solidFill>
              </a:rPr>
              <a:t>A</a:t>
            </a:r>
            <a:r>
              <a:rPr lang="en-US" sz="2400" b="1" dirty="0">
                <a:solidFill>
                  <a:srgbClr val="0070C0"/>
                </a:solidFill>
              </a:rPr>
              <a:t> </a:t>
            </a:r>
            <a:r>
              <a:rPr lang="en-US" sz="2400" b="1" dirty="0">
                <a:solidFill>
                  <a:srgbClr val="FF00FF"/>
                </a:solidFill>
              </a:rPr>
              <a:t>schedule </a:t>
            </a:r>
            <a:r>
              <a:rPr lang="en-US" sz="2400" b="1" dirty="0">
                <a:solidFill>
                  <a:srgbClr val="0070C0"/>
                </a:solidFill>
              </a:rPr>
              <a:t>also usually includes the </a:t>
            </a:r>
            <a:r>
              <a:rPr lang="en-US" sz="2400" b="1" dirty="0">
                <a:solidFill>
                  <a:srgbClr val="0000FF"/>
                </a:solidFill>
              </a:rPr>
              <a:t>planned start </a:t>
            </a:r>
            <a:r>
              <a:rPr lang="en-US" sz="2400" b="1" dirty="0">
                <a:solidFill>
                  <a:srgbClr val="0070C0"/>
                </a:solidFill>
              </a:rPr>
              <a:t>and </a:t>
            </a:r>
            <a:r>
              <a:rPr lang="en-US" sz="2400" b="1" dirty="0">
                <a:solidFill>
                  <a:srgbClr val="0000FF"/>
                </a:solidFill>
              </a:rPr>
              <a:t>finish date</a:t>
            </a:r>
            <a:r>
              <a:rPr lang="en-US" sz="2400" b="1" dirty="0">
                <a:solidFill>
                  <a:srgbClr val="0070C0"/>
                </a:solidFill>
              </a:rPr>
              <a:t>, </a:t>
            </a:r>
            <a:r>
              <a:rPr lang="en-US" sz="2400" b="1" dirty="0">
                <a:solidFill>
                  <a:srgbClr val="0000FF"/>
                </a:solidFill>
              </a:rPr>
              <a:t>duration</a:t>
            </a:r>
            <a:r>
              <a:rPr lang="en-US" sz="2400" b="1" dirty="0">
                <a:solidFill>
                  <a:srgbClr val="0070C0"/>
                </a:solidFill>
              </a:rPr>
              <a:t>, and </a:t>
            </a:r>
            <a:r>
              <a:rPr lang="en-US" sz="2400" b="1" dirty="0">
                <a:solidFill>
                  <a:srgbClr val="0000FF"/>
                </a:solidFill>
              </a:rPr>
              <a:t>resources</a:t>
            </a:r>
            <a:r>
              <a:rPr lang="en-US" sz="2400" b="1" dirty="0">
                <a:solidFill>
                  <a:srgbClr val="0070C0"/>
                </a:solidFill>
              </a:rPr>
              <a:t> assigned to each activity. </a:t>
            </a:r>
            <a:endParaRPr lang="en-US" sz="2400" b="1" dirty="0" smtClean="0">
              <a:solidFill>
                <a:srgbClr val="0070C0"/>
              </a:solidFill>
            </a:endParaRPr>
          </a:p>
          <a:p>
            <a:pPr marL="457200" indent="-457200" algn="just">
              <a:buFont typeface="Wingdings" pitchFamily="2" charset="2"/>
              <a:buChar char="Ø"/>
            </a:pPr>
            <a:r>
              <a:rPr lang="en-US" sz="2400" b="1" dirty="0" smtClean="0">
                <a:solidFill>
                  <a:srgbClr val="C00000"/>
                </a:solidFill>
              </a:rPr>
              <a:t>Effective </a:t>
            </a:r>
            <a:r>
              <a:rPr lang="en-US" sz="2400" b="1" dirty="0">
                <a:solidFill>
                  <a:srgbClr val="C00000"/>
                </a:solidFill>
              </a:rPr>
              <a:t>project scheduling</a:t>
            </a:r>
            <a:r>
              <a:rPr lang="en-US" sz="2400" b="1" dirty="0">
                <a:solidFill>
                  <a:srgbClr val="0070C0"/>
                </a:solidFill>
              </a:rPr>
              <a:t> is a </a:t>
            </a:r>
            <a:r>
              <a:rPr lang="en-US" sz="2400" b="1" dirty="0">
                <a:solidFill>
                  <a:srgbClr val="CC00CC"/>
                </a:solidFill>
              </a:rPr>
              <a:t>critical component of successful time management</a:t>
            </a:r>
            <a:r>
              <a:rPr lang="en-US" sz="2400" b="1" dirty="0" smtClean="0">
                <a:solidFill>
                  <a:srgbClr val="CC00CC"/>
                </a:solidFill>
              </a:rPr>
              <a:t>.</a:t>
            </a:r>
            <a:endParaRPr lang="en-US" sz="2800" b="1" dirty="0">
              <a:solidFill>
                <a:srgbClr val="CC00CC"/>
              </a:solidFill>
            </a:endParaRPr>
          </a:p>
        </p:txBody>
      </p:sp>
    </p:spTree>
    <p:extLst>
      <p:ext uri="{BB962C8B-B14F-4D97-AF65-F5344CB8AC3E}">
        <p14:creationId xmlns:p14="http://schemas.microsoft.com/office/powerpoint/2010/main" xmlns="" val="4167856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865287"/>
            <a:ext cx="8001000" cy="5078313"/>
          </a:xfrm>
          <a:prstGeom prst="rect">
            <a:avLst/>
          </a:prstGeom>
          <a:gradFill>
            <a:gsLst>
              <a:gs pos="82333">
                <a:schemeClr val="accent1">
                  <a:tint val="44500"/>
                  <a:satMod val="160000"/>
                </a:schemeClr>
              </a:gs>
              <a:gs pos="78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457200" indent="-457200" algn="just">
              <a:buFont typeface="Wingdings" pitchFamily="2" charset="2"/>
              <a:buChar char="Ø"/>
            </a:pPr>
            <a:r>
              <a:rPr lang="en-US" sz="2400" b="1" dirty="0">
                <a:solidFill>
                  <a:srgbClr val="FF0000"/>
                </a:solidFill>
              </a:rPr>
              <a:t>Scheduling</a:t>
            </a:r>
            <a:r>
              <a:rPr lang="en-US" sz="2400" b="1" dirty="0">
                <a:solidFill>
                  <a:srgbClr val="0070C0"/>
                </a:solidFill>
              </a:rPr>
              <a:t> is the </a:t>
            </a:r>
            <a:r>
              <a:rPr lang="en-US" sz="2400" b="1" dirty="0">
                <a:solidFill>
                  <a:srgbClr val="C00000"/>
                </a:solidFill>
              </a:rPr>
              <a:t>art of planning</a:t>
            </a:r>
            <a:r>
              <a:rPr lang="en-US" sz="2400" b="1" dirty="0">
                <a:solidFill>
                  <a:srgbClr val="0070C0"/>
                </a:solidFill>
              </a:rPr>
              <a:t> your activities so that you can </a:t>
            </a:r>
            <a:r>
              <a:rPr lang="en-US" sz="2400" b="1" dirty="0">
                <a:solidFill>
                  <a:schemeClr val="accent6">
                    <a:lumMod val="75000"/>
                  </a:schemeClr>
                </a:solidFill>
              </a:rPr>
              <a:t>achieve </a:t>
            </a:r>
            <a:r>
              <a:rPr lang="en-US" sz="2400" b="1" dirty="0">
                <a:solidFill>
                  <a:srgbClr val="0070C0"/>
                </a:solidFill>
              </a:rPr>
              <a:t>your</a:t>
            </a:r>
            <a:r>
              <a:rPr lang="en-US" sz="2400" b="1" dirty="0">
                <a:solidFill>
                  <a:schemeClr val="accent6">
                    <a:lumMod val="75000"/>
                  </a:schemeClr>
                </a:solidFill>
              </a:rPr>
              <a:t> goals </a:t>
            </a:r>
            <a:r>
              <a:rPr lang="en-US" sz="2400" b="1" dirty="0">
                <a:solidFill>
                  <a:srgbClr val="0070C0"/>
                </a:solidFill>
              </a:rPr>
              <a:t>and </a:t>
            </a:r>
            <a:r>
              <a:rPr lang="en-US" sz="2400" b="1" dirty="0">
                <a:solidFill>
                  <a:schemeClr val="accent6">
                    <a:lumMod val="75000"/>
                  </a:schemeClr>
                </a:solidFill>
              </a:rPr>
              <a:t>priorities</a:t>
            </a:r>
            <a:r>
              <a:rPr lang="en-US" sz="2400" b="1" dirty="0">
                <a:solidFill>
                  <a:srgbClr val="0070C0"/>
                </a:solidFill>
              </a:rPr>
              <a:t> in the </a:t>
            </a:r>
            <a:r>
              <a:rPr lang="en-US" sz="2400" b="1" dirty="0">
                <a:solidFill>
                  <a:srgbClr val="FF00FF"/>
                </a:solidFill>
              </a:rPr>
              <a:t>time</a:t>
            </a:r>
            <a:r>
              <a:rPr lang="en-US" sz="2400" b="1" dirty="0">
                <a:solidFill>
                  <a:srgbClr val="0070C0"/>
                </a:solidFill>
              </a:rPr>
              <a:t> you have available. </a:t>
            </a:r>
            <a:endParaRPr lang="en-US" sz="2400" b="1" dirty="0" smtClean="0">
              <a:solidFill>
                <a:srgbClr val="0070C0"/>
              </a:solidFill>
            </a:endParaRPr>
          </a:p>
          <a:p>
            <a:pPr marL="457200" indent="-457200" algn="just">
              <a:buFont typeface="Wingdings" pitchFamily="2" charset="2"/>
              <a:buChar char="Ø"/>
            </a:pPr>
            <a:r>
              <a:rPr lang="en-US" sz="2400" b="1" dirty="0" smtClean="0">
                <a:solidFill>
                  <a:srgbClr val="0070C0"/>
                </a:solidFill>
              </a:rPr>
              <a:t>When </a:t>
            </a:r>
            <a:r>
              <a:rPr lang="en-US" sz="2400" b="1" dirty="0">
                <a:solidFill>
                  <a:srgbClr val="0070C0"/>
                </a:solidFill>
              </a:rPr>
              <a:t>it's done effectively, it helps you: Understand what you can </a:t>
            </a:r>
            <a:r>
              <a:rPr lang="en-US" sz="2400" b="1" dirty="0">
                <a:solidFill>
                  <a:srgbClr val="0000FF"/>
                </a:solidFill>
              </a:rPr>
              <a:t>realistically</a:t>
            </a:r>
            <a:r>
              <a:rPr lang="en-US" sz="2400" b="1" dirty="0">
                <a:solidFill>
                  <a:srgbClr val="0070C0"/>
                </a:solidFill>
              </a:rPr>
              <a:t> achieve with your </a:t>
            </a:r>
            <a:r>
              <a:rPr lang="en-US" sz="2400" b="1" dirty="0">
                <a:solidFill>
                  <a:srgbClr val="FF00FF"/>
                </a:solidFill>
              </a:rPr>
              <a:t>time</a:t>
            </a:r>
            <a:r>
              <a:rPr lang="en-US" sz="2400" b="1" dirty="0">
                <a:solidFill>
                  <a:srgbClr val="0070C0"/>
                </a:solidFill>
              </a:rPr>
              <a:t>. </a:t>
            </a:r>
            <a:endParaRPr lang="en-US" sz="2400" b="1" dirty="0" smtClean="0">
              <a:solidFill>
                <a:srgbClr val="0070C0"/>
              </a:solidFill>
            </a:endParaRPr>
          </a:p>
          <a:p>
            <a:pPr marL="457200" indent="-457200" algn="just">
              <a:buFont typeface="Wingdings" pitchFamily="2" charset="2"/>
              <a:buChar char="Ø"/>
            </a:pPr>
            <a:r>
              <a:rPr lang="en-US" sz="2400" b="1" dirty="0" smtClean="0">
                <a:solidFill>
                  <a:srgbClr val="0070C0"/>
                </a:solidFill>
              </a:rPr>
              <a:t>Make </a:t>
            </a:r>
            <a:r>
              <a:rPr lang="en-US" sz="2400" b="1" dirty="0">
                <a:solidFill>
                  <a:srgbClr val="0070C0"/>
                </a:solidFill>
              </a:rPr>
              <a:t>sure you have enough </a:t>
            </a:r>
            <a:r>
              <a:rPr lang="en-US" sz="2400" b="1" dirty="0">
                <a:solidFill>
                  <a:srgbClr val="FF00FF"/>
                </a:solidFill>
              </a:rPr>
              <a:t>time</a:t>
            </a:r>
            <a:r>
              <a:rPr lang="en-US" sz="2400" b="1" dirty="0">
                <a:solidFill>
                  <a:srgbClr val="0070C0"/>
                </a:solidFill>
              </a:rPr>
              <a:t> for essential tasks</a:t>
            </a:r>
            <a:r>
              <a:rPr lang="en-US" sz="2800" dirty="0"/>
              <a:t>.</a:t>
            </a:r>
          </a:p>
          <a:p>
            <a:pPr algn="just"/>
            <a:endParaRPr lang="en-US" sz="1200" b="1" dirty="0" smtClean="0">
              <a:solidFill>
                <a:srgbClr val="CC00CC"/>
              </a:solidFill>
            </a:endParaRPr>
          </a:p>
          <a:p>
            <a:pPr marL="457200" indent="-457200" algn="just">
              <a:buFont typeface="Wingdings" pitchFamily="2" charset="2"/>
              <a:buChar char="q"/>
            </a:pPr>
            <a:r>
              <a:rPr lang="en-US" sz="3200" b="1" dirty="0" smtClean="0">
                <a:solidFill>
                  <a:srgbClr val="CC00CC"/>
                </a:solidFill>
              </a:rPr>
              <a:t>SCHEDULE </a:t>
            </a:r>
            <a:r>
              <a:rPr lang="en-US" sz="3200" b="1" dirty="0">
                <a:solidFill>
                  <a:srgbClr val="CC00CC"/>
                </a:solidFill>
              </a:rPr>
              <a:t>PLAN</a:t>
            </a:r>
          </a:p>
          <a:p>
            <a:pPr marL="285750" indent="-285750" algn="just">
              <a:buFont typeface="Wingdings" pitchFamily="2" charset="2"/>
              <a:buChar char="Ø"/>
            </a:pPr>
            <a:endParaRPr lang="en-US" sz="1200" b="1" dirty="0" smtClean="0">
              <a:solidFill>
                <a:srgbClr val="0070C0"/>
              </a:solidFill>
            </a:endParaRPr>
          </a:p>
          <a:p>
            <a:pPr marL="285750" indent="-285750" algn="just">
              <a:buFont typeface="Wingdings" pitchFamily="2" charset="2"/>
              <a:buChar char="Ø"/>
            </a:pPr>
            <a:r>
              <a:rPr lang="en-US" sz="2400" b="1" dirty="0" smtClean="0">
                <a:solidFill>
                  <a:srgbClr val="0070C0"/>
                </a:solidFill>
              </a:rPr>
              <a:t>A</a:t>
            </a:r>
            <a:r>
              <a:rPr lang="en-US" sz="2400" b="1" dirty="0">
                <a:solidFill>
                  <a:srgbClr val="0070C0"/>
                </a:solidFill>
              </a:rPr>
              <a:t> </a:t>
            </a:r>
            <a:r>
              <a:rPr lang="en-US" sz="2400" b="1" dirty="0">
                <a:solidFill>
                  <a:srgbClr val="FF0000"/>
                </a:solidFill>
              </a:rPr>
              <a:t>plan </a:t>
            </a:r>
            <a:r>
              <a:rPr lang="en-US" sz="2400" b="1" dirty="0">
                <a:solidFill>
                  <a:srgbClr val="0070C0"/>
                </a:solidFill>
              </a:rPr>
              <a:t>for </a:t>
            </a:r>
            <a:r>
              <a:rPr lang="en-US" sz="2400" b="1" dirty="0">
                <a:solidFill>
                  <a:srgbClr val="0000FF"/>
                </a:solidFill>
              </a:rPr>
              <a:t>performing work </a:t>
            </a:r>
            <a:r>
              <a:rPr lang="en-US" sz="2400" b="1" dirty="0">
                <a:solidFill>
                  <a:srgbClr val="FF0000"/>
                </a:solidFill>
              </a:rPr>
              <a:t>or</a:t>
            </a:r>
            <a:r>
              <a:rPr lang="en-US" sz="2400" b="1" dirty="0">
                <a:solidFill>
                  <a:srgbClr val="0070C0"/>
                </a:solidFill>
              </a:rPr>
              <a:t> </a:t>
            </a:r>
            <a:r>
              <a:rPr lang="en-US" sz="2400" b="1" dirty="0">
                <a:solidFill>
                  <a:srgbClr val="0000FF"/>
                </a:solidFill>
              </a:rPr>
              <a:t>achieving an objective</a:t>
            </a:r>
            <a:r>
              <a:rPr lang="en-US" sz="2400" b="1" dirty="0">
                <a:solidFill>
                  <a:srgbClr val="0070C0"/>
                </a:solidFill>
              </a:rPr>
              <a:t>, </a:t>
            </a:r>
            <a:r>
              <a:rPr lang="en-US" sz="2400" b="1" dirty="0">
                <a:solidFill>
                  <a:srgbClr val="0000FF"/>
                </a:solidFill>
              </a:rPr>
              <a:t>specifying the order </a:t>
            </a:r>
            <a:r>
              <a:rPr lang="en-US" sz="2400" b="1" dirty="0">
                <a:solidFill>
                  <a:srgbClr val="0070C0"/>
                </a:solidFill>
              </a:rPr>
              <a:t>and allotted </a:t>
            </a:r>
            <a:r>
              <a:rPr lang="en-US" sz="2400" b="1" dirty="0">
                <a:solidFill>
                  <a:srgbClr val="FF00FF"/>
                </a:solidFill>
              </a:rPr>
              <a:t>time</a:t>
            </a:r>
            <a:r>
              <a:rPr lang="en-US" sz="2400" b="1" dirty="0">
                <a:solidFill>
                  <a:srgbClr val="0070C0"/>
                </a:solidFill>
              </a:rPr>
              <a:t> for each </a:t>
            </a:r>
            <a:r>
              <a:rPr lang="en-US" sz="2400" b="1" dirty="0" smtClean="0">
                <a:solidFill>
                  <a:srgbClr val="0070C0"/>
                </a:solidFill>
              </a:rPr>
              <a:t>part.</a:t>
            </a:r>
          </a:p>
          <a:p>
            <a:pPr marL="285750" indent="-285750" algn="just">
              <a:buFont typeface="Wingdings" pitchFamily="2" charset="2"/>
              <a:buChar char="Ø"/>
            </a:pPr>
            <a:endParaRPr lang="en-US" sz="800" b="1" dirty="0" smtClean="0">
              <a:solidFill>
                <a:srgbClr val="0070C0"/>
              </a:solidFill>
            </a:endParaRPr>
          </a:p>
          <a:p>
            <a:pPr marL="285750" indent="-285750" algn="just">
              <a:buFont typeface="Wingdings" pitchFamily="2" charset="2"/>
              <a:buChar char="Ø"/>
            </a:pPr>
            <a:r>
              <a:rPr lang="en-US" sz="2400" b="1" dirty="0" smtClean="0">
                <a:solidFill>
                  <a:srgbClr val="0070C0"/>
                </a:solidFill>
              </a:rPr>
              <a:t>Finished </a:t>
            </a:r>
            <a:r>
              <a:rPr lang="en-US" sz="2400" b="1" dirty="0">
                <a:solidFill>
                  <a:srgbClr val="0070C0"/>
                </a:solidFill>
              </a:rPr>
              <a:t>the project on </a:t>
            </a:r>
            <a:r>
              <a:rPr lang="en-US" sz="2400" b="1" dirty="0">
                <a:solidFill>
                  <a:srgbClr val="FF0000"/>
                </a:solidFill>
              </a:rPr>
              <a:t>schedule</a:t>
            </a:r>
            <a:r>
              <a:rPr lang="en-US" sz="2400" b="1" dirty="0" smtClean="0">
                <a:solidFill>
                  <a:srgbClr val="0070C0"/>
                </a:solidFill>
              </a:rPr>
              <a:t>.</a:t>
            </a:r>
          </a:p>
          <a:p>
            <a:pPr marL="285750" indent="-285750" algn="just">
              <a:buFont typeface="Wingdings" pitchFamily="2" charset="2"/>
              <a:buChar char="Ø"/>
            </a:pPr>
            <a:endParaRPr lang="en-US" sz="800" b="1" dirty="0" smtClean="0">
              <a:solidFill>
                <a:srgbClr val="0070C0"/>
              </a:solidFill>
            </a:endParaRPr>
          </a:p>
          <a:p>
            <a:pPr marL="285750" indent="-285750" algn="just">
              <a:buFont typeface="Wingdings" pitchFamily="2" charset="2"/>
              <a:buChar char="Ø"/>
            </a:pPr>
            <a:r>
              <a:rPr lang="en-US" sz="2400" b="1" dirty="0" smtClean="0">
                <a:solidFill>
                  <a:srgbClr val="0070C0"/>
                </a:solidFill>
              </a:rPr>
              <a:t>A </a:t>
            </a:r>
            <a:r>
              <a:rPr lang="en-US" sz="2400" b="1" dirty="0">
                <a:solidFill>
                  <a:srgbClr val="0000FF"/>
                </a:solidFill>
              </a:rPr>
              <a:t>printed</a:t>
            </a:r>
            <a:r>
              <a:rPr lang="en-US" sz="2400" b="1" dirty="0">
                <a:solidFill>
                  <a:srgbClr val="0070C0"/>
                </a:solidFill>
              </a:rPr>
              <a:t> </a:t>
            </a:r>
            <a:r>
              <a:rPr lang="en-US" sz="2400" b="1" dirty="0">
                <a:solidFill>
                  <a:srgbClr val="FF0000"/>
                </a:solidFill>
              </a:rPr>
              <a:t>or</a:t>
            </a:r>
            <a:r>
              <a:rPr lang="en-US" sz="2400" b="1" dirty="0">
                <a:solidFill>
                  <a:srgbClr val="0070C0"/>
                </a:solidFill>
              </a:rPr>
              <a:t> </a:t>
            </a:r>
            <a:r>
              <a:rPr lang="en-US" sz="2400" b="1" dirty="0">
                <a:solidFill>
                  <a:srgbClr val="0000FF"/>
                </a:solidFill>
              </a:rPr>
              <a:t>written</a:t>
            </a:r>
            <a:r>
              <a:rPr lang="en-US" sz="2400" b="1" dirty="0">
                <a:solidFill>
                  <a:srgbClr val="0070C0"/>
                </a:solidFill>
              </a:rPr>
              <a:t> list of items in </a:t>
            </a:r>
            <a:r>
              <a:rPr lang="en-US" sz="2400" b="1" dirty="0">
                <a:solidFill>
                  <a:schemeClr val="accent6">
                    <a:lumMod val="75000"/>
                  </a:schemeClr>
                </a:solidFill>
              </a:rPr>
              <a:t>tabular </a:t>
            </a:r>
            <a:r>
              <a:rPr lang="en-US" sz="2400" b="1" dirty="0" smtClean="0">
                <a:solidFill>
                  <a:schemeClr val="accent6">
                    <a:lumMod val="75000"/>
                  </a:schemeClr>
                </a:solidFill>
              </a:rPr>
              <a:t>form</a:t>
            </a:r>
            <a:r>
              <a:rPr lang="en-US" sz="2400" b="1" dirty="0" smtClean="0">
                <a:solidFill>
                  <a:srgbClr val="0070C0"/>
                </a:solidFill>
              </a:rPr>
              <a:t>.</a:t>
            </a:r>
            <a:endParaRPr lang="en-US" sz="2400" b="1" dirty="0">
              <a:solidFill>
                <a:srgbClr val="0070C0"/>
              </a:solidFill>
            </a:endParaRPr>
          </a:p>
        </p:txBody>
      </p:sp>
    </p:spTree>
    <p:extLst>
      <p:ext uri="{BB962C8B-B14F-4D97-AF65-F5344CB8AC3E}">
        <p14:creationId xmlns:p14="http://schemas.microsoft.com/office/powerpoint/2010/main" xmlns="" val="2375279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35858"/>
            <a:ext cx="8229600" cy="5632311"/>
          </a:xfrm>
          <a:prstGeom prst="rect">
            <a:avLst/>
          </a:prstGeom>
          <a:gradFill>
            <a:gsLst>
              <a:gs pos="82333">
                <a:schemeClr val="accent1">
                  <a:tint val="44500"/>
                  <a:satMod val="160000"/>
                </a:schemeClr>
              </a:gs>
              <a:gs pos="78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571500" indent="-571500" algn="just">
              <a:buFont typeface="Wingdings" pitchFamily="2" charset="2"/>
              <a:buChar char="q"/>
            </a:pPr>
            <a:r>
              <a:rPr lang="en-US" sz="3200" b="1" dirty="0" smtClean="0">
                <a:solidFill>
                  <a:srgbClr val="FF0000"/>
                </a:solidFill>
              </a:rPr>
              <a:t>TIME FRAME FOR A BUSINESS PLAN</a:t>
            </a:r>
          </a:p>
          <a:p>
            <a:pPr marL="285750" indent="-285750" algn="just">
              <a:buFont typeface="Wingdings" pitchFamily="2" charset="2"/>
              <a:buChar char="Ø"/>
            </a:pPr>
            <a:r>
              <a:rPr lang="en-US" sz="2400" b="1" dirty="0" smtClean="0">
                <a:solidFill>
                  <a:srgbClr val="0070C0"/>
                </a:solidFill>
              </a:rPr>
              <a:t>Typical</a:t>
            </a:r>
            <a:r>
              <a:rPr lang="en-US" sz="2400" b="1" dirty="0">
                <a:solidFill>
                  <a:srgbClr val="0070C0"/>
                </a:solidFill>
              </a:rPr>
              <a:t> business plans, however, tend to use </a:t>
            </a:r>
            <a:r>
              <a:rPr lang="en-US" sz="2400" b="1" dirty="0">
                <a:solidFill>
                  <a:srgbClr val="0000FF"/>
                </a:solidFill>
              </a:rPr>
              <a:t>one-year</a:t>
            </a:r>
            <a:r>
              <a:rPr lang="en-US" sz="2400" b="1" dirty="0">
                <a:solidFill>
                  <a:srgbClr val="0070C0"/>
                </a:solidFill>
              </a:rPr>
              <a:t>, </a:t>
            </a:r>
            <a:r>
              <a:rPr lang="en-US" sz="2400" b="1" dirty="0">
                <a:solidFill>
                  <a:srgbClr val="0000FF"/>
                </a:solidFill>
              </a:rPr>
              <a:t>three-year</a:t>
            </a:r>
            <a:r>
              <a:rPr lang="en-US" sz="2400" b="1" dirty="0">
                <a:solidFill>
                  <a:srgbClr val="0070C0"/>
                </a:solidFill>
              </a:rPr>
              <a:t>, </a:t>
            </a:r>
            <a:r>
              <a:rPr lang="en-US" sz="2400" b="1" dirty="0">
                <a:solidFill>
                  <a:srgbClr val="FF0000"/>
                </a:solidFill>
              </a:rPr>
              <a:t>or </a:t>
            </a:r>
            <a:r>
              <a:rPr lang="en-US" sz="2400" b="1" dirty="0">
                <a:solidFill>
                  <a:srgbClr val="0000FF"/>
                </a:solidFill>
              </a:rPr>
              <a:t>five-year</a:t>
            </a:r>
            <a:r>
              <a:rPr lang="en-US" sz="2400" b="1" dirty="0">
                <a:solidFill>
                  <a:srgbClr val="0070C0"/>
                </a:solidFill>
              </a:rPr>
              <a:t> benchmarks. (Odd numbers are popular, for some reason.) </a:t>
            </a:r>
            <a:endParaRPr lang="en-US" sz="2400" b="1" dirty="0" smtClean="0">
              <a:solidFill>
                <a:srgbClr val="0070C0"/>
              </a:solidFill>
            </a:endParaRPr>
          </a:p>
          <a:p>
            <a:pPr marL="285750" indent="-285750" algn="just">
              <a:buFont typeface="Wingdings" pitchFamily="2" charset="2"/>
              <a:buChar char="Ø"/>
            </a:pPr>
            <a:r>
              <a:rPr lang="en-US" sz="2400" b="1" dirty="0" smtClean="0">
                <a:solidFill>
                  <a:srgbClr val="CC00CC"/>
                </a:solidFill>
              </a:rPr>
              <a:t>Business </a:t>
            </a:r>
            <a:r>
              <a:rPr lang="en-US" sz="2400" b="1" dirty="0">
                <a:solidFill>
                  <a:srgbClr val="CC00CC"/>
                </a:solidFill>
              </a:rPr>
              <a:t>planning</a:t>
            </a:r>
            <a:r>
              <a:rPr lang="en-US" sz="2400" b="1" dirty="0">
                <a:solidFill>
                  <a:srgbClr val="0070C0"/>
                </a:solidFill>
              </a:rPr>
              <a:t> is an </a:t>
            </a:r>
            <a:r>
              <a:rPr lang="en-US" sz="2400" b="1" dirty="0">
                <a:solidFill>
                  <a:srgbClr val="C00000"/>
                </a:solidFill>
              </a:rPr>
              <a:t>ongoing process</a:t>
            </a:r>
            <a:r>
              <a:rPr lang="en-US" sz="2400" b="1" dirty="0">
                <a:solidFill>
                  <a:srgbClr val="0070C0"/>
                </a:solidFill>
              </a:rPr>
              <a:t>. </a:t>
            </a:r>
            <a:endParaRPr lang="en-US" sz="2400" b="1" dirty="0" smtClean="0">
              <a:solidFill>
                <a:srgbClr val="0070C0"/>
              </a:solidFill>
            </a:endParaRPr>
          </a:p>
          <a:p>
            <a:pPr marL="285750" indent="-285750" algn="just">
              <a:buFont typeface="Wingdings" pitchFamily="2" charset="2"/>
              <a:buChar char="Ø"/>
            </a:pPr>
            <a:r>
              <a:rPr lang="en-US" sz="2400" b="1" dirty="0" smtClean="0">
                <a:solidFill>
                  <a:srgbClr val="0070C0"/>
                </a:solidFill>
              </a:rPr>
              <a:t>From </a:t>
            </a:r>
            <a:r>
              <a:rPr lang="en-US" sz="2400" b="1" dirty="0">
                <a:solidFill>
                  <a:srgbClr val="0070C0"/>
                </a:solidFill>
              </a:rPr>
              <a:t>year to year — and sometimes more often than that — companies review, revise, and even completely overhaul their plans.</a:t>
            </a:r>
          </a:p>
          <a:p>
            <a:pPr algn="just" fontAlgn="base"/>
            <a:endParaRPr lang="en-US" sz="1200" b="1" dirty="0" smtClean="0">
              <a:solidFill>
                <a:srgbClr val="0070C0"/>
              </a:solidFill>
            </a:endParaRPr>
          </a:p>
          <a:p>
            <a:pPr marL="342900" indent="-342900" algn="just" fontAlgn="base">
              <a:buFont typeface="Wingdings" pitchFamily="2" charset="2"/>
              <a:buChar char="q"/>
            </a:pPr>
            <a:r>
              <a:rPr lang="en-US" sz="3200" b="1" dirty="0" smtClean="0">
                <a:solidFill>
                  <a:srgbClr val="FF0000"/>
                </a:solidFill>
              </a:rPr>
              <a:t>EFFECTIVE SCHEDULING</a:t>
            </a:r>
          </a:p>
          <a:p>
            <a:pPr marL="342900" indent="-342900" algn="just" fontAlgn="base">
              <a:buFont typeface="Wingdings" pitchFamily="2" charset="2"/>
              <a:buChar char="Ø"/>
            </a:pPr>
            <a:endParaRPr lang="en-US" sz="800" b="1" dirty="0" smtClean="0">
              <a:solidFill>
                <a:srgbClr val="FF00FF"/>
              </a:solidFill>
            </a:endParaRPr>
          </a:p>
          <a:p>
            <a:pPr marL="342900" indent="-342900" algn="just" fontAlgn="base">
              <a:buFont typeface="Wingdings" pitchFamily="2" charset="2"/>
              <a:buChar char="v"/>
            </a:pPr>
            <a:r>
              <a:rPr lang="en-US" sz="2400" b="1" dirty="0" smtClean="0">
                <a:solidFill>
                  <a:srgbClr val="FF00FF"/>
                </a:solidFill>
              </a:rPr>
              <a:t>Planning </a:t>
            </a:r>
            <a:r>
              <a:rPr lang="en-US" sz="2400" b="1" dirty="0">
                <a:solidFill>
                  <a:srgbClr val="FF00FF"/>
                </a:solidFill>
              </a:rPr>
              <a:t>to Make the Best Use of Your </a:t>
            </a:r>
            <a:r>
              <a:rPr lang="en-US" sz="2400" b="1" dirty="0" smtClean="0">
                <a:solidFill>
                  <a:srgbClr val="FF00FF"/>
                </a:solidFill>
              </a:rPr>
              <a:t>Time:</a:t>
            </a:r>
            <a:endParaRPr lang="en-US" sz="2400" b="1" dirty="0">
              <a:solidFill>
                <a:srgbClr val="FF00FF"/>
              </a:solidFill>
            </a:endParaRPr>
          </a:p>
          <a:p>
            <a:pPr marL="342900" indent="-342900" algn="just" fontAlgn="base">
              <a:buFont typeface="Wingdings" pitchFamily="2" charset="2"/>
              <a:buChar char="Ø"/>
            </a:pPr>
            <a:endParaRPr lang="en-US" sz="800" b="1" dirty="0" smtClean="0">
              <a:solidFill>
                <a:srgbClr val="0070C0"/>
              </a:solidFill>
            </a:endParaRPr>
          </a:p>
          <a:p>
            <a:pPr marL="342900" indent="-342900" algn="just" fontAlgn="base">
              <a:buFont typeface="Wingdings" pitchFamily="2" charset="2"/>
              <a:buChar char="Ø"/>
            </a:pPr>
            <a:r>
              <a:rPr lang="en-US" sz="2400" b="1" dirty="0" smtClean="0">
                <a:solidFill>
                  <a:srgbClr val="0070C0"/>
                </a:solidFill>
              </a:rPr>
              <a:t>It's </a:t>
            </a:r>
            <a:r>
              <a:rPr lang="en-US" sz="2400" b="1" dirty="0">
                <a:solidFill>
                  <a:srgbClr val="0070C0"/>
                </a:solidFill>
              </a:rPr>
              <a:t>the </a:t>
            </a:r>
            <a:r>
              <a:rPr lang="en-US" sz="2400" b="1" dirty="0">
                <a:solidFill>
                  <a:srgbClr val="0000FF"/>
                </a:solidFill>
              </a:rPr>
              <a:t>end of another busy working day </a:t>
            </a:r>
            <a:r>
              <a:rPr lang="en-US" sz="2400" b="1" dirty="0">
                <a:solidFill>
                  <a:srgbClr val="0070C0"/>
                </a:solidFill>
              </a:rPr>
              <a:t>and, even though you </a:t>
            </a:r>
            <a:r>
              <a:rPr lang="en-US" sz="2400" b="1" dirty="0">
                <a:solidFill>
                  <a:schemeClr val="accent6">
                    <a:lumMod val="75000"/>
                  </a:schemeClr>
                </a:solidFill>
              </a:rPr>
              <a:t>came</a:t>
            </a:r>
            <a:r>
              <a:rPr lang="en-US" sz="2400" b="1" dirty="0">
                <a:solidFill>
                  <a:srgbClr val="0070C0"/>
                </a:solidFill>
              </a:rPr>
              <a:t> into the office </a:t>
            </a:r>
            <a:r>
              <a:rPr lang="en-US" sz="2400" b="1" dirty="0">
                <a:solidFill>
                  <a:schemeClr val="accent6">
                    <a:lumMod val="75000"/>
                  </a:schemeClr>
                </a:solidFill>
              </a:rPr>
              <a:t>early</a:t>
            </a:r>
            <a:r>
              <a:rPr lang="en-US" sz="2400" b="1" dirty="0">
                <a:solidFill>
                  <a:srgbClr val="0070C0"/>
                </a:solidFill>
              </a:rPr>
              <a:t> and </a:t>
            </a:r>
            <a:r>
              <a:rPr lang="en-US" sz="2400" b="1" dirty="0">
                <a:solidFill>
                  <a:srgbClr val="00B050"/>
                </a:solidFill>
              </a:rPr>
              <a:t>left late</a:t>
            </a:r>
            <a:r>
              <a:rPr lang="en-US" sz="2400" b="1" dirty="0">
                <a:solidFill>
                  <a:srgbClr val="0070C0"/>
                </a:solidFill>
              </a:rPr>
              <a:t>, you </a:t>
            </a:r>
            <a:r>
              <a:rPr lang="en-US" sz="2400" b="1" dirty="0">
                <a:solidFill>
                  <a:srgbClr val="C00000"/>
                </a:solidFill>
              </a:rPr>
              <a:t>don't feel </a:t>
            </a:r>
            <a:r>
              <a:rPr lang="en-US" sz="2400" b="1" dirty="0">
                <a:solidFill>
                  <a:srgbClr val="0070C0"/>
                </a:solidFill>
              </a:rPr>
              <a:t>as </a:t>
            </a:r>
            <a:r>
              <a:rPr lang="en-US" sz="2400" b="1" dirty="0">
                <a:solidFill>
                  <a:srgbClr val="8D3C23"/>
                </a:solidFill>
              </a:rPr>
              <a:t>if you've accomplished anything significant</a:t>
            </a:r>
            <a:r>
              <a:rPr lang="en-US" sz="2400" b="1" dirty="0" smtClean="0">
                <a:solidFill>
                  <a:srgbClr val="8D3C23"/>
                </a:solidFill>
              </a:rPr>
              <a:t>.</a:t>
            </a:r>
          </a:p>
        </p:txBody>
      </p:sp>
    </p:spTree>
    <p:extLst>
      <p:ext uri="{BB962C8B-B14F-4D97-AF65-F5344CB8AC3E}">
        <p14:creationId xmlns:p14="http://schemas.microsoft.com/office/powerpoint/2010/main" xmlns="" val="256294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01444"/>
            <a:ext cx="8001000" cy="5570756"/>
          </a:xfrm>
          <a:prstGeom prst="rect">
            <a:avLst/>
          </a:prstGeom>
          <a:gradFill>
            <a:gsLst>
              <a:gs pos="82333">
                <a:schemeClr val="accent1">
                  <a:tint val="44500"/>
                  <a:satMod val="160000"/>
                </a:schemeClr>
              </a:gs>
              <a:gs pos="78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342900" indent="-342900" algn="just" fontAlgn="base">
              <a:buFont typeface="Wingdings" pitchFamily="2" charset="2"/>
              <a:buChar char="Ø"/>
            </a:pPr>
            <a:r>
              <a:rPr lang="en-US" sz="2400" b="1" dirty="0">
                <a:solidFill>
                  <a:srgbClr val="0070C0"/>
                </a:solidFill>
              </a:rPr>
              <a:t>It's all too easy for this to happen. Faced with endless meetings, frequent interruptions, and urgent last-minute tasks, you can easily be </a:t>
            </a:r>
            <a:r>
              <a:rPr lang="en-US" sz="2400" b="1" dirty="0">
                <a:solidFill>
                  <a:srgbClr val="C00000"/>
                </a:solidFill>
              </a:rPr>
              <a:t>busy all day </a:t>
            </a:r>
            <a:r>
              <a:rPr lang="en-US" sz="2400" b="1" dirty="0">
                <a:solidFill>
                  <a:srgbClr val="0000FF"/>
                </a:solidFill>
              </a:rPr>
              <a:t>without making any progress on high-priority projects and goals</a:t>
            </a:r>
            <a:r>
              <a:rPr lang="en-US" sz="2400" b="1" dirty="0" smtClean="0">
                <a:solidFill>
                  <a:srgbClr val="0070C0"/>
                </a:solidFill>
              </a:rPr>
              <a:t>.</a:t>
            </a:r>
          </a:p>
          <a:p>
            <a:pPr marL="342900" indent="-342900" algn="just" fontAlgn="base">
              <a:buFont typeface="Wingdings" pitchFamily="2" charset="2"/>
              <a:buChar char="Ø"/>
            </a:pPr>
            <a:endParaRPr lang="en-US" sz="2400" b="1" dirty="0" smtClean="0">
              <a:solidFill>
                <a:srgbClr val="0070C0"/>
              </a:solidFill>
            </a:endParaRPr>
          </a:p>
          <a:p>
            <a:pPr marL="342900" indent="-342900" algn="just" fontAlgn="base">
              <a:buFont typeface="Wingdings" pitchFamily="2" charset="2"/>
              <a:buChar char="Ø"/>
            </a:pPr>
            <a:r>
              <a:rPr lang="en-US" sz="2400" b="1" dirty="0" smtClean="0">
                <a:solidFill>
                  <a:srgbClr val="0070C0"/>
                </a:solidFill>
              </a:rPr>
              <a:t>That's </a:t>
            </a:r>
            <a:r>
              <a:rPr lang="en-US" sz="2400" b="1" dirty="0">
                <a:solidFill>
                  <a:srgbClr val="0070C0"/>
                </a:solidFill>
              </a:rPr>
              <a:t>why it's so important to know </a:t>
            </a:r>
            <a:r>
              <a:rPr lang="en-US" sz="2400" b="1" dirty="0">
                <a:solidFill>
                  <a:srgbClr val="FF0000"/>
                </a:solidFill>
              </a:rPr>
              <a:t>how to schedule your time properly. </a:t>
            </a:r>
            <a:endParaRPr lang="en-US" sz="2400" b="1" dirty="0" smtClean="0">
              <a:solidFill>
                <a:srgbClr val="FF0000"/>
              </a:solidFill>
            </a:endParaRPr>
          </a:p>
          <a:p>
            <a:pPr marL="342900" indent="-342900" algn="just" fontAlgn="base">
              <a:buFont typeface="Wingdings" pitchFamily="2" charset="2"/>
              <a:buChar char="Ø"/>
            </a:pPr>
            <a:r>
              <a:rPr lang="en-US" sz="2400" b="1" dirty="0" smtClean="0">
                <a:solidFill>
                  <a:srgbClr val="0070C0"/>
                </a:solidFill>
              </a:rPr>
              <a:t>thereby </a:t>
            </a:r>
            <a:r>
              <a:rPr lang="en-US" sz="2400" b="1" dirty="0">
                <a:solidFill>
                  <a:srgbClr val="0000FF"/>
                </a:solidFill>
              </a:rPr>
              <a:t>making time </a:t>
            </a:r>
            <a:r>
              <a:rPr lang="en-US" sz="2400" b="1" dirty="0">
                <a:solidFill>
                  <a:srgbClr val="0070C0"/>
                </a:solidFill>
              </a:rPr>
              <a:t>for</a:t>
            </a:r>
            <a:r>
              <a:rPr lang="en-US" sz="2400" b="1" dirty="0">
                <a:solidFill>
                  <a:srgbClr val="0000FF"/>
                </a:solidFill>
              </a:rPr>
              <a:t> the work </a:t>
            </a:r>
            <a:r>
              <a:rPr lang="en-US" sz="2400" b="1" dirty="0">
                <a:solidFill>
                  <a:srgbClr val="0070C0"/>
                </a:solidFill>
              </a:rPr>
              <a:t>that really matters, while </a:t>
            </a:r>
            <a:r>
              <a:rPr lang="en-US" sz="2400" b="1" dirty="0">
                <a:solidFill>
                  <a:srgbClr val="00B050"/>
                </a:solidFill>
              </a:rPr>
              <a:t>still leaving time </a:t>
            </a:r>
            <a:r>
              <a:rPr lang="en-US" sz="2400" b="1" dirty="0">
                <a:solidFill>
                  <a:srgbClr val="0070C0"/>
                </a:solidFill>
              </a:rPr>
              <a:t>for</a:t>
            </a:r>
            <a:r>
              <a:rPr lang="en-US" sz="2400" b="1" dirty="0">
                <a:solidFill>
                  <a:srgbClr val="00B050"/>
                </a:solidFill>
              </a:rPr>
              <a:t> personal development, family and friends</a:t>
            </a:r>
            <a:r>
              <a:rPr lang="en-US" sz="2400" b="1" dirty="0" smtClean="0">
                <a:solidFill>
                  <a:srgbClr val="00B050"/>
                </a:solidFill>
              </a:rPr>
              <a:t>.</a:t>
            </a:r>
          </a:p>
          <a:p>
            <a:pPr algn="just" fontAlgn="base"/>
            <a:endParaRPr lang="en-US" sz="1200" b="1" dirty="0">
              <a:solidFill>
                <a:srgbClr val="0070C0"/>
              </a:solidFill>
            </a:endParaRPr>
          </a:p>
          <a:p>
            <a:pPr marL="457200" indent="-457200" algn="just" fontAlgn="base">
              <a:buFont typeface="Wingdings" pitchFamily="2" charset="2"/>
              <a:buChar char="q"/>
            </a:pPr>
            <a:r>
              <a:rPr lang="en-US" sz="3200" b="1" dirty="0" smtClean="0">
                <a:solidFill>
                  <a:srgbClr val="FF0000"/>
                </a:solidFill>
              </a:rPr>
              <a:t>THE IMPORTANCE OF SCHEDULING</a:t>
            </a:r>
          </a:p>
          <a:p>
            <a:pPr marL="342900" indent="-342900" algn="just" fontAlgn="base">
              <a:buFont typeface="Wingdings" pitchFamily="2" charset="2"/>
              <a:buChar char="Ø"/>
            </a:pPr>
            <a:r>
              <a:rPr lang="en-US" sz="2400" b="1" dirty="0" smtClean="0">
                <a:solidFill>
                  <a:srgbClr val="FF00FF"/>
                </a:solidFill>
              </a:rPr>
              <a:t>Scheduling</a:t>
            </a:r>
            <a:r>
              <a:rPr lang="en-US" sz="2400" b="1" dirty="0" smtClean="0">
                <a:solidFill>
                  <a:srgbClr val="0070C0"/>
                </a:solidFill>
              </a:rPr>
              <a:t> </a:t>
            </a:r>
            <a:r>
              <a:rPr lang="en-US" sz="2400" b="1" dirty="0">
                <a:solidFill>
                  <a:srgbClr val="0070C0"/>
                </a:solidFill>
              </a:rPr>
              <a:t>is the </a:t>
            </a:r>
            <a:r>
              <a:rPr lang="en-US" sz="2400" b="1" dirty="0">
                <a:solidFill>
                  <a:srgbClr val="C00000"/>
                </a:solidFill>
              </a:rPr>
              <a:t>art of planning your activities </a:t>
            </a:r>
            <a:r>
              <a:rPr lang="en-US" sz="2400" b="1" dirty="0">
                <a:solidFill>
                  <a:srgbClr val="0070C0"/>
                </a:solidFill>
              </a:rPr>
              <a:t>so that you can </a:t>
            </a:r>
            <a:r>
              <a:rPr lang="en-US" sz="2400" b="1" dirty="0">
                <a:solidFill>
                  <a:srgbClr val="00B050"/>
                </a:solidFill>
              </a:rPr>
              <a:t>achieve </a:t>
            </a:r>
            <a:r>
              <a:rPr lang="en-US" sz="2400" b="1" dirty="0">
                <a:solidFill>
                  <a:srgbClr val="0070C0"/>
                </a:solidFill>
              </a:rPr>
              <a:t>your </a:t>
            </a:r>
            <a:r>
              <a:rPr lang="en-US" sz="2400" b="1" dirty="0">
                <a:solidFill>
                  <a:srgbClr val="00B050"/>
                </a:solidFill>
              </a:rPr>
              <a:t>goals</a:t>
            </a:r>
            <a:r>
              <a:rPr lang="en-US" sz="2400" b="1" dirty="0">
                <a:solidFill>
                  <a:srgbClr val="0070C0"/>
                </a:solidFill>
              </a:rPr>
              <a:t> and </a:t>
            </a:r>
            <a:r>
              <a:rPr lang="en-US" sz="2400" b="1" dirty="0">
                <a:solidFill>
                  <a:srgbClr val="00B050"/>
                </a:solidFill>
              </a:rPr>
              <a:t>priorities</a:t>
            </a:r>
            <a:r>
              <a:rPr lang="en-US" sz="2400" b="1" dirty="0">
                <a:solidFill>
                  <a:srgbClr val="0070C0"/>
                </a:solidFill>
              </a:rPr>
              <a:t> </a:t>
            </a:r>
            <a:r>
              <a:rPr lang="en-US" sz="2400" b="1" dirty="0">
                <a:solidFill>
                  <a:srgbClr val="0000FF"/>
                </a:solidFill>
              </a:rPr>
              <a:t>in the time </a:t>
            </a:r>
            <a:r>
              <a:rPr lang="en-US" sz="2400" b="1" dirty="0">
                <a:solidFill>
                  <a:srgbClr val="0070C0"/>
                </a:solidFill>
              </a:rPr>
              <a:t>you have available</a:t>
            </a:r>
            <a:r>
              <a:rPr lang="en-US" sz="2400" b="1" dirty="0" smtClean="0">
                <a:solidFill>
                  <a:srgbClr val="0070C0"/>
                </a:solidFill>
              </a:rPr>
              <a:t>.</a:t>
            </a:r>
            <a:endParaRPr lang="en-US" sz="3200" dirty="0">
              <a:solidFill>
                <a:srgbClr val="0070C0"/>
              </a:solidFill>
            </a:endParaRPr>
          </a:p>
        </p:txBody>
      </p:sp>
    </p:spTree>
    <p:extLst>
      <p:ext uri="{BB962C8B-B14F-4D97-AF65-F5344CB8AC3E}">
        <p14:creationId xmlns:p14="http://schemas.microsoft.com/office/powerpoint/2010/main" xmlns="" val="1250355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399157"/>
            <a:ext cx="8305800" cy="6001643"/>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285750" indent="-285750" algn="just">
              <a:buFont typeface="Wingdings" pitchFamily="2" charset="2"/>
              <a:buChar char="Ø"/>
            </a:pPr>
            <a:endParaRPr lang="en-US" sz="2400" b="1" dirty="0" smtClean="0">
              <a:solidFill>
                <a:srgbClr val="3399FF"/>
              </a:solidFill>
            </a:endParaRPr>
          </a:p>
          <a:p>
            <a:pPr marL="285750" indent="-285750" algn="just">
              <a:buFont typeface="Wingdings" pitchFamily="2" charset="2"/>
              <a:buChar char="Ø"/>
            </a:pPr>
            <a:r>
              <a:rPr lang="en-US" sz="2400" b="1" dirty="0" smtClean="0">
                <a:solidFill>
                  <a:srgbClr val="3399FF"/>
                </a:solidFill>
              </a:rPr>
              <a:t>A </a:t>
            </a:r>
            <a:r>
              <a:rPr lang="en-US" sz="2400" b="1" dirty="0" smtClean="0">
                <a:solidFill>
                  <a:srgbClr val="FF0000"/>
                </a:solidFill>
              </a:rPr>
              <a:t>Business </a:t>
            </a:r>
            <a:r>
              <a:rPr lang="en-US" sz="2400" b="1" dirty="0">
                <a:solidFill>
                  <a:srgbClr val="FF0000"/>
                </a:solidFill>
              </a:rPr>
              <a:t>plan</a:t>
            </a:r>
            <a:r>
              <a:rPr lang="en-US" sz="2400" b="1" dirty="0">
                <a:solidFill>
                  <a:srgbClr val="3399FF"/>
                </a:solidFill>
              </a:rPr>
              <a:t> is the </a:t>
            </a:r>
            <a:r>
              <a:rPr lang="en-US" sz="2400" b="1" dirty="0">
                <a:solidFill>
                  <a:srgbClr val="0000FF"/>
                </a:solidFill>
              </a:rPr>
              <a:t>formal written expression of the entrepreneurial vision, describing the strategy and operations of the proposed venture</a:t>
            </a:r>
            <a:r>
              <a:rPr lang="en-US" sz="2400" b="1" dirty="0" smtClean="0">
                <a:solidFill>
                  <a:srgbClr val="0000FF"/>
                </a:solidFill>
              </a:rPr>
              <a:t>.</a:t>
            </a:r>
          </a:p>
          <a:p>
            <a:pPr marL="285750" indent="-285750" algn="just">
              <a:buFont typeface="Wingdings" pitchFamily="2" charset="2"/>
              <a:buChar char="Ø"/>
            </a:pPr>
            <a:endParaRPr lang="en-US" sz="2400" b="1" dirty="0">
              <a:solidFill>
                <a:srgbClr val="3399FF"/>
              </a:solidFill>
            </a:endParaRPr>
          </a:p>
          <a:p>
            <a:pPr marL="285750" indent="-285750" algn="just">
              <a:buFont typeface="Wingdings" pitchFamily="2" charset="2"/>
              <a:buChar char="Ø"/>
            </a:pPr>
            <a:r>
              <a:rPr lang="en-US" sz="2400" b="1" dirty="0" smtClean="0">
                <a:solidFill>
                  <a:srgbClr val="3399FF"/>
                </a:solidFill>
              </a:rPr>
              <a:t>A </a:t>
            </a:r>
            <a:r>
              <a:rPr lang="en-US" sz="2400" b="1" dirty="0" smtClean="0">
                <a:solidFill>
                  <a:srgbClr val="FF00FF"/>
                </a:solidFill>
              </a:rPr>
              <a:t>business plan </a:t>
            </a:r>
            <a:r>
              <a:rPr lang="en-US" sz="2400" b="1" dirty="0" smtClean="0">
                <a:solidFill>
                  <a:srgbClr val="3399FF"/>
                </a:solidFill>
              </a:rPr>
              <a:t>is a </a:t>
            </a:r>
            <a:r>
              <a:rPr lang="en-US" sz="2400" b="1" dirty="0" smtClean="0">
                <a:solidFill>
                  <a:srgbClr val="0000FF"/>
                </a:solidFill>
              </a:rPr>
              <a:t>document that brings together the key elements of a business</a:t>
            </a:r>
            <a:r>
              <a:rPr lang="en-US" sz="2400" b="1" dirty="0" smtClean="0">
                <a:solidFill>
                  <a:srgbClr val="3399FF"/>
                </a:solidFill>
              </a:rPr>
              <a:t> that include details  about the </a:t>
            </a:r>
            <a:r>
              <a:rPr lang="en-US" sz="2400" b="1" dirty="0" smtClean="0">
                <a:solidFill>
                  <a:srgbClr val="0000FF"/>
                </a:solidFill>
              </a:rPr>
              <a:t>products and services, the cost, sales and expected profits</a:t>
            </a:r>
            <a:r>
              <a:rPr lang="en-US" sz="2400" b="1" dirty="0" smtClean="0">
                <a:solidFill>
                  <a:srgbClr val="3399FF"/>
                </a:solidFill>
              </a:rPr>
              <a:t>.</a:t>
            </a:r>
          </a:p>
          <a:p>
            <a:pPr marL="285750" indent="-285750" algn="just">
              <a:buFont typeface="Wingdings" pitchFamily="2" charset="2"/>
              <a:buChar char="Ø"/>
            </a:pPr>
            <a:endParaRPr lang="en-US" sz="2400" b="1" dirty="0" smtClean="0">
              <a:solidFill>
                <a:srgbClr val="CC00CC"/>
              </a:solidFill>
            </a:endParaRPr>
          </a:p>
          <a:p>
            <a:pPr marL="285750" indent="-285750" algn="just">
              <a:buFont typeface="Wingdings" pitchFamily="2" charset="2"/>
              <a:buChar char="Ø"/>
            </a:pPr>
            <a:r>
              <a:rPr lang="en-US" sz="2400" b="1" dirty="0">
                <a:solidFill>
                  <a:srgbClr val="CC00CC"/>
                </a:solidFill>
              </a:rPr>
              <a:t> </a:t>
            </a:r>
            <a:r>
              <a:rPr lang="en-US" sz="2400" b="1" dirty="0" smtClean="0">
                <a:solidFill>
                  <a:srgbClr val="CC00CC"/>
                </a:solidFill>
              </a:rPr>
              <a:t>“Business plan is a written document that describes all the relevant internal and external elements involved in starting  a new venture.”</a:t>
            </a:r>
          </a:p>
          <a:p>
            <a:pPr marL="285750" indent="-285750" algn="just">
              <a:buFont typeface="Wingdings" pitchFamily="2" charset="2"/>
              <a:buChar char="Ø"/>
            </a:pPr>
            <a:endParaRPr lang="en-US" sz="2400" b="1" dirty="0">
              <a:solidFill>
                <a:srgbClr val="3399FF"/>
              </a:solidFill>
            </a:endParaRPr>
          </a:p>
          <a:p>
            <a:pPr marL="285750" indent="-285750" algn="just">
              <a:buFont typeface="Wingdings" pitchFamily="2" charset="2"/>
              <a:buChar char="Ø"/>
            </a:pPr>
            <a:r>
              <a:rPr lang="en-US" sz="2400" b="1" dirty="0" smtClean="0">
                <a:solidFill>
                  <a:srgbClr val="8D3C23"/>
                </a:solidFill>
              </a:rPr>
              <a:t> It is the </a:t>
            </a:r>
            <a:r>
              <a:rPr lang="en-US" sz="2400" b="1" dirty="0" smtClean="0">
                <a:solidFill>
                  <a:srgbClr val="C00000"/>
                </a:solidFill>
              </a:rPr>
              <a:t>road map</a:t>
            </a:r>
            <a:r>
              <a:rPr lang="en-US" sz="2400" b="1" dirty="0" smtClean="0">
                <a:solidFill>
                  <a:srgbClr val="8D3C23"/>
                </a:solidFill>
              </a:rPr>
              <a:t> for operating any business and  progress along the way.</a:t>
            </a:r>
          </a:p>
          <a:p>
            <a:pPr algn="just"/>
            <a:endParaRPr lang="en-US" sz="2400" b="1" dirty="0">
              <a:solidFill>
                <a:srgbClr val="3399FF"/>
              </a:solidFill>
            </a:endParaRPr>
          </a:p>
        </p:txBody>
      </p:sp>
    </p:spTree>
    <p:extLst>
      <p:ext uri="{BB962C8B-B14F-4D97-AF65-F5344CB8AC3E}">
        <p14:creationId xmlns:p14="http://schemas.microsoft.com/office/powerpoint/2010/main" xmlns="" val="2434115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33400"/>
            <a:ext cx="7924800" cy="6001643"/>
          </a:xfrm>
          <a:prstGeom prst="rect">
            <a:avLst/>
          </a:prstGeom>
          <a:gradFill>
            <a:gsLst>
              <a:gs pos="82333">
                <a:schemeClr val="accent1">
                  <a:tint val="44500"/>
                  <a:satMod val="160000"/>
                </a:schemeClr>
              </a:gs>
              <a:gs pos="78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342900" indent="-342900" algn="just" fontAlgn="base">
              <a:buFont typeface="Wingdings" pitchFamily="2" charset="2"/>
              <a:buChar char="Ø"/>
            </a:pPr>
            <a:r>
              <a:rPr lang="en-US" sz="2400" b="1" dirty="0">
                <a:solidFill>
                  <a:srgbClr val="FF00FF"/>
                </a:solidFill>
              </a:rPr>
              <a:t>When it's done effectively, it helps you:</a:t>
            </a:r>
          </a:p>
          <a:p>
            <a:pPr marL="457200" indent="-457200" algn="just" fontAlgn="base">
              <a:buFont typeface="+mj-lt"/>
              <a:buAutoNum type="arabicParenR"/>
            </a:pPr>
            <a:r>
              <a:rPr lang="en-US" sz="2400" b="1" dirty="0">
                <a:solidFill>
                  <a:srgbClr val="0000FF"/>
                </a:solidFill>
              </a:rPr>
              <a:t>Understand what you can realistically achieve with your </a:t>
            </a:r>
            <a:r>
              <a:rPr lang="en-US" sz="2400" b="1" dirty="0" smtClean="0">
                <a:solidFill>
                  <a:srgbClr val="0000FF"/>
                </a:solidFill>
              </a:rPr>
              <a:t>time.</a:t>
            </a:r>
          </a:p>
          <a:p>
            <a:pPr marL="457200" indent="-457200" algn="just" fontAlgn="base">
              <a:buFont typeface="+mj-lt"/>
              <a:buAutoNum type="arabicParenR"/>
            </a:pPr>
            <a:r>
              <a:rPr lang="en-US" sz="2400" b="1" dirty="0" smtClean="0">
                <a:solidFill>
                  <a:schemeClr val="accent6">
                    <a:lumMod val="75000"/>
                  </a:schemeClr>
                </a:solidFill>
              </a:rPr>
              <a:t>Make </a:t>
            </a:r>
            <a:r>
              <a:rPr lang="en-US" sz="2400" b="1" dirty="0">
                <a:solidFill>
                  <a:schemeClr val="accent6">
                    <a:lumMod val="75000"/>
                  </a:schemeClr>
                </a:solidFill>
              </a:rPr>
              <a:t>sure you have enough time for essential tasks</a:t>
            </a:r>
            <a:r>
              <a:rPr lang="en-US" sz="2400" b="1" dirty="0" smtClean="0">
                <a:solidFill>
                  <a:schemeClr val="accent6">
                    <a:lumMod val="75000"/>
                  </a:schemeClr>
                </a:solidFill>
              </a:rPr>
              <a:t>.</a:t>
            </a:r>
          </a:p>
          <a:p>
            <a:pPr marL="457200" indent="-457200" algn="just" fontAlgn="base">
              <a:buFont typeface="+mj-lt"/>
              <a:buAutoNum type="arabicParenR"/>
            </a:pPr>
            <a:r>
              <a:rPr lang="en-US" sz="2400" b="1" dirty="0" smtClean="0">
                <a:solidFill>
                  <a:srgbClr val="0000FF"/>
                </a:solidFill>
              </a:rPr>
              <a:t>Add </a:t>
            </a:r>
            <a:r>
              <a:rPr lang="en-US" sz="2400" b="1" dirty="0">
                <a:solidFill>
                  <a:srgbClr val="0000FF"/>
                </a:solidFill>
              </a:rPr>
              <a:t>contingency time for "the unexpected</a:t>
            </a:r>
            <a:r>
              <a:rPr lang="en-US" sz="2400" b="1" dirty="0" smtClean="0">
                <a:solidFill>
                  <a:srgbClr val="0000FF"/>
                </a:solidFill>
              </a:rPr>
              <a:t>.“</a:t>
            </a:r>
          </a:p>
          <a:p>
            <a:pPr marL="457200" indent="-457200" algn="just" fontAlgn="base">
              <a:buFont typeface="+mj-lt"/>
              <a:buAutoNum type="arabicParenR"/>
            </a:pPr>
            <a:r>
              <a:rPr lang="en-US" sz="2400" b="1" dirty="0" smtClean="0">
                <a:solidFill>
                  <a:schemeClr val="accent6">
                    <a:lumMod val="75000"/>
                  </a:schemeClr>
                </a:solidFill>
              </a:rPr>
              <a:t>Avoid </a:t>
            </a:r>
            <a:r>
              <a:rPr lang="en-US" sz="2400" b="1" dirty="0">
                <a:solidFill>
                  <a:schemeClr val="accent6">
                    <a:lumMod val="75000"/>
                  </a:schemeClr>
                </a:solidFill>
              </a:rPr>
              <a:t>taking on more than you can handle</a:t>
            </a:r>
            <a:r>
              <a:rPr lang="en-US" sz="2400" b="1" dirty="0" smtClean="0">
                <a:solidFill>
                  <a:schemeClr val="accent6">
                    <a:lumMod val="75000"/>
                  </a:schemeClr>
                </a:solidFill>
              </a:rPr>
              <a:t>.</a:t>
            </a:r>
          </a:p>
          <a:p>
            <a:pPr marL="457200" indent="-457200" algn="just" fontAlgn="base">
              <a:buFont typeface="+mj-lt"/>
              <a:buAutoNum type="arabicParenR"/>
            </a:pPr>
            <a:r>
              <a:rPr lang="en-US" sz="2400" b="1" dirty="0" smtClean="0">
                <a:solidFill>
                  <a:srgbClr val="0000FF"/>
                </a:solidFill>
              </a:rPr>
              <a:t>Work </a:t>
            </a:r>
            <a:r>
              <a:rPr lang="en-US" sz="2400" b="1" dirty="0">
                <a:solidFill>
                  <a:srgbClr val="0000FF"/>
                </a:solidFill>
              </a:rPr>
              <a:t>steadily toward your personal and career goals</a:t>
            </a:r>
            <a:r>
              <a:rPr lang="en-US" sz="2400" b="1" dirty="0" smtClean="0">
                <a:solidFill>
                  <a:srgbClr val="0000FF"/>
                </a:solidFill>
              </a:rPr>
              <a:t>.</a:t>
            </a:r>
          </a:p>
          <a:p>
            <a:pPr marL="457200" indent="-457200" algn="just" fontAlgn="base">
              <a:buFont typeface="+mj-lt"/>
              <a:buAutoNum type="arabicParenR"/>
            </a:pPr>
            <a:r>
              <a:rPr lang="en-US" sz="2400" b="1" dirty="0" smtClean="0">
                <a:solidFill>
                  <a:schemeClr val="accent6">
                    <a:lumMod val="75000"/>
                  </a:schemeClr>
                </a:solidFill>
              </a:rPr>
              <a:t>Have </a:t>
            </a:r>
            <a:r>
              <a:rPr lang="en-US" sz="2400" b="1" dirty="0">
                <a:solidFill>
                  <a:schemeClr val="accent6">
                    <a:lumMod val="75000"/>
                  </a:schemeClr>
                </a:solidFill>
              </a:rPr>
              <a:t>enough time for family and friends, exercise and hobbies</a:t>
            </a:r>
            <a:r>
              <a:rPr lang="en-US" sz="2400" b="1" dirty="0" smtClean="0">
                <a:solidFill>
                  <a:schemeClr val="accent6">
                    <a:lumMod val="75000"/>
                  </a:schemeClr>
                </a:solidFill>
              </a:rPr>
              <a:t>.</a:t>
            </a:r>
          </a:p>
          <a:p>
            <a:pPr marL="457200" indent="-457200" algn="just" fontAlgn="base">
              <a:buFont typeface="+mj-lt"/>
              <a:buAutoNum type="arabicParenR"/>
            </a:pPr>
            <a:r>
              <a:rPr lang="en-US" sz="2400" b="1" dirty="0" smtClean="0">
                <a:solidFill>
                  <a:srgbClr val="0000FF"/>
                </a:solidFill>
              </a:rPr>
              <a:t>Achieve </a:t>
            </a:r>
            <a:r>
              <a:rPr lang="en-US" sz="2400" b="1" dirty="0">
                <a:solidFill>
                  <a:srgbClr val="0000FF"/>
                </a:solidFill>
              </a:rPr>
              <a:t>a good work-life balance.</a:t>
            </a:r>
          </a:p>
          <a:p>
            <a:pPr marL="342900" indent="-342900" algn="just" fontAlgn="base">
              <a:buFont typeface="Wingdings" pitchFamily="2" charset="2"/>
              <a:buChar char="Ø"/>
            </a:pPr>
            <a:endParaRPr lang="en-US" sz="2400" b="1" dirty="0" smtClean="0">
              <a:solidFill>
                <a:srgbClr val="0070C0"/>
              </a:solidFill>
            </a:endParaRPr>
          </a:p>
          <a:p>
            <a:pPr marL="342900" indent="-342900" algn="just" fontAlgn="base">
              <a:buFont typeface="Wingdings" pitchFamily="2" charset="2"/>
              <a:buChar char="Ø"/>
            </a:pPr>
            <a:r>
              <a:rPr lang="en-US" sz="2400" b="1" dirty="0" smtClean="0">
                <a:solidFill>
                  <a:srgbClr val="FF0000"/>
                </a:solidFill>
              </a:rPr>
              <a:t>Time</a:t>
            </a:r>
            <a:r>
              <a:rPr lang="en-US" sz="2400" b="1" dirty="0" smtClean="0">
                <a:solidFill>
                  <a:srgbClr val="0070C0"/>
                </a:solidFill>
              </a:rPr>
              <a:t> </a:t>
            </a:r>
            <a:r>
              <a:rPr lang="en-US" sz="2400" b="1" dirty="0">
                <a:solidFill>
                  <a:srgbClr val="0070C0"/>
                </a:solidFill>
              </a:rPr>
              <a:t>is the </a:t>
            </a:r>
            <a:r>
              <a:rPr lang="en-US" sz="2400" b="1" dirty="0">
                <a:solidFill>
                  <a:srgbClr val="FF00FF"/>
                </a:solidFill>
              </a:rPr>
              <a:t>one resource </a:t>
            </a:r>
            <a:r>
              <a:rPr lang="en-US" sz="2400" b="1" dirty="0">
                <a:solidFill>
                  <a:srgbClr val="0070C0"/>
                </a:solidFill>
              </a:rPr>
              <a:t>that </a:t>
            </a:r>
            <a:r>
              <a:rPr lang="en-US" sz="2400" b="1" dirty="0">
                <a:solidFill>
                  <a:srgbClr val="C00000"/>
                </a:solidFill>
              </a:rPr>
              <a:t>we can't buy</a:t>
            </a:r>
            <a:r>
              <a:rPr lang="en-US" sz="2400" b="1" dirty="0">
                <a:solidFill>
                  <a:srgbClr val="0070C0"/>
                </a:solidFill>
              </a:rPr>
              <a:t>, but </a:t>
            </a:r>
            <a:r>
              <a:rPr lang="en-US" sz="2400" b="1" dirty="0">
                <a:solidFill>
                  <a:srgbClr val="CC00CC"/>
                </a:solidFill>
              </a:rPr>
              <a:t>we often waste it</a:t>
            </a:r>
            <a:r>
              <a:rPr lang="en-US" sz="2400" b="1" dirty="0">
                <a:solidFill>
                  <a:srgbClr val="0070C0"/>
                </a:solidFill>
              </a:rPr>
              <a:t> </a:t>
            </a:r>
            <a:r>
              <a:rPr lang="en-US" sz="2400" b="1" dirty="0">
                <a:solidFill>
                  <a:srgbClr val="FF0000"/>
                </a:solidFill>
              </a:rPr>
              <a:t>or</a:t>
            </a:r>
            <a:r>
              <a:rPr lang="en-US" sz="2400" b="1" dirty="0">
                <a:solidFill>
                  <a:srgbClr val="0070C0"/>
                </a:solidFill>
              </a:rPr>
              <a:t> </a:t>
            </a:r>
            <a:r>
              <a:rPr lang="en-US" sz="2400" b="1" dirty="0">
                <a:solidFill>
                  <a:srgbClr val="CC00CC"/>
                </a:solidFill>
              </a:rPr>
              <a:t>use it ineffectively</a:t>
            </a:r>
            <a:r>
              <a:rPr lang="en-US" sz="2400" b="1" dirty="0">
                <a:solidFill>
                  <a:srgbClr val="0070C0"/>
                </a:solidFill>
              </a:rPr>
              <a:t>. </a:t>
            </a:r>
            <a:endParaRPr lang="en-US" sz="2400" b="1" dirty="0" smtClean="0">
              <a:solidFill>
                <a:srgbClr val="0070C0"/>
              </a:solidFill>
            </a:endParaRPr>
          </a:p>
          <a:p>
            <a:pPr marL="342900" indent="-342900" algn="just" fontAlgn="base">
              <a:buFont typeface="Wingdings" pitchFamily="2" charset="2"/>
              <a:buChar char="Ø"/>
            </a:pPr>
            <a:r>
              <a:rPr lang="en-US" sz="2400" b="1" dirty="0" smtClean="0">
                <a:solidFill>
                  <a:srgbClr val="FF0000"/>
                </a:solidFill>
              </a:rPr>
              <a:t>Scheduling</a:t>
            </a:r>
            <a:r>
              <a:rPr lang="en-US" sz="2400" b="1" dirty="0" smtClean="0">
                <a:solidFill>
                  <a:srgbClr val="0070C0"/>
                </a:solidFill>
              </a:rPr>
              <a:t> </a:t>
            </a:r>
            <a:r>
              <a:rPr lang="en-US" sz="2400" b="1" dirty="0">
                <a:solidFill>
                  <a:srgbClr val="0070C0"/>
                </a:solidFill>
              </a:rPr>
              <a:t>helps you </a:t>
            </a:r>
            <a:r>
              <a:rPr lang="en-US" sz="2400" b="1" dirty="0">
                <a:solidFill>
                  <a:srgbClr val="00B050"/>
                </a:solidFill>
              </a:rPr>
              <a:t>think about </a:t>
            </a:r>
            <a:r>
              <a:rPr lang="en-US" sz="2400" b="1" dirty="0">
                <a:solidFill>
                  <a:srgbClr val="C00000"/>
                </a:solidFill>
              </a:rPr>
              <a:t>what you want to achieve </a:t>
            </a:r>
            <a:r>
              <a:rPr lang="en-US" sz="2400" b="1" dirty="0">
                <a:solidFill>
                  <a:srgbClr val="0070C0"/>
                </a:solidFill>
              </a:rPr>
              <a:t>in a day, week or month, and it keeps you on track to </a:t>
            </a:r>
            <a:r>
              <a:rPr lang="en-US" sz="2400" b="1" dirty="0">
                <a:solidFill>
                  <a:srgbClr val="00B050"/>
                </a:solidFill>
              </a:rPr>
              <a:t>accomplish your goals</a:t>
            </a:r>
            <a:r>
              <a:rPr lang="en-US" sz="2400" b="1" dirty="0" smtClean="0">
                <a:solidFill>
                  <a:srgbClr val="0070C0"/>
                </a:solidFill>
              </a:rPr>
              <a:t>.</a:t>
            </a:r>
            <a:endParaRPr lang="en-US" sz="2400" b="1" dirty="0"/>
          </a:p>
        </p:txBody>
      </p:sp>
    </p:spTree>
    <p:extLst>
      <p:ext uri="{BB962C8B-B14F-4D97-AF65-F5344CB8AC3E}">
        <p14:creationId xmlns:p14="http://schemas.microsoft.com/office/powerpoint/2010/main" xmlns="" val="3777082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458200" cy="6370975"/>
          </a:xfrm>
          <a:prstGeom prst="rect">
            <a:avLst/>
          </a:prstGeom>
          <a:gradFill>
            <a:gsLst>
              <a:gs pos="82333">
                <a:schemeClr val="accent1">
                  <a:tint val="44500"/>
                  <a:satMod val="160000"/>
                </a:schemeClr>
              </a:gs>
              <a:gs pos="78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algn="just" fontAlgn="base"/>
            <a:r>
              <a:rPr lang="en-US" sz="4800" b="1" dirty="0" smtClean="0">
                <a:solidFill>
                  <a:srgbClr val="FF0000"/>
                </a:solidFill>
              </a:rPr>
              <a:t>HOW TO SCHEDULE YOUR TIME</a:t>
            </a:r>
          </a:p>
          <a:p>
            <a:pPr marL="285750" indent="-285750" algn="just" fontAlgn="base">
              <a:buFont typeface="Wingdings" pitchFamily="2" charset="2"/>
              <a:buChar char="Ø"/>
            </a:pPr>
            <a:r>
              <a:rPr lang="en-US" sz="2400" b="1" dirty="0" smtClean="0">
                <a:solidFill>
                  <a:srgbClr val="CC00CC"/>
                </a:solidFill>
              </a:rPr>
              <a:t>Set </a:t>
            </a:r>
            <a:r>
              <a:rPr lang="en-US" sz="2400" b="1" dirty="0">
                <a:solidFill>
                  <a:srgbClr val="CC00CC"/>
                </a:solidFill>
              </a:rPr>
              <a:t>a regular time</a:t>
            </a:r>
            <a:r>
              <a:rPr lang="en-US" sz="2400" b="1" dirty="0">
                <a:solidFill>
                  <a:srgbClr val="0070C0"/>
                </a:solidFill>
              </a:rPr>
              <a:t> to do your </a:t>
            </a:r>
            <a:r>
              <a:rPr lang="en-US" sz="2400" b="1" dirty="0">
                <a:solidFill>
                  <a:srgbClr val="CC00CC"/>
                </a:solidFill>
              </a:rPr>
              <a:t>scheduling</a:t>
            </a:r>
            <a:r>
              <a:rPr lang="en-US" sz="2400" b="1" dirty="0">
                <a:solidFill>
                  <a:srgbClr val="0070C0"/>
                </a:solidFill>
              </a:rPr>
              <a:t> – at the start of every week or month</a:t>
            </a:r>
            <a:r>
              <a:rPr lang="en-US" sz="2400" b="1" dirty="0" smtClean="0">
                <a:solidFill>
                  <a:srgbClr val="0070C0"/>
                </a:solidFill>
              </a:rPr>
              <a:t>, </a:t>
            </a:r>
            <a:r>
              <a:rPr lang="en-US" sz="2400" b="1" dirty="0">
                <a:solidFill>
                  <a:srgbClr val="0070C0"/>
                </a:solidFill>
              </a:rPr>
              <a:t>for example</a:t>
            </a:r>
            <a:r>
              <a:rPr lang="en-US" sz="2400" b="1" dirty="0" smtClean="0">
                <a:solidFill>
                  <a:srgbClr val="0070C0"/>
                </a:solidFill>
              </a:rPr>
              <a:t>.</a:t>
            </a:r>
          </a:p>
          <a:p>
            <a:pPr marL="285750" indent="-285750" algn="just" fontAlgn="base">
              <a:buFont typeface="Wingdings" pitchFamily="2" charset="2"/>
              <a:buChar char="Ø"/>
            </a:pPr>
            <a:r>
              <a:rPr lang="en-US" sz="2400" b="1" dirty="0" smtClean="0">
                <a:solidFill>
                  <a:srgbClr val="0070C0"/>
                </a:solidFill>
              </a:rPr>
              <a:t>There </a:t>
            </a:r>
            <a:r>
              <a:rPr lang="en-US" sz="2400" b="1" dirty="0">
                <a:solidFill>
                  <a:srgbClr val="0070C0"/>
                </a:solidFill>
              </a:rPr>
              <a:t>are a number of </a:t>
            </a:r>
            <a:r>
              <a:rPr lang="en-US" sz="2400" b="1" dirty="0">
                <a:solidFill>
                  <a:srgbClr val="0000FF"/>
                </a:solidFill>
              </a:rPr>
              <a:t>different tools </a:t>
            </a:r>
            <a:r>
              <a:rPr lang="en-US" sz="2400" b="1" dirty="0">
                <a:solidFill>
                  <a:srgbClr val="0070C0"/>
                </a:solidFill>
              </a:rPr>
              <a:t>to choose from. </a:t>
            </a:r>
            <a:endParaRPr lang="en-US" sz="2400" b="1" dirty="0" smtClean="0">
              <a:solidFill>
                <a:srgbClr val="0070C0"/>
              </a:solidFill>
            </a:endParaRPr>
          </a:p>
          <a:p>
            <a:pPr marL="285750" indent="-285750" algn="just" fontAlgn="base">
              <a:buFont typeface="Wingdings" pitchFamily="2" charset="2"/>
              <a:buChar char="Ø"/>
            </a:pPr>
            <a:r>
              <a:rPr lang="en-US" sz="2400" b="1" dirty="0" smtClean="0">
                <a:solidFill>
                  <a:srgbClr val="0070C0"/>
                </a:solidFill>
              </a:rPr>
              <a:t>A </a:t>
            </a:r>
            <a:r>
              <a:rPr lang="en-US" sz="2400" b="1" dirty="0">
                <a:solidFill>
                  <a:srgbClr val="0070C0"/>
                </a:solidFill>
              </a:rPr>
              <a:t>simple and easy way to keep a schedule is to use a</a:t>
            </a:r>
            <a:r>
              <a:rPr lang="en-US" sz="2400" b="1" dirty="0">
                <a:solidFill>
                  <a:srgbClr val="0000FF"/>
                </a:solidFill>
              </a:rPr>
              <a:t> pen and paper</a:t>
            </a:r>
            <a:r>
              <a:rPr lang="en-US" sz="2400" b="1" dirty="0">
                <a:solidFill>
                  <a:srgbClr val="0070C0"/>
                </a:solidFill>
              </a:rPr>
              <a:t>, organizing your time using a </a:t>
            </a:r>
            <a:r>
              <a:rPr lang="en-US" sz="2400" b="1" dirty="0">
                <a:solidFill>
                  <a:srgbClr val="CC00CC"/>
                </a:solidFill>
              </a:rPr>
              <a:t>weekly planner</a:t>
            </a:r>
            <a:r>
              <a:rPr lang="en-US" sz="2400" b="1" dirty="0" smtClean="0">
                <a:solidFill>
                  <a:srgbClr val="0070C0"/>
                </a:solidFill>
              </a:rPr>
              <a:t>.</a:t>
            </a:r>
          </a:p>
          <a:p>
            <a:pPr marL="285750" indent="-285750" algn="just" fontAlgn="base">
              <a:buFont typeface="Wingdings" pitchFamily="2" charset="2"/>
              <a:buChar char="Ø"/>
            </a:pPr>
            <a:r>
              <a:rPr lang="en-US" sz="2400" b="1" dirty="0" smtClean="0">
                <a:solidFill>
                  <a:srgbClr val="0070C0"/>
                </a:solidFill>
              </a:rPr>
              <a:t>You </a:t>
            </a:r>
            <a:r>
              <a:rPr lang="en-US" sz="2400" b="1" dirty="0">
                <a:solidFill>
                  <a:srgbClr val="0070C0"/>
                </a:solidFill>
              </a:rPr>
              <a:t>can also use </a:t>
            </a:r>
            <a:r>
              <a:rPr lang="en-US" sz="2400" b="1" dirty="0">
                <a:solidFill>
                  <a:srgbClr val="00B050"/>
                </a:solidFill>
              </a:rPr>
              <a:t>apps</a:t>
            </a:r>
            <a:r>
              <a:rPr lang="en-US" sz="2400" b="1" dirty="0">
                <a:solidFill>
                  <a:srgbClr val="0070C0"/>
                </a:solidFill>
              </a:rPr>
              <a:t> and </a:t>
            </a:r>
            <a:r>
              <a:rPr lang="en-US" sz="2400" b="1" dirty="0">
                <a:solidFill>
                  <a:srgbClr val="00B050"/>
                </a:solidFill>
              </a:rPr>
              <a:t>software</a:t>
            </a:r>
            <a:r>
              <a:rPr lang="en-US" sz="2400" b="1" dirty="0">
                <a:solidFill>
                  <a:srgbClr val="0070C0"/>
                </a:solidFill>
              </a:rPr>
              <a:t> such as </a:t>
            </a:r>
            <a:r>
              <a:rPr lang="en-US" sz="2400" b="1" dirty="0">
                <a:solidFill>
                  <a:srgbClr val="7030A0"/>
                </a:solidFill>
              </a:rPr>
              <a:t>Google Calendar</a:t>
            </a:r>
            <a:r>
              <a:rPr lang="en-US" sz="2400" b="1" dirty="0">
                <a:solidFill>
                  <a:srgbClr val="0070C0"/>
                </a:solidFill>
              </a:rPr>
              <a:t>®, </a:t>
            </a:r>
            <a:r>
              <a:rPr lang="en-US" sz="2400" b="1" dirty="0">
                <a:solidFill>
                  <a:srgbClr val="7030A0"/>
                </a:solidFill>
              </a:rPr>
              <a:t>MS Outlook</a:t>
            </a:r>
            <a:r>
              <a:rPr lang="en-US" sz="2400" b="1" dirty="0">
                <a:solidFill>
                  <a:srgbClr val="0070C0"/>
                </a:solidFill>
              </a:rPr>
              <a:t>® and </a:t>
            </a:r>
            <a:r>
              <a:rPr lang="en-US" sz="2400" b="1" dirty="0">
                <a:solidFill>
                  <a:srgbClr val="7030A0"/>
                </a:solidFill>
              </a:rPr>
              <a:t>Business Calendar</a:t>
            </a:r>
            <a:r>
              <a:rPr lang="en-US" sz="2400" b="1" dirty="0">
                <a:solidFill>
                  <a:srgbClr val="0070C0"/>
                </a:solidFill>
              </a:rPr>
              <a:t>. </a:t>
            </a:r>
            <a:endParaRPr lang="en-US" sz="2400" b="1" dirty="0" smtClean="0">
              <a:solidFill>
                <a:srgbClr val="0070C0"/>
              </a:solidFill>
            </a:endParaRPr>
          </a:p>
          <a:p>
            <a:pPr marL="285750" indent="-285750" algn="just" fontAlgn="base">
              <a:buFont typeface="Wingdings" pitchFamily="2" charset="2"/>
              <a:buChar char="Ø"/>
            </a:pPr>
            <a:r>
              <a:rPr lang="en-US" sz="2400" b="1" dirty="0" smtClean="0">
                <a:solidFill>
                  <a:srgbClr val="0070C0"/>
                </a:solidFill>
              </a:rPr>
              <a:t>Choose </a:t>
            </a:r>
            <a:r>
              <a:rPr lang="en-US" sz="2400" b="1" dirty="0">
                <a:solidFill>
                  <a:srgbClr val="0070C0"/>
                </a:solidFill>
              </a:rPr>
              <a:t>a </a:t>
            </a:r>
            <a:r>
              <a:rPr lang="en-US" sz="2400" b="1" dirty="0">
                <a:solidFill>
                  <a:srgbClr val="CC00CC"/>
                </a:solidFill>
              </a:rPr>
              <a:t>scheduling tool </a:t>
            </a:r>
            <a:r>
              <a:rPr lang="en-US" sz="2400" b="1" dirty="0">
                <a:solidFill>
                  <a:srgbClr val="0070C0"/>
                </a:solidFill>
              </a:rPr>
              <a:t>that suits your </a:t>
            </a:r>
            <a:r>
              <a:rPr lang="en-US" sz="2400" b="1" dirty="0">
                <a:solidFill>
                  <a:srgbClr val="0000FF"/>
                </a:solidFill>
              </a:rPr>
              <a:t>situation</a:t>
            </a:r>
            <a:r>
              <a:rPr lang="en-US" sz="2400" b="1" dirty="0">
                <a:solidFill>
                  <a:srgbClr val="0070C0"/>
                </a:solidFill>
              </a:rPr>
              <a:t>, the current </a:t>
            </a:r>
            <a:r>
              <a:rPr lang="en-US" sz="2400" b="1" dirty="0">
                <a:solidFill>
                  <a:srgbClr val="0000FF"/>
                </a:solidFill>
              </a:rPr>
              <a:t>structure of your job</a:t>
            </a:r>
            <a:r>
              <a:rPr lang="en-US" sz="2400" b="1" dirty="0">
                <a:solidFill>
                  <a:srgbClr val="0070C0"/>
                </a:solidFill>
              </a:rPr>
              <a:t>, your </a:t>
            </a:r>
            <a:r>
              <a:rPr lang="en-US" sz="2400" b="1" dirty="0">
                <a:solidFill>
                  <a:srgbClr val="0000FF"/>
                </a:solidFill>
              </a:rPr>
              <a:t>personal taste</a:t>
            </a:r>
            <a:r>
              <a:rPr lang="en-US" sz="2400" b="1" dirty="0">
                <a:solidFill>
                  <a:srgbClr val="0070C0"/>
                </a:solidFill>
              </a:rPr>
              <a:t>, and your</a:t>
            </a:r>
            <a:r>
              <a:rPr lang="en-US" sz="2400" b="1" dirty="0">
                <a:solidFill>
                  <a:srgbClr val="0000FF"/>
                </a:solidFill>
              </a:rPr>
              <a:t> budget</a:t>
            </a:r>
            <a:r>
              <a:rPr lang="en-US" sz="2400" b="1" dirty="0" smtClean="0">
                <a:solidFill>
                  <a:srgbClr val="0070C0"/>
                </a:solidFill>
              </a:rPr>
              <a:t>.</a:t>
            </a:r>
          </a:p>
          <a:p>
            <a:pPr marL="285750" indent="-285750" algn="just" fontAlgn="base">
              <a:buFont typeface="Wingdings" pitchFamily="2" charset="2"/>
              <a:buChar char="Ø"/>
            </a:pPr>
            <a:r>
              <a:rPr lang="en-US" sz="2400" b="1" dirty="0" smtClean="0">
                <a:solidFill>
                  <a:srgbClr val="0070C0"/>
                </a:solidFill>
              </a:rPr>
              <a:t>The </a:t>
            </a:r>
            <a:r>
              <a:rPr lang="en-US" sz="2400" b="1" dirty="0">
                <a:solidFill>
                  <a:srgbClr val="0070C0"/>
                </a:solidFill>
              </a:rPr>
              <a:t>most important thing when choosing your planner is that it </a:t>
            </a:r>
            <a:r>
              <a:rPr lang="en-US" sz="2400" b="1" dirty="0">
                <a:solidFill>
                  <a:srgbClr val="0000FF"/>
                </a:solidFill>
              </a:rPr>
              <a:t>lets you enter data easily</a:t>
            </a:r>
            <a:r>
              <a:rPr lang="en-US" sz="2400" b="1" dirty="0">
                <a:solidFill>
                  <a:srgbClr val="0070C0"/>
                </a:solidFill>
              </a:rPr>
              <a:t>, and </a:t>
            </a:r>
            <a:r>
              <a:rPr lang="en-US" sz="2400" b="1" dirty="0">
                <a:solidFill>
                  <a:srgbClr val="0000FF"/>
                </a:solidFill>
              </a:rPr>
              <a:t>allows you to view </a:t>
            </a:r>
            <a:r>
              <a:rPr lang="en-US" sz="2400" b="1" dirty="0">
                <a:solidFill>
                  <a:srgbClr val="0070C0"/>
                </a:solidFill>
              </a:rPr>
              <a:t>an appropriate span of time (day/week/month) in the level of detail that you need</a:t>
            </a:r>
            <a:r>
              <a:rPr lang="en-US" sz="2400" b="1" dirty="0" smtClean="0">
                <a:solidFill>
                  <a:srgbClr val="0070C0"/>
                </a:solidFill>
              </a:rPr>
              <a:t>.</a:t>
            </a:r>
          </a:p>
          <a:p>
            <a:pPr marL="285750" indent="-285750" algn="just" fontAlgn="base">
              <a:buFont typeface="Wingdings" pitchFamily="2" charset="2"/>
              <a:buChar char="Ø"/>
            </a:pPr>
            <a:r>
              <a:rPr lang="en-US" sz="2400" b="1" dirty="0" smtClean="0">
                <a:solidFill>
                  <a:srgbClr val="0070C0"/>
                </a:solidFill>
              </a:rPr>
              <a:t>Once </a:t>
            </a:r>
            <a:r>
              <a:rPr lang="en-US" sz="2400" b="1" dirty="0">
                <a:solidFill>
                  <a:srgbClr val="0070C0"/>
                </a:solidFill>
              </a:rPr>
              <a:t>you have decided which tool you want to use, prepare your schedule in the following way</a:t>
            </a:r>
            <a:r>
              <a:rPr lang="en-US" sz="2400" b="1" dirty="0" smtClean="0">
                <a:solidFill>
                  <a:srgbClr val="0070C0"/>
                </a:solidFill>
              </a:rPr>
              <a:t>:</a:t>
            </a:r>
            <a:endParaRPr lang="en-US" sz="2400" b="1" dirty="0">
              <a:solidFill>
                <a:srgbClr val="0070C0"/>
              </a:solidFill>
            </a:endParaRPr>
          </a:p>
        </p:txBody>
      </p:sp>
    </p:spTree>
    <p:extLst>
      <p:ext uri="{BB962C8B-B14F-4D97-AF65-F5344CB8AC3E}">
        <p14:creationId xmlns:p14="http://schemas.microsoft.com/office/powerpoint/2010/main" xmlns="" val="4235352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82333">
              <a:schemeClr val="accent1">
                <a:tint val="44500"/>
                <a:satMod val="160000"/>
              </a:schemeClr>
            </a:gs>
            <a:gs pos="78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098" name="Picture 2" descr="C:\Users\rk\Desktop\weekly plan.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9470" y="609600"/>
            <a:ext cx="8167330" cy="5638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06734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60712"/>
            <a:ext cx="8305800" cy="5940088"/>
          </a:xfrm>
          <a:prstGeom prst="rect">
            <a:avLst/>
          </a:prstGeom>
          <a:gradFill>
            <a:gsLst>
              <a:gs pos="82333">
                <a:schemeClr val="accent1">
                  <a:tint val="44500"/>
                  <a:satMod val="160000"/>
                </a:schemeClr>
              </a:gs>
              <a:gs pos="78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algn="just" fontAlgn="base"/>
            <a:r>
              <a:rPr lang="en-US" sz="2800" b="1" dirty="0">
                <a:solidFill>
                  <a:srgbClr val="FF00FF"/>
                </a:solidFill>
              </a:rPr>
              <a:t>Step 1: </a:t>
            </a:r>
            <a:r>
              <a:rPr lang="en-US" sz="2800" b="1" dirty="0">
                <a:solidFill>
                  <a:srgbClr val="FF0000"/>
                </a:solidFill>
              </a:rPr>
              <a:t>Identify Available Time</a:t>
            </a:r>
            <a:endParaRPr lang="en-US" sz="3200" b="1" dirty="0">
              <a:solidFill>
                <a:srgbClr val="FF0000"/>
              </a:solidFill>
            </a:endParaRPr>
          </a:p>
          <a:p>
            <a:pPr marL="342900" indent="-342900" algn="just" fontAlgn="base">
              <a:buFont typeface="Wingdings" pitchFamily="2" charset="2"/>
              <a:buChar char="Ø"/>
            </a:pPr>
            <a:r>
              <a:rPr lang="en-US" sz="2400" b="1" dirty="0">
                <a:solidFill>
                  <a:srgbClr val="0070C0"/>
                </a:solidFill>
              </a:rPr>
              <a:t>Start by establishing the time you want to make available for your work</a:t>
            </a:r>
            <a:r>
              <a:rPr lang="en-US" sz="2400" b="1" dirty="0" smtClean="0">
                <a:solidFill>
                  <a:srgbClr val="0070C0"/>
                </a:solidFill>
              </a:rPr>
              <a:t>.</a:t>
            </a:r>
          </a:p>
          <a:p>
            <a:pPr marL="342900" indent="-342900" algn="just" fontAlgn="base">
              <a:buFont typeface="Wingdings" pitchFamily="2" charset="2"/>
              <a:buChar char="Ø"/>
            </a:pPr>
            <a:r>
              <a:rPr lang="en-US" sz="2400" b="1" dirty="0" smtClean="0">
                <a:solidFill>
                  <a:srgbClr val="C00000"/>
                </a:solidFill>
              </a:rPr>
              <a:t>How </a:t>
            </a:r>
            <a:r>
              <a:rPr lang="en-US" sz="2400" b="1" dirty="0">
                <a:solidFill>
                  <a:srgbClr val="C00000"/>
                </a:solidFill>
              </a:rPr>
              <a:t>much time you spend at work </a:t>
            </a:r>
            <a:r>
              <a:rPr lang="en-US" sz="2400" b="1" dirty="0">
                <a:solidFill>
                  <a:srgbClr val="0070C0"/>
                </a:solidFill>
              </a:rPr>
              <a:t>should reflect the </a:t>
            </a:r>
            <a:r>
              <a:rPr lang="en-US" sz="2400" b="1" dirty="0">
                <a:solidFill>
                  <a:srgbClr val="0000FF"/>
                </a:solidFill>
              </a:rPr>
              <a:t>design of your job </a:t>
            </a:r>
            <a:r>
              <a:rPr lang="en-US" sz="2400" b="1" dirty="0">
                <a:solidFill>
                  <a:srgbClr val="0070C0"/>
                </a:solidFill>
              </a:rPr>
              <a:t>and your </a:t>
            </a:r>
            <a:r>
              <a:rPr lang="en-US" sz="2400" b="1" dirty="0">
                <a:solidFill>
                  <a:srgbClr val="0000FF"/>
                </a:solidFill>
              </a:rPr>
              <a:t>personal goals </a:t>
            </a:r>
            <a:r>
              <a:rPr lang="en-US" sz="2400" b="1" dirty="0">
                <a:solidFill>
                  <a:srgbClr val="0070C0"/>
                </a:solidFill>
              </a:rPr>
              <a:t>in life.</a:t>
            </a:r>
          </a:p>
          <a:p>
            <a:pPr algn="just" fontAlgn="base"/>
            <a:endParaRPr lang="en-US" sz="800" b="1" dirty="0" smtClean="0"/>
          </a:p>
          <a:p>
            <a:pPr algn="just" fontAlgn="base"/>
            <a:r>
              <a:rPr lang="en-US" sz="2400" b="1" dirty="0" smtClean="0">
                <a:solidFill>
                  <a:srgbClr val="FF00FF"/>
                </a:solidFill>
              </a:rPr>
              <a:t>Step </a:t>
            </a:r>
            <a:r>
              <a:rPr lang="en-US" sz="2400" b="1" dirty="0">
                <a:solidFill>
                  <a:srgbClr val="FF00FF"/>
                </a:solidFill>
              </a:rPr>
              <a:t>2: </a:t>
            </a:r>
            <a:r>
              <a:rPr lang="en-US" sz="2400" b="1" dirty="0">
                <a:solidFill>
                  <a:srgbClr val="FF0000"/>
                </a:solidFill>
              </a:rPr>
              <a:t>Schedule Essential Actions</a:t>
            </a:r>
          </a:p>
          <a:p>
            <a:pPr marL="342900" indent="-342900" algn="just" fontAlgn="base">
              <a:buFont typeface="Wingdings" pitchFamily="2" charset="2"/>
              <a:buChar char="Ø"/>
            </a:pPr>
            <a:r>
              <a:rPr lang="en-US" sz="2400" b="1" dirty="0">
                <a:solidFill>
                  <a:srgbClr val="0070C0"/>
                </a:solidFill>
              </a:rPr>
              <a:t>Next, block in the actions you </a:t>
            </a:r>
            <a:r>
              <a:rPr lang="en-US" sz="2400" b="1" dirty="0">
                <a:solidFill>
                  <a:srgbClr val="CC00CC"/>
                </a:solidFill>
              </a:rPr>
              <a:t>absolutely must </a:t>
            </a:r>
            <a:r>
              <a:rPr lang="en-US" sz="2400" b="1" dirty="0">
                <a:solidFill>
                  <a:srgbClr val="0070C0"/>
                </a:solidFill>
              </a:rPr>
              <a:t>take to do a good job. </a:t>
            </a:r>
            <a:endParaRPr lang="en-US" sz="2400" b="1" dirty="0" smtClean="0">
              <a:solidFill>
                <a:srgbClr val="0070C0"/>
              </a:solidFill>
            </a:endParaRPr>
          </a:p>
          <a:p>
            <a:pPr marL="342900" indent="-342900" algn="just" fontAlgn="base">
              <a:buFont typeface="Wingdings" pitchFamily="2" charset="2"/>
              <a:buChar char="Ø"/>
            </a:pPr>
            <a:r>
              <a:rPr lang="en-US" sz="2400" b="1" dirty="0" smtClean="0">
                <a:solidFill>
                  <a:srgbClr val="0070C0"/>
                </a:solidFill>
              </a:rPr>
              <a:t>These </a:t>
            </a:r>
            <a:r>
              <a:rPr lang="en-US" sz="2400" b="1" dirty="0">
                <a:solidFill>
                  <a:srgbClr val="0070C0"/>
                </a:solidFill>
              </a:rPr>
              <a:t>will often be the things you are assessed against.</a:t>
            </a:r>
          </a:p>
          <a:p>
            <a:pPr algn="just" fontAlgn="base"/>
            <a:endParaRPr lang="en-US" sz="800" b="1" dirty="0" smtClean="0">
              <a:solidFill>
                <a:srgbClr val="FF00FF"/>
              </a:solidFill>
            </a:endParaRPr>
          </a:p>
          <a:p>
            <a:pPr algn="just" fontAlgn="base"/>
            <a:r>
              <a:rPr lang="en-US" sz="2400" b="1" dirty="0" smtClean="0">
                <a:solidFill>
                  <a:srgbClr val="FF00FF"/>
                </a:solidFill>
              </a:rPr>
              <a:t>Step </a:t>
            </a:r>
            <a:r>
              <a:rPr lang="en-US" sz="2400" b="1" dirty="0">
                <a:solidFill>
                  <a:srgbClr val="FF00FF"/>
                </a:solidFill>
              </a:rPr>
              <a:t>3: </a:t>
            </a:r>
            <a:r>
              <a:rPr lang="en-US" sz="2400" b="1" dirty="0">
                <a:solidFill>
                  <a:srgbClr val="FF0000"/>
                </a:solidFill>
              </a:rPr>
              <a:t>Schedule High-Priority Activities</a:t>
            </a:r>
          </a:p>
          <a:p>
            <a:pPr marL="342900" indent="-342900" algn="just" fontAlgn="base">
              <a:buFont typeface="Wingdings" pitchFamily="2" charset="2"/>
              <a:buChar char="Ø"/>
            </a:pPr>
            <a:r>
              <a:rPr lang="en-US" sz="2400" b="1" dirty="0">
                <a:solidFill>
                  <a:srgbClr val="0070C0"/>
                </a:solidFill>
              </a:rPr>
              <a:t>Review your </a:t>
            </a:r>
            <a:r>
              <a:rPr lang="en-US" sz="2400" b="1" dirty="0">
                <a:solidFill>
                  <a:srgbClr val="CC00CC"/>
                </a:solidFill>
              </a:rPr>
              <a:t>To-Do List</a:t>
            </a:r>
            <a:r>
              <a:rPr lang="en-US" sz="2400" b="1" dirty="0">
                <a:solidFill>
                  <a:srgbClr val="0070C0"/>
                </a:solidFill>
              </a:rPr>
              <a:t> , and schedule in </a:t>
            </a:r>
            <a:r>
              <a:rPr lang="en-US" sz="2400" b="1" dirty="0">
                <a:solidFill>
                  <a:srgbClr val="C00000"/>
                </a:solidFill>
              </a:rPr>
              <a:t>high-priority </a:t>
            </a:r>
            <a:r>
              <a:rPr lang="en-US" sz="2400" b="1" dirty="0">
                <a:solidFill>
                  <a:srgbClr val="0070C0"/>
                </a:solidFill>
              </a:rPr>
              <a:t>and </a:t>
            </a:r>
            <a:r>
              <a:rPr lang="en-US" sz="2400" b="1" dirty="0">
                <a:solidFill>
                  <a:srgbClr val="C00000"/>
                </a:solidFill>
              </a:rPr>
              <a:t>urgent activities</a:t>
            </a:r>
            <a:r>
              <a:rPr lang="en-US" sz="2400" b="1" dirty="0">
                <a:solidFill>
                  <a:srgbClr val="0070C0"/>
                </a:solidFill>
              </a:rPr>
              <a:t>, as well as </a:t>
            </a:r>
            <a:r>
              <a:rPr lang="en-US" sz="2400" b="1" dirty="0">
                <a:solidFill>
                  <a:srgbClr val="3399FF"/>
                </a:solidFill>
              </a:rPr>
              <a:t>essential maintenance tasks</a:t>
            </a:r>
            <a:r>
              <a:rPr lang="en-US" sz="2400" b="1" dirty="0">
                <a:solidFill>
                  <a:srgbClr val="0070C0"/>
                </a:solidFill>
              </a:rPr>
              <a:t> that </a:t>
            </a:r>
            <a:r>
              <a:rPr lang="en-US" sz="2400" b="1" dirty="0">
                <a:solidFill>
                  <a:srgbClr val="FF0066"/>
                </a:solidFill>
              </a:rPr>
              <a:t>cannot be delegated </a:t>
            </a:r>
            <a:r>
              <a:rPr lang="en-US" sz="2400" b="1" dirty="0">
                <a:solidFill>
                  <a:srgbClr val="0070C0"/>
                </a:solidFill>
              </a:rPr>
              <a:t>or </a:t>
            </a:r>
            <a:r>
              <a:rPr lang="en-US" sz="2400" b="1" dirty="0">
                <a:solidFill>
                  <a:srgbClr val="FF0066"/>
                </a:solidFill>
              </a:rPr>
              <a:t>avoided</a:t>
            </a:r>
            <a:r>
              <a:rPr lang="en-US" sz="2400" b="1" dirty="0" smtClean="0">
                <a:solidFill>
                  <a:srgbClr val="0070C0"/>
                </a:solidFill>
              </a:rPr>
              <a:t>.</a:t>
            </a:r>
          </a:p>
          <a:p>
            <a:pPr marL="342900" indent="-342900" algn="just" fontAlgn="base">
              <a:buFont typeface="Wingdings" pitchFamily="2" charset="2"/>
              <a:buChar char="Ø"/>
            </a:pPr>
            <a:r>
              <a:rPr lang="en-US" sz="2400" b="1" dirty="0" smtClean="0">
                <a:solidFill>
                  <a:srgbClr val="0070C0"/>
                </a:solidFill>
              </a:rPr>
              <a:t>Try </a:t>
            </a:r>
            <a:r>
              <a:rPr lang="en-US" sz="2400" b="1" dirty="0">
                <a:solidFill>
                  <a:srgbClr val="0070C0"/>
                </a:solidFill>
              </a:rPr>
              <a:t>to arrange these for the times of day when you are </a:t>
            </a:r>
            <a:r>
              <a:rPr lang="en-US" sz="2400" b="1" dirty="0" smtClean="0">
                <a:solidFill>
                  <a:srgbClr val="0070C0"/>
                </a:solidFill>
              </a:rPr>
              <a:t>most productive.</a:t>
            </a:r>
            <a:endParaRPr lang="en-US" sz="2400" b="1" dirty="0">
              <a:solidFill>
                <a:srgbClr val="0070C0"/>
              </a:solidFill>
            </a:endParaRPr>
          </a:p>
        </p:txBody>
      </p:sp>
    </p:spTree>
    <p:extLst>
      <p:ext uri="{BB962C8B-B14F-4D97-AF65-F5344CB8AC3E}">
        <p14:creationId xmlns:p14="http://schemas.microsoft.com/office/powerpoint/2010/main" xmlns="" val="16891004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763000" cy="6494085"/>
          </a:xfrm>
          <a:prstGeom prst="rect">
            <a:avLst/>
          </a:prstGeom>
          <a:gradFill>
            <a:gsLst>
              <a:gs pos="82333">
                <a:schemeClr val="accent1">
                  <a:tint val="44500"/>
                  <a:satMod val="160000"/>
                </a:schemeClr>
              </a:gs>
              <a:gs pos="78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algn="just" fontAlgn="base"/>
            <a:r>
              <a:rPr lang="en-US" sz="2800" b="1" dirty="0" smtClean="0">
                <a:solidFill>
                  <a:srgbClr val="FF00FF"/>
                </a:solidFill>
              </a:rPr>
              <a:t>Step 4</a:t>
            </a:r>
            <a:r>
              <a:rPr lang="en-US" sz="2800" b="1" dirty="0">
                <a:solidFill>
                  <a:srgbClr val="FF00FF"/>
                </a:solidFill>
              </a:rPr>
              <a:t>: </a:t>
            </a:r>
            <a:r>
              <a:rPr lang="en-US" sz="2800" b="1" dirty="0">
                <a:solidFill>
                  <a:srgbClr val="FF0000"/>
                </a:solidFill>
              </a:rPr>
              <a:t>Schedule Contingency Time</a:t>
            </a:r>
          </a:p>
          <a:p>
            <a:pPr marL="342900" indent="-342900" algn="just" fontAlgn="base">
              <a:buFont typeface="Wingdings" pitchFamily="2" charset="2"/>
              <a:buChar char="Ø"/>
            </a:pPr>
            <a:r>
              <a:rPr lang="en-US" sz="2400" b="1" dirty="0">
                <a:solidFill>
                  <a:srgbClr val="0070C0"/>
                </a:solidFill>
              </a:rPr>
              <a:t>Next, schedule some </a:t>
            </a:r>
            <a:r>
              <a:rPr lang="en-US" sz="2400" b="1" dirty="0">
                <a:solidFill>
                  <a:srgbClr val="FF00FF"/>
                </a:solidFill>
              </a:rPr>
              <a:t>extra time </a:t>
            </a:r>
            <a:r>
              <a:rPr lang="en-US" sz="2400" b="1" dirty="0">
                <a:solidFill>
                  <a:srgbClr val="0070C0"/>
                </a:solidFill>
              </a:rPr>
              <a:t>to cope with </a:t>
            </a:r>
            <a:r>
              <a:rPr lang="en-US" sz="2400" b="1" dirty="0">
                <a:solidFill>
                  <a:srgbClr val="00B050"/>
                </a:solidFill>
              </a:rPr>
              <a:t>contingencies </a:t>
            </a:r>
            <a:r>
              <a:rPr lang="en-US" sz="2400" b="1" dirty="0">
                <a:solidFill>
                  <a:srgbClr val="0070C0"/>
                </a:solidFill>
              </a:rPr>
              <a:t>and </a:t>
            </a:r>
            <a:r>
              <a:rPr lang="en-US" sz="2400" b="1" dirty="0" smtClean="0">
                <a:solidFill>
                  <a:srgbClr val="00B050"/>
                </a:solidFill>
              </a:rPr>
              <a:t>emergencies</a:t>
            </a:r>
            <a:r>
              <a:rPr lang="en-US" sz="2400" b="1" dirty="0" smtClean="0">
                <a:solidFill>
                  <a:srgbClr val="0070C0"/>
                </a:solidFill>
              </a:rPr>
              <a:t>. Experience </a:t>
            </a:r>
            <a:r>
              <a:rPr lang="en-US" sz="2400" b="1" dirty="0">
                <a:solidFill>
                  <a:srgbClr val="0070C0"/>
                </a:solidFill>
              </a:rPr>
              <a:t>will tell you how much to allow – in general, the more </a:t>
            </a:r>
            <a:r>
              <a:rPr lang="en-US" sz="2400" b="1" dirty="0">
                <a:solidFill>
                  <a:srgbClr val="0000FF"/>
                </a:solidFill>
              </a:rPr>
              <a:t>unpredictable</a:t>
            </a:r>
            <a:r>
              <a:rPr lang="en-US" sz="2400" b="1" dirty="0">
                <a:solidFill>
                  <a:srgbClr val="0070C0"/>
                </a:solidFill>
              </a:rPr>
              <a:t> your job, the more contingency time you'll need. (</a:t>
            </a:r>
            <a:r>
              <a:rPr lang="en-US" sz="2400" b="1" dirty="0">
                <a:solidFill>
                  <a:srgbClr val="C00000"/>
                </a:solidFill>
              </a:rPr>
              <a:t>If you don't schedule this time in, emergencies will still happen and you'll end up working </a:t>
            </a:r>
            <a:r>
              <a:rPr lang="en-US" sz="2400" b="1" dirty="0" smtClean="0">
                <a:solidFill>
                  <a:srgbClr val="C00000"/>
                </a:solidFill>
              </a:rPr>
              <a:t>late)</a:t>
            </a:r>
          </a:p>
          <a:p>
            <a:pPr marL="342900" indent="-342900" algn="just" fontAlgn="base">
              <a:buFont typeface="Wingdings" pitchFamily="2" charset="2"/>
              <a:buChar char="Ø"/>
            </a:pPr>
            <a:r>
              <a:rPr lang="en-US" sz="2400" b="1" dirty="0" smtClean="0">
                <a:solidFill>
                  <a:srgbClr val="0000FF"/>
                </a:solidFill>
              </a:rPr>
              <a:t>Frequent </a:t>
            </a:r>
            <a:r>
              <a:rPr lang="en-US" sz="2400" b="1" dirty="0">
                <a:solidFill>
                  <a:srgbClr val="0000FF"/>
                </a:solidFill>
              </a:rPr>
              <a:t>interruptions </a:t>
            </a:r>
            <a:r>
              <a:rPr lang="en-US" sz="2400" b="1" dirty="0">
                <a:solidFill>
                  <a:srgbClr val="0070C0"/>
                </a:solidFill>
              </a:rPr>
              <a:t>can eat into your time. Learning </a:t>
            </a:r>
            <a:r>
              <a:rPr lang="en-US" sz="2400" b="1" dirty="0">
                <a:solidFill>
                  <a:srgbClr val="C00000"/>
                </a:solidFill>
              </a:rPr>
              <a:t>how to manage </a:t>
            </a:r>
            <a:r>
              <a:rPr lang="en-US" sz="2400" b="1" dirty="0">
                <a:solidFill>
                  <a:srgbClr val="0070C0"/>
                </a:solidFill>
              </a:rPr>
              <a:t>them  can reduce the amount of </a:t>
            </a:r>
            <a:r>
              <a:rPr lang="en-US" sz="2400" b="1" dirty="0">
                <a:solidFill>
                  <a:srgbClr val="FF00FF"/>
                </a:solidFill>
              </a:rPr>
              <a:t>contingency time </a:t>
            </a:r>
            <a:r>
              <a:rPr lang="en-US" sz="2400" b="1" dirty="0">
                <a:solidFill>
                  <a:srgbClr val="0070C0"/>
                </a:solidFill>
              </a:rPr>
              <a:t>you need to set aside. </a:t>
            </a:r>
            <a:r>
              <a:rPr lang="en-US" sz="2400" b="1" dirty="0" smtClean="0">
                <a:solidFill>
                  <a:srgbClr val="0070C0"/>
                </a:solidFill>
              </a:rPr>
              <a:t>Some </a:t>
            </a:r>
            <a:r>
              <a:rPr lang="en-US" sz="2400" b="1" dirty="0">
                <a:solidFill>
                  <a:srgbClr val="0070C0"/>
                </a:solidFill>
              </a:rPr>
              <a:t>interruptions will be hard to predict, but leaving some open space in your schedule gives you the </a:t>
            </a:r>
            <a:r>
              <a:rPr lang="en-US" sz="2400" b="1" dirty="0">
                <a:solidFill>
                  <a:srgbClr val="C00000"/>
                </a:solidFill>
              </a:rPr>
              <a:t>flexibility </a:t>
            </a:r>
            <a:r>
              <a:rPr lang="en-US" sz="2400" b="1" dirty="0">
                <a:solidFill>
                  <a:srgbClr val="0070C0"/>
                </a:solidFill>
              </a:rPr>
              <a:t>you need to </a:t>
            </a:r>
            <a:r>
              <a:rPr lang="en-US" sz="2400" b="1" dirty="0">
                <a:solidFill>
                  <a:srgbClr val="0000FF"/>
                </a:solidFill>
              </a:rPr>
              <a:t>rearrange tasks </a:t>
            </a:r>
            <a:r>
              <a:rPr lang="en-US" sz="2400" b="1" dirty="0">
                <a:solidFill>
                  <a:srgbClr val="0070C0"/>
                </a:solidFill>
              </a:rPr>
              <a:t>and respond to </a:t>
            </a:r>
            <a:r>
              <a:rPr lang="en-US" sz="2400" b="1" dirty="0">
                <a:solidFill>
                  <a:srgbClr val="0000FF"/>
                </a:solidFill>
              </a:rPr>
              <a:t>important issues </a:t>
            </a:r>
            <a:r>
              <a:rPr lang="en-US" sz="2400" b="1" dirty="0">
                <a:solidFill>
                  <a:srgbClr val="0070C0"/>
                </a:solidFill>
              </a:rPr>
              <a:t>as they arise.</a:t>
            </a:r>
          </a:p>
          <a:p>
            <a:pPr algn="just" fontAlgn="base"/>
            <a:r>
              <a:rPr lang="en-US" sz="2800" b="1" dirty="0">
                <a:solidFill>
                  <a:srgbClr val="FF00FF"/>
                </a:solidFill>
              </a:rPr>
              <a:t>Step 5: </a:t>
            </a:r>
            <a:r>
              <a:rPr lang="en-US" sz="2800" b="1" dirty="0">
                <a:solidFill>
                  <a:srgbClr val="FF0000"/>
                </a:solidFill>
              </a:rPr>
              <a:t>Schedule Discretionary Time</a:t>
            </a:r>
          </a:p>
          <a:p>
            <a:pPr marL="342900" indent="-342900" algn="just" fontAlgn="base">
              <a:buFont typeface="Wingdings" pitchFamily="2" charset="2"/>
              <a:buChar char="Ø"/>
            </a:pPr>
            <a:r>
              <a:rPr lang="en-US" sz="2400" b="1" dirty="0">
                <a:solidFill>
                  <a:srgbClr val="0070C0"/>
                </a:solidFill>
              </a:rPr>
              <a:t>The space you have left in your planner is "</a:t>
            </a:r>
            <a:r>
              <a:rPr lang="en-US" sz="2400" b="1" dirty="0">
                <a:solidFill>
                  <a:srgbClr val="CC00CC"/>
                </a:solidFill>
              </a:rPr>
              <a:t>discretionary time</a:t>
            </a:r>
            <a:r>
              <a:rPr lang="en-US" sz="2400" b="1" dirty="0">
                <a:solidFill>
                  <a:srgbClr val="0070C0"/>
                </a:solidFill>
              </a:rPr>
              <a:t>": time that is available to deliver your priorities and achieve your goals. Review your prioritized </a:t>
            </a:r>
            <a:r>
              <a:rPr lang="en-US" sz="2400" b="1" dirty="0">
                <a:solidFill>
                  <a:srgbClr val="C00000"/>
                </a:solidFill>
              </a:rPr>
              <a:t>To-Do List </a:t>
            </a:r>
            <a:r>
              <a:rPr lang="en-US" sz="2400" b="1" dirty="0">
                <a:solidFill>
                  <a:srgbClr val="0070C0"/>
                </a:solidFill>
              </a:rPr>
              <a:t>and </a:t>
            </a:r>
            <a:r>
              <a:rPr lang="en-US" sz="2400" b="1" dirty="0">
                <a:solidFill>
                  <a:srgbClr val="C00000"/>
                </a:solidFill>
              </a:rPr>
              <a:t>personal </a:t>
            </a:r>
            <a:r>
              <a:rPr lang="en-US" sz="2400" b="1" dirty="0" smtClean="0">
                <a:solidFill>
                  <a:srgbClr val="C00000"/>
                </a:solidFill>
              </a:rPr>
              <a:t>goals</a:t>
            </a:r>
            <a:r>
              <a:rPr lang="en-US" sz="2400" b="1" dirty="0" smtClean="0">
                <a:solidFill>
                  <a:srgbClr val="0070C0"/>
                </a:solidFill>
              </a:rPr>
              <a:t>, </a:t>
            </a:r>
            <a:r>
              <a:rPr lang="en-US" sz="2400" b="1" dirty="0">
                <a:solidFill>
                  <a:srgbClr val="00B050"/>
                </a:solidFill>
              </a:rPr>
              <a:t>evaluate the time </a:t>
            </a:r>
            <a:r>
              <a:rPr lang="en-US" sz="2400" b="1" dirty="0">
                <a:solidFill>
                  <a:srgbClr val="0070C0"/>
                </a:solidFill>
              </a:rPr>
              <a:t>you need to </a:t>
            </a:r>
            <a:r>
              <a:rPr lang="en-US" sz="2400" b="1" dirty="0">
                <a:solidFill>
                  <a:srgbClr val="00B050"/>
                </a:solidFill>
              </a:rPr>
              <a:t>achieve them</a:t>
            </a:r>
            <a:r>
              <a:rPr lang="en-US" sz="2400" b="1" dirty="0">
                <a:solidFill>
                  <a:srgbClr val="0070C0"/>
                </a:solidFill>
              </a:rPr>
              <a:t>, </a:t>
            </a:r>
            <a:r>
              <a:rPr lang="en-US" sz="2400" b="1" dirty="0" smtClean="0">
                <a:solidFill>
                  <a:srgbClr val="0070C0"/>
                </a:solidFill>
              </a:rPr>
              <a:t>&amp;</a:t>
            </a:r>
            <a:r>
              <a:rPr lang="en-US" sz="2400" b="1" dirty="0" smtClean="0">
                <a:solidFill>
                  <a:srgbClr val="00B050"/>
                </a:solidFill>
              </a:rPr>
              <a:t>schedule </a:t>
            </a:r>
            <a:r>
              <a:rPr lang="en-US" sz="2400" b="1" dirty="0">
                <a:solidFill>
                  <a:srgbClr val="00B050"/>
                </a:solidFill>
              </a:rPr>
              <a:t>them </a:t>
            </a:r>
            <a:r>
              <a:rPr lang="en-US" sz="2400" b="1" dirty="0">
                <a:solidFill>
                  <a:srgbClr val="0070C0"/>
                </a:solidFill>
              </a:rPr>
              <a:t>in</a:t>
            </a:r>
            <a:r>
              <a:rPr lang="en-US" sz="2400" b="1" dirty="0" smtClean="0">
                <a:solidFill>
                  <a:srgbClr val="0070C0"/>
                </a:solidFill>
              </a:rPr>
              <a:t>.</a:t>
            </a:r>
            <a:endParaRPr lang="en-US" sz="2400" b="1" dirty="0">
              <a:solidFill>
                <a:srgbClr val="0070C0"/>
              </a:solidFill>
            </a:endParaRPr>
          </a:p>
        </p:txBody>
      </p:sp>
    </p:spTree>
    <p:extLst>
      <p:ext uri="{BB962C8B-B14F-4D97-AF65-F5344CB8AC3E}">
        <p14:creationId xmlns:p14="http://schemas.microsoft.com/office/powerpoint/2010/main" xmlns="" val="10576448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763000" cy="6432530"/>
          </a:xfrm>
          <a:prstGeom prst="rect">
            <a:avLst/>
          </a:prstGeom>
          <a:gradFill>
            <a:gsLst>
              <a:gs pos="82333">
                <a:schemeClr val="accent1">
                  <a:tint val="44500"/>
                  <a:satMod val="160000"/>
                </a:schemeClr>
              </a:gs>
              <a:gs pos="78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fontAlgn="base"/>
            <a:r>
              <a:rPr lang="en-US" sz="2800" b="1" dirty="0">
                <a:solidFill>
                  <a:srgbClr val="FF00FF"/>
                </a:solidFill>
              </a:rPr>
              <a:t>Step 6: </a:t>
            </a:r>
            <a:r>
              <a:rPr lang="en-US" sz="2800" b="1" dirty="0">
                <a:solidFill>
                  <a:srgbClr val="FF0000"/>
                </a:solidFill>
              </a:rPr>
              <a:t>Analyze Your Activities</a:t>
            </a:r>
          </a:p>
          <a:p>
            <a:pPr marL="342900" indent="-342900" algn="just" fontAlgn="base">
              <a:buFont typeface="Wingdings" pitchFamily="2" charset="2"/>
              <a:buChar char="Ø"/>
            </a:pPr>
            <a:r>
              <a:rPr lang="en-US" sz="2400" b="1" dirty="0">
                <a:solidFill>
                  <a:srgbClr val="0070C0"/>
                </a:solidFill>
              </a:rPr>
              <a:t>If, by the time you reach step five, you find that you have </a:t>
            </a:r>
            <a:r>
              <a:rPr lang="en-US" sz="2400" b="1" dirty="0">
                <a:solidFill>
                  <a:srgbClr val="C00000"/>
                </a:solidFill>
              </a:rPr>
              <a:t>little</a:t>
            </a:r>
            <a:r>
              <a:rPr lang="en-US" sz="2400" b="1" dirty="0">
                <a:solidFill>
                  <a:srgbClr val="0070C0"/>
                </a:solidFill>
              </a:rPr>
              <a:t> or </a:t>
            </a:r>
            <a:r>
              <a:rPr lang="en-US" sz="2400" b="1" dirty="0">
                <a:solidFill>
                  <a:srgbClr val="C00000"/>
                </a:solidFill>
              </a:rPr>
              <a:t>no discretionary time </a:t>
            </a:r>
            <a:r>
              <a:rPr lang="en-US" sz="2400" b="1" dirty="0">
                <a:solidFill>
                  <a:srgbClr val="00B050"/>
                </a:solidFill>
              </a:rPr>
              <a:t>available</a:t>
            </a:r>
            <a:r>
              <a:rPr lang="en-US" sz="2400" b="1" dirty="0">
                <a:solidFill>
                  <a:srgbClr val="0070C0"/>
                </a:solidFill>
              </a:rPr>
              <a:t>, you need to </a:t>
            </a:r>
            <a:r>
              <a:rPr lang="en-US" sz="2400" b="1" dirty="0">
                <a:solidFill>
                  <a:srgbClr val="0000FF"/>
                </a:solidFill>
              </a:rPr>
              <a:t>go back </a:t>
            </a:r>
            <a:r>
              <a:rPr lang="en-US" sz="2400" b="1" dirty="0">
                <a:solidFill>
                  <a:srgbClr val="0070C0"/>
                </a:solidFill>
              </a:rPr>
              <a:t>through steps two, three and four, and question whether all of the tasks you've entered are absolutely necessary. </a:t>
            </a:r>
            <a:endParaRPr lang="en-US" sz="2400" b="1" dirty="0" smtClean="0">
              <a:solidFill>
                <a:srgbClr val="0070C0"/>
              </a:solidFill>
            </a:endParaRPr>
          </a:p>
          <a:p>
            <a:pPr marL="342900" indent="-342900" algn="just" fontAlgn="base">
              <a:buFont typeface="Wingdings" pitchFamily="2" charset="2"/>
              <a:buChar char="Ø"/>
            </a:pPr>
            <a:r>
              <a:rPr lang="en-US" sz="2400" b="1" dirty="0" smtClean="0">
                <a:solidFill>
                  <a:srgbClr val="0070C0"/>
                </a:solidFill>
              </a:rPr>
              <a:t>It </a:t>
            </a:r>
            <a:r>
              <a:rPr lang="en-US" sz="2400" b="1" dirty="0">
                <a:solidFill>
                  <a:srgbClr val="0070C0"/>
                </a:solidFill>
              </a:rPr>
              <a:t>may be that some things can be </a:t>
            </a:r>
            <a:r>
              <a:rPr lang="en-US" sz="2400" b="1" dirty="0">
                <a:solidFill>
                  <a:srgbClr val="00B050"/>
                </a:solidFill>
              </a:rPr>
              <a:t>delegated</a:t>
            </a:r>
            <a:r>
              <a:rPr lang="en-US" sz="2400" b="1" dirty="0">
                <a:solidFill>
                  <a:srgbClr val="0070C0"/>
                </a:solidFill>
              </a:rPr>
              <a:t> </a:t>
            </a:r>
            <a:r>
              <a:rPr lang="en-US" sz="2400" b="1" dirty="0">
                <a:solidFill>
                  <a:srgbClr val="FF0000"/>
                </a:solidFill>
              </a:rPr>
              <a:t>or</a:t>
            </a:r>
            <a:r>
              <a:rPr lang="en-US" sz="2400" b="1" dirty="0">
                <a:solidFill>
                  <a:srgbClr val="0070C0"/>
                </a:solidFill>
              </a:rPr>
              <a:t> </a:t>
            </a:r>
            <a:r>
              <a:rPr lang="en-US" sz="2400" b="1" dirty="0">
                <a:solidFill>
                  <a:srgbClr val="00B050"/>
                </a:solidFill>
              </a:rPr>
              <a:t>tackled</a:t>
            </a:r>
            <a:r>
              <a:rPr lang="en-US" sz="2400" b="1" dirty="0">
                <a:solidFill>
                  <a:srgbClr val="0070C0"/>
                </a:solidFill>
              </a:rPr>
              <a:t> in a more </a:t>
            </a:r>
            <a:r>
              <a:rPr lang="en-US" sz="2400" b="1" dirty="0">
                <a:solidFill>
                  <a:srgbClr val="CC00CC"/>
                </a:solidFill>
              </a:rPr>
              <a:t>time-efficient way</a:t>
            </a:r>
            <a:r>
              <a:rPr lang="en-US" sz="2400" b="1" dirty="0" smtClean="0">
                <a:solidFill>
                  <a:srgbClr val="0070C0"/>
                </a:solidFill>
              </a:rPr>
              <a:t>.</a:t>
            </a:r>
          </a:p>
          <a:p>
            <a:pPr marL="342900" indent="-342900" algn="just" fontAlgn="base">
              <a:buFont typeface="Wingdings" pitchFamily="2" charset="2"/>
              <a:buChar char="Ø"/>
            </a:pPr>
            <a:r>
              <a:rPr lang="en-US" sz="2400" b="1" dirty="0" smtClean="0">
                <a:solidFill>
                  <a:srgbClr val="0070C0"/>
                </a:solidFill>
              </a:rPr>
              <a:t>One </a:t>
            </a:r>
            <a:r>
              <a:rPr lang="en-US" sz="2400" b="1" dirty="0">
                <a:solidFill>
                  <a:srgbClr val="0070C0"/>
                </a:solidFill>
              </a:rPr>
              <a:t>of the </a:t>
            </a:r>
            <a:r>
              <a:rPr lang="en-US" sz="2400" b="1" dirty="0">
                <a:solidFill>
                  <a:schemeClr val="accent6">
                    <a:lumMod val="75000"/>
                  </a:schemeClr>
                </a:solidFill>
              </a:rPr>
              <a:t>most important ways </a:t>
            </a:r>
            <a:r>
              <a:rPr lang="en-US" sz="2400" b="1" dirty="0">
                <a:solidFill>
                  <a:srgbClr val="0070C0"/>
                </a:solidFill>
              </a:rPr>
              <a:t>that you can build success is by </a:t>
            </a:r>
            <a:r>
              <a:rPr lang="en-US" sz="2400" b="1" dirty="0">
                <a:solidFill>
                  <a:srgbClr val="00B050"/>
                </a:solidFill>
              </a:rPr>
              <a:t>maximizing the</a:t>
            </a:r>
            <a:r>
              <a:rPr lang="en-US" sz="2400" b="1" dirty="0">
                <a:solidFill>
                  <a:srgbClr val="0070C0"/>
                </a:solidFill>
              </a:rPr>
              <a:t> </a:t>
            </a:r>
            <a:r>
              <a:rPr lang="en-US" sz="2400" b="1" dirty="0" smtClean="0">
                <a:solidFill>
                  <a:srgbClr val="0000FF"/>
                </a:solidFill>
              </a:rPr>
              <a:t>leverage</a:t>
            </a:r>
            <a:r>
              <a:rPr lang="en-US" sz="2400" b="1" dirty="0">
                <a:solidFill>
                  <a:srgbClr val="0070C0"/>
                </a:solidFill>
              </a:rPr>
              <a:t> you can achieve with your time</a:t>
            </a:r>
            <a:r>
              <a:rPr lang="en-US" sz="2400" b="1" dirty="0" smtClean="0">
                <a:solidFill>
                  <a:srgbClr val="0070C0"/>
                </a:solidFill>
              </a:rPr>
              <a:t>.</a:t>
            </a:r>
          </a:p>
          <a:p>
            <a:pPr marL="342900" indent="-342900" algn="just" fontAlgn="base">
              <a:buFont typeface="Wingdings" pitchFamily="2" charset="2"/>
              <a:buChar char="Ø"/>
            </a:pPr>
            <a:r>
              <a:rPr lang="en-US" sz="2400" b="1" dirty="0" smtClean="0">
                <a:solidFill>
                  <a:srgbClr val="FF00FF"/>
                </a:solidFill>
              </a:rPr>
              <a:t>Increase</a:t>
            </a:r>
            <a:r>
              <a:rPr lang="en-US" sz="2400" b="1" dirty="0" smtClean="0">
                <a:solidFill>
                  <a:srgbClr val="0070C0"/>
                </a:solidFill>
              </a:rPr>
              <a:t> </a:t>
            </a:r>
            <a:r>
              <a:rPr lang="en-US" sz="2400" b="1" dirty="0">
                <a:solidFill>
                  <a:srgbClr val="0070C0"/>
                </a:solidFill>
              </a:rPr>
              <a:t>the amount of work you can </a:t>
            </a:r>
            <a:r>
              <a:rPr lang="en-US" sz="2400" b="1" dirty="0" smtClean="0">
                <a:solidFill>
                  <a:srgbClr val="0070C0"/>
                </a:solidFill>
              </a:rPr>
              <a:t>complete by</a:t>
            </a:r>
            <a:r>
              <a:rPr lang="en-US" sz="2400" b="1" dirty="0">
                <a:solidFill>
                  <a:srgbClr val="0070C0"/>
                </a:solidFill>
              </a:rPr>
              <a:t> </a:t>
            </a:r>
            <a:r>
              <a:rPr lang="en-US" sz="2400" b="1" dirty="0">
                <a:solidFill>
                  <a:srgbClr val="00B050"/>
                </a:solidFill>
              </a:rPr>
              <a:t>delegating  to other people</a:t>
            </a:r>
            <a:r>
              <a:rPr lang="en-US" sz="2400" b="1" dirty="0">
                <a:solidFill>
                  <a:srgbClr val="0070C0"/>
                </a:solidFill>
              </a:rPr>
              <a:t>, </a:t>
            </a:r>
            <a:r>
              <a:rPr lang="en-US" sz="2400" b="1" dirty="0">
                <a:solidFill>
                  <a:schemeClr val="accent6">
                    <a:lumMod val="75000"/>
                  </a:schemeClr>
                </a:solidFill>
              </a:rPr>
              <a:t>outsourcing  key tasks</a:t>
            </a:r>
            <a:r>
              <a:rPr lang="en-US" sz="2400" b="1" dirty="0">
                <a:solidFill>
                  <a:srgbClr val="0070C0"/>
                </a:solidFill>
              </a:rPr>
              <a:t>, </a:t>
            </a:r>
            <a:r>
              <a:rPr lang="en-US" sz="2400" b="1" dirty="0">
                <a:solidFill>
                  <a:srgbClr val="FF0066"/>
                </a:solidFill>
              </a:rPr>
              <a:t>or </a:t>
            </a:r>
            <a:r>
              <a:rPr lang="en-US" sz="2400" b="1" dirty="0">
                <a:solidFill>
                  <a:srgbClr val="0000FF"/>
                </a:solidFill>
              </a:rPr>
              <a:t>using technology </a:t>
            </a:r>
            <a:r>
              <a:rPr lang="en-US" sz="2400" b="1" dirty="0">
                <a:solidFill>
                  <a:srgbClr val="0070C0"/>
                </a:solidFill>
              </a:rPr>
              <a:t>to automate as much of your work as possible. </a:t>
            </a:r>
            <a:endParaRPr lang="en-US" sz="2400" b="1" dirty="0" smtClean="0">
              <a:solidFill>
                <a:srgbClr val="0070C0"/>
              </a:solidFill>
            </a:endParaRPr>
          </a:p>
          <a:p>
            <a:pPr marL="342900" indent="-342900" fontAlgn="base">
              <a:buFont typeface="Wingdings" pitchFamily="2" charset="2"/>
              <a:buChar char="Ø"/>
            </a:pPr>
            <a:r>
              <a:rPr lang="en-US" sz="2400" b="1" dirty="0" smtClean="0">
                <a:solidFill>
                  <a:srgbClr val="0070C0"/>
                </a:solidFill>
              </a:rPr>
              <a:t>This </a:t>
            </a:r>
            <a:r>
              <a:rPr lang="en-US" sz="2400" b="1" dirty="0">
                <a:solidFill>
                  <a:srgbClr val="0070C0"/>
                </a:solidFill>
              </a:rPr>
              <a:t>will free you up to </a:t>
            </a:r>
            <a:r>
              <a:rPr lang="en-US" sz="2400" b="1" dirty="0">
                <a:solidFill>
                  <a:srgbClr val="CC00CC"/>
                </a:solidFill>
              </a:rPr>
              <a:t>achieve your goals</a:t>
            </a:r>
            <a:r>
              <a:rPr lang="en-US" sz="2400" b="1" dirty="0" smtClean="0">
                <a:solidFill>
                  <a:srgbClr val="CC00CC"/>
                </a:solidFill>
              </a:rPr>
              <a:t>.</a:t>
            </a:r>
          </a:p>
          <a:p>
            <a:pPr marL="342900" indent="-342900" algn="just" fontAlgn="base">
              <a:buFont typeface="Wingdings" pitchFamily="2" charset="2"/>
              <a:buChar char="Ø"/>
            </a:pPr>
            <a:r>
              <a:rPr lang="en-US" sz="2400" b="1" dirty="0" smtClean="0">
                <a:solidFill>
                  <a:srgbClr val="0070C0"/>
                </a:solidFill>
              </a:rPr>
              <a:t>Use </a:t>
            </a:r>
            <a:r>
              <a:rPr lang="en-US" sz="2400" b="1" dirty="0">
                <a:solidFill>
                  <a:srgbClr val="0070C0"/>
                </a:solidFill>
              </a:rPr>
              <a:t>your newly prepared schedule as evidence of your heavy commitments. This demonstrates to your </a:t>
            </a:r>
            <a:r>
              <a:rPr lang="en-US" sz="2400" b="1" dirty="0">
                <a:solidFill>
                  <a:srgbClr val="0000FF"/>
                </a:solidFill>
              </a:rPr>
              <a:t>boss</a:t>
            </a:r>
            <a:r>
              <a:rPr lang="en-US" sz="2400" b="1" dirty="0">
                <a:solidFill>
                  <a:srgbClr val="0070C0"/>
                </a:solidFill>
              </a:rPr>
              <a:t> </a:t>
            </a:r>
            <a:r>
              <a:rPr lang="en-US" sz="2400" b="1" dirty="0">
                <a:solidFill>
                  <a:srgbClr val="C00000"/>
                </a:solidFill>
              </a:rPr>
              <a:t>how well-organized you are</a:t>
            </a:r>
            <a:r>
              <a:rPr lang="en-US" sz="2400" b="1" dirty="0">
                <a:solidFill>
                  <a:srgbClr val="0070C0"/>
                </a:solidFill>
              </a:rPr>
              <a:t>, and might make him </a:t>
            </a:r>
            <a:r>
              <a:rPr lang="en-US" sz="2400" b="1" dirty="0">
                <a:solidFill>
                  <a:srgbClr val="FF0000"/>
                </a:solidFill>
              </a:rPr>
              <a:t>or </a:t>
            </a:r>
            <a:r>
              <a:rPr lang="en-US" sz="2400" b="1" dirty="0">
                <a:solidFill>
                  <a:srgbClr val="0070C0"/>
                </a:solidFill>
              </a:rPr>
              <a:t>her more receptive to your </a:t>
            </a:r>
            <a:r>
              <a:rPr lang="en-US" sz="2400" b="1" dirty="0" smtClean="0">
                <a:solidFill>
                  <a:srgbClr val="0070C0"/>
                </a:solidFill>
              </a:rPr>
              <a:t>request</a:t>
            </a:r>
            <a:r>
              <a:rPr lang="en-US" sz="2400" b="1" dirty="0">
                <a:solidFill>
                  <a:srgbClr val="0070C0"/>
                </a:solidFill>
              </a:rPr>
              <a:t>.</a:t>
            </a:r>
          </a:p>
        </p:txBody>
      </p:sp>
    </p:spTree>
    <p:extLst>
      <p:ext uri="{BB962C8B-B14F-4D97-AF65-F5344CB8AC3E}">
        <p14:creationId xmlns:p14="http://schemas.microsoft.com/office/powerpoint/2010/main" xmlns="" val="13091672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6923" y="212259"/>
            <a:ext cx="8534400" cy="6417141"/>
          </a:xfrm>
          <a:prstGeom prst="rect">
            <a:avLst/>
          </a:prstGeom>
          <a:gradFill>
            <a:gsLst>
              <a:gs pos="82333">
                <a:schemeClr val="accent1">
                  <a:tint val="44500"/>
                  <a:satMod val="160000"/>
                </a:schemeClr>
              </a:gs>
              <a:gs pos="78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algn="just" fontAlgn="base"/>
            <a:r>
              <a:rPr lang="en-US" sz="5400" b="1" dirty="0">
                <a:solidFill>
                  <a:srgbClr val="FF0000"/>
                </a:solidFill>
              </a:rPr>
              <a:t>Key Points</a:t>
            </a:r>
          </a:p>
          <a:p>
            <a:pPr marL="342900" indent="-342900" algn="just" fontAlgn="base">
              <a:buFont typeface="Wingdings" pitchFamily="2" charset="2"/>
              <a:buChar char="Ø"/>
            </a:pPr>
            <a:r>
              <a:rPr lang="en-US" sz="2100" b="1" dirty="0">
                <a:solidFill>
                  <a:srgbClr val="FF00FF"/>
                </a:solidFill>
              </a:rPr>
              <a:t>Scheduling</a:t>
            </a:r>
            <a:r>
              <a:rPr lang="en-US" sz="2100" b="1" dirty="0">
                <a:solidFill>
                  <a:srgbClr val="0070C0"/>
                </a:solidFill>
              </a:rPr>
              <a:t> is the </a:t>
            </a:r>
            <a:r>
              <a:rPr lang="en-US" sz="2100" b="1" dirty="0">
                <a:solidFill>
                  <a:srgbClr val="00B050"/>
                </a:solidFill>
              </a:rPr>
              <a:t>process</a:t>
            </a:r>
            <a:r>
              <a:rPr lang="en-US" sz="2100" b="1" dirty="0">
                <a:solidFill>
                  <a:srgbClr val="0070C0"/>
                </a:solidFill>
              </a:rPr>
              <a:t> by which </a:t>
            </a:r>
            <a:r>
              <a:rPr lang="en-US" sz="2100" b="1" dirty="0">
                <a:solidFill>
                  <a:srgbClr val="00B050"/>
                </a:solidFill>
              </a:rPr>
              <a:t>you plan how you'll use your time</a:t>
            </a:r>
            <a:r>
              <a:rPr lang="en-US" sz="2100" b="1" dirty="0">
                <a:solidFill>
                  <a:srgbClr val="0070C0"/>
                </a:solidFill>
              </a:rPr>
              <a:t>. Doing it well can </a:t>
            </a:r>
            <a:r>
              <a:rPr lang="en-US" sz="2100" b="1" dirty="0">
                <a:solidFill>
                  <a:srgbClr val="0000FF"/>
                </a:solidFill>
              </a:rPr>
              <a:t>maximize your effectiveness </a:t>
            </a:r>
            <a:r>
              <a:rPr lang="en-US" sz="2100" b="1" dirty="0">
                <a:solidFill>
                  <a:srgbClr val="0070C0"/>
                </a:solidFill>
              </a:rPr>
              <a:t>and </a:t>
            </a:r>
            <a:r>
              <a:rPr lang="en-US" sz="2100" b="1" dirty="0">
                <a:solidFill>
                  <a:srgbClr val="0000FF"/>
                </a:solidFill>
              </a:rPr>
              <a:t>reduce your stress levels</a:t>
            </a:r>
            <a:r>
              <a:rPr lang="en-US" sz="2100" b="1" dirty="0" smtClean="0">
                <a:solidFill>
                  <a:srgbClr val="0000FF"/>
                </a:solidFill>
              </a:rPr>
              <a:t>.</a:t>
            </a:r>
          </a:p>
          <a:p>
            <a:pPr marL="342900" indent="-342900" algn="just" fontAlgn="base">
              <a:buFont typeface="Wingdings" pitchFamily="2" charset="2"/>
              <a:buChar char="Ø"/>
            </a:pPr>
            <a:r>
              <a:rPr lang="en-US" sz="2100" b="1" dirty="0" smtClean="0">
                <a:solidFill>
                  <a:srgbClr val="0070C0"/>
                </a:solidFill>
              </a:rPr>
              <a:t>Follow </a:t>
            </a:r>
            <a:r>
              <a:rPr lang="en-US" sz="2100" b="1" dirty="0">
                <a:solidFill>
                  <a:srgbClr val="0070C0"/>
                </a:solidFill>
              </a:rPr>
              <a:t>this </a:t>
            </a:r>
            <a:r>
              <a:rPr lang="en-US" sz="2100" b="1" dirty="0">
                <a:solidFill>
                  <a:srgbClr val="FF0000"/>
                </a:solidFill>
              </a:rPr>
              <a:t>six-step</a:t>
            </a:r>
            <a:r>
              <a:rPr lang="en-US" sz="2100" b="1" dirty="0">
                <a:solidFill>
                  <a:srgbClr val="0070C0"/>
                </a:solidFill>
              </a:rPr>
              <a:t> process to prepare your schedule:</a:t>
            </a:r>
          </a:p>
          <a:p>
            <a:pPr marL="457200" indent="-457200" algn="just" fontAlgn="base">
              <a:buFont typeface="+mj-lt"/>
              <a:buAutoNum type="arabicParenR"/>
            </a:pPr>
            <a:r>
              <a:rPr lang="en-US" sz="2100" b="1" dirty="0">
                <a:solidFill>
                  <a:schemeClr val="accent6">
                    <a:lumMod val="75000"/>
                  </a:schemeClr>
                </a:solidFill>
              </a:rPr>
              <a:t>Identify the time you have available</a:t>
            </a:r>
            <a:r>
              <a:rPr lang="en-US" sz="2100" b="1" dirty="0" smtClean="0">
                <a:solidFill>
                  <a:schemeClr val="accent6">
                    <a:lumMod val="75000"/>
                  </a:schemeClr>
                </a:solidFill>
              </a:rPr>
              <a:t>.</a:t>
            </a:r>
          </a:p>
          <a:p>
            <a:pPr marL="457200" indent="-457200" algn="just" fontAlgn="base">
              <a:buFont typeface="+mj-lt"/>
              <a:buAutoNum type="arabicParenR"/>
            </a:pPr>
            <a:r>
              <a:rPr lang="en-US" sz="2100" b="1" dirty="0" smtClean="0">
                <a:solidFill>
                  <a:srgbClr val="0000FF"/>
                </a:solidFill>
              </a:rPr>
              <a:t>Block </a:t>
            </a:r>
            <a:r>
              <a:rPr lang="en-US" sz="2100" b="1" dirty="0">
                <a:solidFill>
                  <a:srgbClr val="0000FF"/>
                </a:solidFill>
              </a:rPr>
              <a:t>in the essential tasks you must carry out to succeed in your job</a:t>
            </a:r>
            <a:r>
              <a:rPr lang="en-US" sz="2100" b="1" dirty="0" smtClean="0">
                <a:solidFill>
                  <a:srgbClr val="0000FF"/>
                </a:solidFill>
              </a:rPr>
              <a:t>.</a:t>
            </a:r>
          </a:p>
          <a:p>
            <a:pPr marL="457200" indent="-457200" algn="just" fontAlgn="base">
              <a:buFont typeface="+mj-lt"/>
              <a:buAutoNum type="arabicParenR"/>
            </a:pPr>
            <a:r>
              <a:rPr lang="en-US" sz="2100" b="1" dirty="0" smtClean="0">
                <a:solidFill>
                  <a:schemeClr val="accent6">
                    <a:lumMod val="75000"/>
                  </a:schemeClr>
                </a:solidFill>
              </a:rPr>
              <a:t>Schedule </a:t>
            </a:r>
            <a:r>
              <a:rPr lang="en-US" sz="2100" b="1" dirty="0">
                <a:solidFill>
                  <a:schemeClr val="accent6">
                    <a:lumMod val="75000"/>
                  </a:schemeClr>
                </a:solidFill>
              </a:rPr>
              <a:t>high-priority urgent tasks and vital "housekeeping" activities</a:t>
            </a:r>
            <a:r>
              <a:rPr lang="en-US" sz="2100" b="1" dirty="0" smtClean="0">
                <a:solidFill>
                  <a:schemeClr val="accent6">
                    <a:lumMod val="75000"/>
                  </a:schemeClr>
                </a:solidFill>
              </a:rPr>
              <a:t>.</a:t>
            </a:r>
          </a:p>
          <a:p>
            <a:pPr marL="457200" indent="-457200" algn="just" fontAlgn="base">
              <a:buFont typeface="+mj-lt"/>
              <a:buAutoNum type="arabicParenR"/>
            </a:pPr>
            <a:r>
              <a:rPr lang="en-US" sz="2100" b="1" dirty="0" smtClean="0">
                <a:solidFill>
                  <a:srgbClr val="0000FF"/>
                </a:solidFill>
              </a:rPr>
              <a:t>Block </a:t>
            </a:r>
            <a:r>
              <a:rPr lang="en-US" sz="2100" b="1" dirty="0">
                <a:solidFill>
                  <a:srgbClr val="0000FF"/>
                </a:solidFill>
              </a:rPr>
              <a:t>in appropriate contingency time to handle unpredictable events and interruptions</a:t>
            </a:r>
            <a:r>
              <a:rPr lang="en-US" sz="2100" b="1" dirty="0" smtClean="0">
                <a:solidFill>
                  <a:srgbClr val="0000FF"/>
                </a:solidFill>
              </a:rPr>
              <a:t>.</a:t>
            </a:r>
          </a:p>
          <a:p>
            <a:pPr marL="457200" indent="-457200" algn="just" fontAlgn="base">
              <a:buFont typeface="+mj-lt"/>
              <a:buAutoNum type="arabicParenR"/>
            </a:pPr>
            <a:r>
              <a:rPr lang="en-US" sz="2100" b="1" dirty="0" smtClean="0">
                <a:solidFill>
                  <a:schemeClr val="accent6">
                    <a:lumMod val="75000"/>
                  </a:schemeClr>
                </a:solidFill>
              </a:rPr>
              <a:t>Schedule </a:t>
            </a:r>
            <a:r>
              <a:rPr lang="en-US" sz="2100" b="1" dirty="0">
                <a:solidFill>
                  <a:schemeClr val="accent6">
                    <a:lumMod val="75000"/>
                  </a:schemeClr>
                </a:solidFill>
              </a:rPr>
              <a:t>the activities that address your priorities and personal goals in the time that remains</a:t>
            </a:r>
            <a:r>
              <a:rPr lang="en-US" sz="2100" b="1" dirty="0" smtClean="0">
                <a:solidFill>
                  <a:schemeClr val="accent6">
                    <a:lumMod val="75000"/>
                  </a:schemeClr>
                </a:solidFill>
              </a:rPr>
              <a:t>.</a:t>
            </a:r>
          </a:p>
          <a:p>
            <a:pPr marL="457200" indent="-457200" algn="just" fontAlgn="base">
              <a:buFont typeface="+mj-lt"/>
              <a:buAutoNum type="arabicParenR"/>
            </a:pPr>
            <a:r>
              <a:rPr lang="en-US" sz="2100" b="1" dirty="0" smtClean="0">
                <a:solidFill>
                  <a:srgbClr val="0000FF"/>
                </a:solidFill>
              </a:rPr>
              <a:t>Analyze </a:t>
            </a:r>
            <a:r>
              <a:rPr lang="en-US" sz="2100" b="1" dirty="0">
                <a:solidFill>
                  <a:srgbClr val="0000FF"/>
                </a:solidFill>
              </a:rPr>
              <a:t>your activities to identify tasks that can be delegated, outsourced or cut altogether</a:t>
            </a:r>
            <a:r>
              <a:rPr lang="en-US" sz="2100" b="1" dirty="0" smtClean="0">
                <a:solidFill>
                  <a:srgbClr val="0000FF"/>
                </a:solidFill>
              </a:rPr>
              <a:t>.</a:t>
            </a:r>
          </a:p>
          <a:p>
            <a:pPr marL="342900" indent="-342900" algn="just" fontAlgn="base">
              <a:buFont typeface="Wingdings" pitchFamily="2" charset="2"/>
              <a:buChar char="Ø"/>
            </a:pPr>
            <a:r>
              <a:rPr lang="en-US" sz="2100" b="1" dirty="0" smtClean="0">
                <a:solidFill>
                  <a:srgbClr val="0070C0"/>
                </a:solidFill>
              </a:rPr>
              <a:t>It's </a:t>
            </a:r>
            <a:r>
              <a:rPr lang="en-US" sz="2100" b="1" dirty="0">
                <a:solidFill>
                  <a:srgbClr val="0070C0"/>
                </a:solidFill>
              </a:rPr>
              <a:t>important that your schedule makes time for your </a:t>
            </a:r>
            <a:r>
              <a:rPr lang="en-US" sz="2100" b="1" dirty="0">
                <a:solidFill>
                  <a:srgbClr val="00B050"/>
                </a:solidFill>
              </a:rPr>
              <a:t>professional</a:t>
            </a:r>
            <a:r>
              <a:rPr lang="en-US" sz="2100" b="1" dirty="0">
                <a:solidFill>
                  <a:srgbClr val="0070C0"/>
                </a:solidFill>
              </a:rPr>
              <a:t> and </a:t>
            </a:r>
            <a:r>
              <a:rPr lang="en-US" sz="2100" b="1" dirty="0">
                <a:solidFill>
                  <a:srgbClr val="00B050"/>
                </a:solidFill>
              </a:rPr>
              <a:t>personal goals</a:t>
            </a:r>
            <a:r>
              <a:rPr lang="en-US" sz="2100" b="1" dirty="0">
                <a:solidFill>
                  <a:srgbClr val="0070C0"/>
                </a:solidFill>
              </a:rPr>
              <a:t>. If you have little </a:t>
            </a:r>
            <a:r>
              <a:rPr lang="en-US" sz="2100" b="1" dirty="0">
                <a:solidFill>
                  <a:srgbClr val="FF0000"/>
                </a:solidFill>
              </a:rPr>
              <a:t>or </a:t>
            </a:r>
            <a:r>
              <a:rPr lang="en-US" sz="2100" b="1" dirty="0">
                <a:solidFill>
                  <a:srgbClr val="0070C0"/>
                </a:solidFill>
              </a:rPr>
              <a:t>no discretionary time left when you reach step five, revisit your tasks to see if you can do them differently – otherwise, your work-life balance will suffer</a:t>
            </a:r>
            <a:r>
              <a:rPr lang="en-US" sz="2100" b="1" dirty="0" smtClean="0">
                <a:solidFill>
                  <a:srgbClr val="0070C0"/>
                </a:solidFill>
              </a:rPr>
              <a:t>.</a:t>
            </a:r>
            <a:endParaRPr lang="en-US" sz="2100" b="1" dirty="0">
              <a:solidFill>
                <a:srgbClr val="0070C0"/>
              </a:solidFill>
            </a:endParaRPr>
          </a:p>
        </p:txBody>
      </p:sp>
    </p:spTree>
    <p:extLst>
      <p:ext uri="{BB962C8B-B14F-4D97-AF65-F5344CB8AC3E}">
        <p14:creationId xmlns:p14="http://schemas.microsoft.com/office/powerpoint/2010/main" xmlns="" val="39372654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82333">
              <a:schemeClr val="accent1">
                <a:tint val="44500"/>
                <a:satMod val="160000"/>
              </a:schemeClr>
            </a:gs>
            <a:gs pos="78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8000" y="457200"/>
            <a:ext cx="8128000" cy="586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705513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82333">
              <a:schemeClr val="accent1">
                <a:tint val="44500"/>
                <a:satMod val="160000"/>
              </a:schemeClr>
            </a:gs>
            <a:gs pos="78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 y="342900"/>
            <a:ext cx="8153400" cy="6115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930423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19980"/>
            <a:ext cx="8382000" cy="6309420"/>
          </a:xfrm>
          <a:prstGeom prst="rect">
            <a:avLst/>
          </a:prstGeom>
          <a:gradFill>
            <a:gsLst>
              <a:gs pos="74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algn="ctr"/>
            <a:r>
              <a:rPr lang="en-US" sz="4400" b="1" dirty="0">
                <a:solidFill>
                  <a:srgbClr val="FF0000"/>
                </a:solidFill>
              </a:rPr>
              <a:t>Planning and Scheduling at </a:t>
            </a:r>
            <a:r>
              <a:rPr lang="en-US" sz="4400" b="1" dirty="0" smtClean="0">
                <a:solidFill>
                  <a:srgbClr val="FF0000"/>
                </a:solidFill>
              </a:rPr>
              <a:t>Work</a:t>
            </a:r>
          </a:p>
          <a:p>
            <a:pPr marL="285750" indent="-285750" algn="just">
              <a:buFont typeface="Wingdings" pitchFamily="2" charset="2"/>
              <a:buChar char="Ø"/>
            </a:pPr>
            <a:r>
              <a:rPr lang="en-US" sz="2400" b="1" dirty="0" smtClean="0">
                <a:solidFill>
                  <a:srgbClr val="CC00CC"/>
                </a:solidFill>
              </a:rPr>
              <a:t>Planning</a:t>
            </a:r>
            <a:r>
              <a:rPr lang="en-US" sz="2400" b="1" dirty="0" smtClean="0">
                <a:solidFill>
                  <a:srgbClr val="00B0F0"/>
                </a:solidFill>
              </a:rPr>
              <a:t> </a:t>
            </a:r>
            <a:r>
              <a:rPr lang="en-US" sz="2400" b="1" dirty="0">
                <a:solidFill>
                  <a:srgbClr val="00B0F0"/>
                </a:solidFill>
              </a:rPr>
              <a:t>decides </a:t>
            </a:r>
            <a:r>
              <a:rPr lang="en-US" sz="2400" b="1" dirty="0">
                <a:solidFill>
                  <a:srgbClr val="0000FF"/>
                </a:solidFill>
              </a:rPr>
              <a:t>what</a:t>
            </a:r>
            <a:r>
              <a:rPr lang="en-US" sz="2400" b="1" dirty="0">
                <a:solidFill>
                  <a:srgbClr val="00B0F0"/>
                </a:solidFill>
              </a:rPr>
              <a:t>, </a:t>
            </a:r>
            <a:r>
              <a:rPr lang="en-US" sz="2400" b="1" dirty="0">
                <a:solidFill>
                  <a:srgbClr val="0000FF"/>
                </a:solidFill>
              </a:rPr>
              <a:t>how</a:t>
            </a:r>
            <a:r>
              <a:rPr lang="en-US" sz="2400" b="1" dirty="0">
                <a:solidFill>
                  <a:srgbClr val="00B0F0"/>
                </a:solidFill>
              </a:rPr>
              <a:t> and </a:t>
            </a:r>
            <a:r>
              <a:rPr lang="en-US" sz="2400" b="1" dirty="0">
                <a:solidFill>
                  <a:srgbClr val="0000FF"/>
                </a:solidFill>
              </a:rPr>
              <a:t>time</a:t>
            </a:r>
            <a:r>
              <a:rPr lang="en-US" sz="2400" b="1" dirty="0">
                <a:solidFill>
                  <a:srgbClr val="00B0F0"/>
                </a:solidFill>
              </a:rPr>
              <a:t> estimate for a job. </a:t>
            </a:r>
            <a:endParaRPr lang="en-US" sz="2400" b="1" dirty="0" smtClean="0">
              <a:solidFill>
                <a:srgbClr val="00B0F0"/>
              </a:solidFill>
            </a:endParaRPr>
          </a:p>
          <a:p>
            <a:pPr marL="285750" indent="-285750" algn="just">
              <a:buFont typeface="Wingdings" pitchFamily="2" charset="2"/>
              <a:buChar char="Ø"/>
            </a:pPr>
            <a:r>
              <a:rPr lang="en-US" sz="2400" b="1" dirty="0" smtClean="0">
                <a:solidFill>
                  <a:srgbClr val="7030A0"/>
                </a:solidFill>
              </a:rPr>
              <a:t>Scheduling</a:t>
            </a:r>
            <a:r>
              <a:rPr lang="en-US" sz="2400" b="1" dirty="0" smtClean="0">
                <a:solidFill>
                  <a:srgbClr val="00B0F0"/>
                </a:solidFill>
              </a:rPr>
              <a:t> </a:t>
            </a:r>
            <a:r>
              <a:rPr lang="en-US" sz="2400" b="1" dirty="0">
                <a:solidFill>
                  <a:srgbClr val="00B0F0"/>
                </a:solidFill>
              </a:rPr>
              <a:t>decides </a:t>
            </a:r>
            <a:r>
              <a:rPr lang="en-US" sz="2400" b="1" dirty="0">
                <a:solidFill>
                  <a:schemeClr val="accent6">
                    <a:lumMod val="75000"/>
                  </a:schemeClr>
                </a:solidFill>
              </a:rPr>
              <a:t>when</a:t>
            </a:r>
            <a:r>
              <a:rPr lang="en-US" sz="2400" b="1" dirty="0">
                <a:solidFill>
                  <a:srgbClr val="00B0F0"/>
                </a:solidFill>
              </a:rPr>
              <a:t> and </a:t>
            </a:r>
            <a:r>
              <a:rPr lang="en-US" sz="2400" b="1" dirty="0">
                <a:solidFill>
                  <a:schemeClr val="accent6">
                    <a:lumMod val="75000"/>
                  </a:schemeClr>
                </a:solidFill>
              </a:rPr>
              <a:t>who</a:t>
            </a:r>
            <a:r>
              <a:rPr lang="en-US" sz="2400" b="1" dirty="0">
                <a:solidFill>
                  <a:srgbClr val="00B0F0"/>
                </a:solidFill>
              </a:rPr>
              <a:t> will do the job. </a:t>
            </a:r>
            <a:endParaRPr lang="en-US" sz="2400" b="1" dirty="0" smtClean="0">
              <a:solidFill>
                <a:srgbClr val="00B0F0"/>
              </a:solidFill>
            </a:endParaRPr>
          </a:p>
          <a:p>
            <a:pPr marL="285750" indent="-285750" algn="just">
              <a:buFont typeface="Wingdings" pitchFamily="2" charset="2"/>
              <a:buChar char="Ø"/>
            </a:pPr>
            <a:r>
              <a:rPr lang="en-US" sz="2400" b="1" dirty="0" smtClean="0">
                <a:solidFill>
                  <a:srgbClr val="00B0F0"/>
                </a:solidFill>
              </a:rPr>
              <a:t>Planning </a:t>
            </a:r>
            <a:r>
              <a:rPr lang="en-US" sz="2400" b="1" dirty="0">
                <a:solidFill>
                  <a:srgbClr val="00B0F0"/>
                </a:solidFill>
              </a:rPr>
              <a:t>of a job </a:t>
            </a:r>
            <a:r>
              <a:rPr lang="en-US" sz="2400" b="1" dirty="0">
                <a:solidFill>
                  <a:srgbClr val="FF00FF"/>
                </a:solidFill>
              </a:rPr>
              <a:t>should be done before </a:t>
            </a:r>
            <a:r>
              <a:rPr lang="en-US" sz="2400" b="1" dirty="0">
                <a:solidFill>
                  <a:srgbClr val="00B0F0"/>
                </a:solidFill>
              </a:rPr>
              <a:t>Scheduling a job</a:t>
            </a:r>
            <a:r>
              <a:rPr lang="en-US" sz="2400" b="1" dirty="0" smtClean="0">
                <a:solidFill>
                  <a:srgbClr val="00B0F0"/>
                </a:solidFill>
              </a:rPr>
              <a:t>.</a:t>
            </a:r>
          </a:p>
          <a:p>
            <a:pPr marL="285750" indent="-285750" algn="just">
              <a:buFont typeface="Wingdings" pitchFamily="2" charset="2"/>
              <a:buChar char="Ø"/>
            </a:pPr>
            <a:r>
              <a:rPr lang="en-US" sz="2400" b="1" dirty="0" smtClean="0">
                <a:solidFill>
                  <a:srgbClr val="FF0000"/>
                </a:solidFill>
              </a:rPr>
              <a:t>PLANNING</a:t>
            </a:r>
          </a:p>
          <a:p>
            <a:pPr marL="285750" indent="-285750" algn="just">
              <a:buFont typeface="Wingdings" pitchFamily="2" charset="2"/>
              <a:buChar char="Ø"/>
            </a:pPr>
            <a:r>
              <a:rPr lang="en-US" sz="2400" b="1" dirty="0" smtClean="0">
                <a:solidFill>
                  <a:srgbClr val="00B0F0"/>
                </a:solidFill>
              </a:rPr>
              <a:t>is </a:t>
            </a:r>
            <a:r>
              <a:rPr lang="en-US" sz="2400" b="1" dirty="0">
                <a:solidFill>
                  <a:srgbClr val="00B0F0"/>
                </a:solidFill>
              </a:rPr>
              <a:t>the </a:t>
            </a:r>
            <a:r>
              <a:rPr lang="en-US" sz="2400" b="1" dirty="0">
                <a:solidFill>
                  <a:srgbClr val="FF00FF"/>
                </a:solidFill>
              </a:rPr>
              <a:t>key</a:t>
            </a:r>
            <a:r>
              <a:rPr lang="en-US" sz="2400" b="1" dirty="0">
                <a:solidFill>
                  <a:srgbClr val="00B0F0"/>
                </a:solidFill>
              </a:rPr>
              <a:t> to </a:t>
            </a:r>
            <a:r>
              <a:rPr lang="en-US" sz="2400" b="1" dirty="0">
                <a:solidFill>
                  <a:srgbClr val="0000FF"/>
                </a:solidFill>
              </a:rPr>
              <a:t>any successful business</a:t>
            </a:r>
            <a:r>
              <a:rPr lang="en-US" sz="2400" b="1" dirty="0">
                <a:solidFill>
                  <a:srgbClr val="00B0F0"/>
                </a:solidFill>
              </a:rPr>
              <a:t>, no matter its size. </a:t>
            </a:r>
            <a:endParaRPr lang="en-US" sz="2400" b="1" dirty="0" smtClean="0">
              <a:solidFill>
                <a:srgbClr val="00B0F0"/>
              </a:solidFill>
            </a:endParaRPr>
          </a:p>
          <a:p>
            <a:pPr marL="285750" indent="-285750" algn="just">
              <a:buFont typeface="Wingdings" pitchFamily="2" charset="2"/>
              <a:buChar char="Ø"/>
            </a:pPr>
            <a:r>
              <a:rPr lang="en-US" sz="2400" b="1" dirty="0" smtClean="0">
                <a:solidFill>
                  <a:srgbClr val="00B0F0"/>
                </a:solidFill>
              </a:rPr>
              <a:t>Planning </a:t>
            </a:r>
            <a:r>
              <a:rPr lang="en-US" sz="2400" b="1" dirty="0">
                <a:solidFill>
                  <a:srgbClr val="00B0F0"/>
                </a:solidFill>
              </a:rPr>
              <a:t>can help alleviate workplace </a:t>
            </a:r>
            <a:r>
              <a:rPr lang="en-US" sz="2400" b="1" dirty="0">
                <a:solidFill>
                  <a:srgbClr val="0000FF"/>
                </a:solidFill>
              </a:rPr>
              <a:t>stress</a:t>
            </a:r>
            <a:r>
              <a:rPr lang="en-US" sz="2400" b="1" dirty="0">
                <a:solidFill>
                  <a:srgbClr val="00B0F0"/>
                </a:solidFill>
              </a:rPr>
              <a:t> and increase </a:t>
            </a:r>
            <a:r>
              <a:rPr lang="en-US" sz="2400" b="1" dirty="0">
                <a:solidFill>
                  <a:srgbClr val="0000FF"/>
                </a:solidFill>
              </a:rPr>
              <a:t>productivity</a:t>
            </a:r>
            <a:r>
              <a:rPr lang="en-US" sz="2400" b="1" dirty="0">
                <a:solidFill>
                  <a:srgbClr val="00B0F0"/>
                </a:solidFill>
              </a:rPr>
              <a:t>. </a:t>
            </a:r>
            <a:r>
              <a:rPr lang="en-US" sz="2400" b="1" dirty="0" smtClean="0">
                <a:solidFill>
                  <a:srgbClr val="00B0F0"/>
                </a:solidFill>
              </a:rPr>
              <a:t>Rather </a:t>
            </a:r>
            <a:r>
              <a:rPr lang="en-US" sz="2400" b="1" dirty="0">
                <a:solidFill>
                  <a:srgbClr val="00B0F0"/>
                </a:solidFill>
              </a:rPr>
              <a:t>than plan work for your small business too far in advance, </a:t>
            </a:r>
            <a:r>
              <a:rPr lang="en-US" sz="2400" b="1" dirty="0">
                <a:solidFill>
                  <a:schemeClr val="accent6">
                    <a:lumMod val="75000"/>
                  </a:schemeClr>
                </a:solidFill>
              </a:rPr>
              <a:t>do it daily</a:t>
            </a:r>
            <a:r>
              <a:rPr lang="en-US" sz="2400" b="1" dirty="0">
                <a:solidFill>
                  <a:srgbClr val="00B0F0"/>
                </a:solidFill>
              </a:rPr>
              <a:t>, modifying your agenda for the next day according to new priorities and unfinished business from the day before. </a:t>
            </a:r>
            <a:r>
              <a:rPr lang="en-US" sz="2400" b="1" dirty="0" smtClean="0">
                <a:solidFill>
                  <a:srgbClr val="00B0F0"/>
                </a:solidFill>
              </a:rPr>
              <a:t>This </a:t>
            </a:r>
            <a:r>
              <a:rPr lang="en-US" sz="2400" b="1" dirty="0">
                <a:solidFill>
                  <a:srgbClr val="00B0F0"/>
                </a:solidFill>
              </a:rPr>
              <a:t>can help you accomplish </a:t>
            </a:r>
            <a:r>
              <a:rPr lang="en-US" sz="2400" b="1" dirty="0">
                <a:solidFill>
                  <a:srgbClr val="FF00FF"/>
                </a:solidFill>
              </a:rPr>
              <a:t>goals more efficiently</a:t>
            </a:r>
            <a:r>
              <a:rPr lang="en-US" sz="2400" b="1" dirty="0" smtClean="0">
                <a:solidFill>
                  <a:srgbClr val="FF00FF"/>
                </a:solidFill>
              </a:rPr>
              <a:t>.</a:t>
            </a:r>
          </a:p>
          <a:p>
            <a:pPr marL="285750" indent="-285750" algn="just">
              <a:buFont typeface="Wingdings" pitchFamily="2" charset="2"/>
              <a:buChar char="Ø"/>
            </a:pPr>
            <a:r>
              <a:rPr lang="en-US" sz="2400" b="1" dirty="0">
                <a:solidFill>
                  <a:srgbClr val="00B0F0"/>
                </a:solidFill>
              </a:rPr>
              <a:t> Planning is a needed </a:t>
            </a:r>
            <a:r>
              <a:rPr lang="en-US" sz="2400" b="1" dirty="0">
                <a:solidFill>
                  <a:srgbClr val="0000FF"/>
                </a:solidFill>
              </a:rPr>
              <a:t>workplace skill</a:t>
            </a:r>
            <a:r>
              <a:rPr lang="en-US" sz="2400" b="1" dirty="0">
                <a:solidFill>
                  <a:srgbClr val="00B0F0"/>
                </a:solidFill>
              </a:rPr>
              <a:t>, and it is particularly important as person advances into more </a:t>
            </a:r>
            <a:r>
              <a:rPr lang="en-US" sz="2400" b="1" dirty="0">
                <a:solidFill>
                  <a:srgbClr val="0000FF"/>
                </a:solidFill>
              </a:rPr>
              <a:t>supervisory</a:t>
            </a:r>
            <a:r>
              <a:rPr lang="en-US" sz="2400" b="1" dirty="0">
                <a:solidFill>
                  <a:srgbClr val="00B0F0"/>
                </a:solidFill>
              </a:rPr>
              <a:t> </a:t>
            </a:r>
            <a:r>
              <a:rPr lang="en-US" sz="2400" b="1" dirty="0">
                <a:solidFill>
                  <a:srgbClr val="FF0000"/>
                </a:solidFill>
              </a:rPr>
              <a:t>or </a:t>
            </a:r>
            <a:r>
              <a:rPr lang="en-US" sz="2400" b="1" dirty="0">
                <a:solidFill>
                  <a:srgbClr val="0000FF"/>
                </a:solidFill>
              </a:rPr>
              <a:t>managerial roles</a:t>
            </a:r>
            <a:r>
              <a:rPr lang="en-US" sz="2400" b="1" dirty="0">
                <a:solidFill>
                  <a:srgbClr val="00B0F0"/>
                </a:solidFill>
              </a:rPr>
              <a:t>. Most work is </a:t>
            </a:r>
            <a:r>
              <a:rPr lang="en-US" sz="2400" b="1" dirty="0" smtClean="0">
                <a:solidFill>
                  <a:srgbClr val="00B0F0"/>
                </a:solidFill>
              </a:rPr>
              <a:t>centered </a:t>
            </a:r>
            <a:r>
              <a:rPr lang="en-US" sz="2400" b="1" dirty="0">
                <a:solidFill>
                  <a:srgbClr val="00B0F0"/>
                </a:solidFill>
              </a:rPr>
              <a:t>around certain projects that must be completed within a </a:t>
            </a:r>
            <a:r>
              <a:rPr lang="en-US" sz="2400" b="1" dirty="0">
                <a:solidFill>
                  <a:srgbClr val="FF00FF"/>
                </a:solidFill>
              </a:rPr>
              <a:t>specific time period</a:t>
            </a:r>
            <a:r>
              <a:rPr lang="en-US" sz="2400" b="1" dirty="0" smtClean="0">
                <a:solidFill>
                  <a:srgbClr val="FF00FF"/>
                </a:solidFill>
              </a:rPr>
              <a:t>.</a:t>
            </a:r>
            <a:endParaRPr lang="en-US" sz="2400" b="1" dirty="0">
              <a:solidFill>
                <a:srgbClr val="FF00FF"/>
              </a:solidFill>
            </a:endParaRPr>
          </a:p>
        </p:txBody>
      </p:sp>
    </p:spTree>
    <p:extLst>
      <p:ext uri="{BB962C8B-B14F-4D97-AF65-F5344CB8AC3E}">
        <p14:creationId xmlns:p14="http://schemas.microsoft.com/office/powerpoint/2010/main" xmlns="" val="473244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685800"/>
            <a:ext cx="8153400" cy="5262979"/>
          </a:xfrm>
          <a:prstGeom prst="rect">
            <a:avLst/>
          </a:prstGeom>
          <a:gradFill>
            <a:gsLst>
              <a:gs pos="74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285750" indent="-285750" algn="just">
              <a:buFont typeface="Wingdings" pitchFamily="2" charset="2"/>
              <a:buChar char="Ø"/>
            </a:pPr>
            <a:r>
              <a:rPr lang="en-US" sz="2400" b="1" dirty="0" smtClean="0">
                <a:solidFill>
                  <a:srgbClr val="3399FF"/>
                </a:solidFill>
              </a:rPr>
              <a:t>A </a:t>
            </a:r>
            <a:r>
              <a:rPr lang="en-US" sz="2400" b="1" dirty="0" smtClean="0">
                <a:solidFill>
                  <a:srgbClr val="C00000"/>
                </a:solidFill>
              </a:rPr>
              <a:t>business plan</a:t>
            </a:r>
            <a:r>
              <a:rPr lang="en-US" sz="2400" b="1" dirty="0" smtClean="0">
                <a:solidFill>
                  <a:srgbClr val="3399FF"/>
                </a:solidFill>
              </a:rPr>
              <a:t> is a </a:t>
            </a:r>
            <a:r>
              <a:rPr lang="en-US" sz="2400" b="1" dirty="0" smtClean="0">
                <a:solidFill>
                  <a:srgbClr val="CC00CC"/>
                </a:solidFill>
              </a:rPr>
              <a:t>written document </a:t>
            </a:r>
            <a:r>
              <a:rPr lang="en-US" sz="2400" b="1" dirty="0" smtClean="0">
                <a:solidFill>
                  <a:srgbClr val="3399FF"/>
                </a:solidFill>
              </a:rPr>
              <a:t>that describes in details  </a:t>
            </a:r>
            <a:r>
              <a:rPr lang="en-US" sz="2400" b="1" dirty="0" smtClean="0">
                <a:solidFill>
                  <a:schemeClr val="accent6">
                    <a:lumMod val="75000"/>
                  </a:schemeClr>
                </a:solidFill>
              </a:rPr>
              <a:t>how a new business is going to achieve its goal.</a:t>
            </a:r>
          </a:p>
          <a:p>
            <a:pPr marL="285750" indent="-285750" algn="just">
              <a:buFont typeface="Wingdings" pitchFamily="2" charset="2"/>
              <a:buChar char="Ø"/>
            </a:pPr>
            <a:endParaRPr lang="en-US" sz="2400" b="1" dirty="0">
              <a:solidFill>
                <a:srgbClr val="3399FF"/>
              </a:solidFill>
            </a:endParaRPr>
          </a:p>
          <a:p>
            <a:pPr marL="285750" indent="-285750" algn="just">
              <a:buFont typeface="Wingdings" pitchFamily="2" charset="2"/>
              <a:buChar char="Ø"/>
            </a:pPr>
            <a:r>
              <a:rPr lang="en-US" sz="2400" b="1" dirty="0" smtClean="0">
                <a:solidFill>
                  <a:srgbClr val="3399FF"/>
                </a:solidFill>
              </a:rPr>
              <a:t> A </a:t>
            </a:r>
            <a:r>
              <a:rPr lang="en-US" sz="2400" b="1" dirty="0" smtClean="0">
                <a:solidFill>
                  <a:srgbClr val="CC00CC"/>
                </a:solidFill>
              </a:rPr>
              <a:t>business plan</a:t>
            </a:r>
            <a:r>
              <a:rPr lang="en-US" sz="2400" b="1" dirty="0" smtClean="0">
                <a:solidFill>
                  <a:srgbClr val="3399FF"/>
                </a:solidFill>
              </a:rPr>
              <a:t> </a:t>
            </a:r>
            <a:r>
              <a:rPr lang="en-US" sz="2400" b="1" dirty="0" smtClean="0">
                <a:solidFill>
                  <a:srgbClr val="8D3C23"/>
                </a:solidFill>
              </a:rPr>
              <a:t>layout a written plan from a marketing, financial and operational viewpoint.</a:t>
            </a:r>
          </a:p>
          <a:p>
            <a:pPr marL="285750" indent="-285750" algn="just">
              <a:buFont typeface="Wingdings" pitchFamily="2" charset="2"/>
              <a:buChar char="Ø"/>
            </a:pPr>
            <a:endParaRPr lang="en-US" sz="2400" b="1" dirty="0">
              <a:solidFill>
                <a:srgbClr val="3399FF"/>
              </a:solidFill>
            </a:endParaRPr>
          </a:p>
          <a:p>
            <a:pPr marL="285750" indent="-285750" algn="just">
              <a:buFont typeface="Wingdings" pitchFamily="2" charset="2"/>
              <a:buChar char="Ø"/>
            </a:pPr>
            <a:r>
              <a:rPr lang="en-US" sz="2400" b="1" dirty="0" smtClean="0">
                <a:solidFill>
                  <a:srgbClr val="3399FF"/>
                </a:solidFill>
              </a:rPr>
              <a:t> A </a:t>
            </a:r>
            <a:r>
              <a:rPr lang="en-US" sz="2400" b="1" dirty="0" smtClean="0">
                <a:solidFill>
                  <a:srgbClr val="FF0000"/>
                </a:solidFill>
              </a:rPr>
              <a:t>business plan </a:t>
            </a:r>
            <a:r>
              <a:rPr lang="en-US" sz="2400" b="1" dirty="0" smtClean="0">
                <a:solidFill>
                  <a:srgbClr val="3399FF"/>
                </a:solidFill>
              </a:rPr>
              <a:t>is a </a:t>
            </a:r>
            <a:r>
              <a:rPr lang="en-US" sz="2400" b="1" dirty="0" smtClean="0">
                <a:solidFill>
                  <a:srgbClr val="0000FF"/>
                </a:solidFill>
              </a:rPr>
              <a:t>written description, typically 25 to 35 pages long, that describes what a new business idea/ plan to accomplish.</a:t>
            </a:r>
          </a:p>
          <a:p>
            <a:pPr marL="285750" indent="-285750" algn="just">
              <a:buFont typeface="Wingdings" pitchFamily="2" charset="2"/>
              <a:buChar char="Ø"/>
            </a:pPr>
            <a:endParaRPr lang="en-US" sz="2400" b="1" dirty="0" smtClean="0">
              <a:solidFill>
                <a:srgbClr val="FF00FF"/>
              </a:solidFill>
            </a:endParaRPr>
          </a:p>
          <a:p>
            <a:pPr marL="342900" indent="-342900" algn="just">
              <a:buFont typeface="Wingdings" pitchFamily="2" charset="2"/>
              <a:buChar char="v"/>
            </a:pPr>
            <a:r>
              <a:rPr lang="en-US" sz="2400" b="1" dirty="0" smtClean="0">
                <a:solidFill>
                  <a:srgbClr val="FF00FF"/>
                </a:solidFill>
              </a:rPr>
              <a:t>DUAL-PURPOSE DOCUMENT</a:t>
            </a:r>
          </a:p>
          <a:p>
            <a:pPr algn="just"/>
            <a:endParaRPr lang="en-US" sz="2400" b="1" dirty="0" smtClean="0">
              <a:solidFill>
                <a:srgbClr val="3399FF"/>
              </a:solidFill>
            </a:endParaRPr>
          </a:p>
          <a:p>
            <a:pPr marL="285750" indent="-285750" algn="just">
              <a:buFont typeface="Wingdings" pitchFamily="2" charset="2"/>
              <a:buChar char="Ø"/>
            </a:pPr>
            <a:r>
              <a:rPr lang="en-US" sz="2400" b="1" dirty="0" smtClean="0">
                <a:solidFill>
                  <a:srgbClr val="3399FF"/>
                </a:solidFill>
              </a:rPr>
              <a:t>For </a:t>
            </a:r>
            <a:r>
              <a:rPr lang="en-US" sz="2400" b="1" dirty="0" smtClean="0">
                <a:solidFill>
                  <a:srgbClr val="00B050"/>
                </a:solidFill>
              </a:rPr>
              <a:t>most new ventures</a:t>
            </a:r>
            <a:r>
              <a:rPr lang="en-US" sz="2400" b="1" dirty="0" smtClean="0">
                <a:solidFill>
                  <a:srgbClr val="3399FF"/>
                </a:solidFill>
              </a:rPr>
              <a:t>, the </a:t>
            </a:r>
            <a:r>
              <a:rPr lang="en-US" sz="2400" b="1" dirty="0" smtClean="0">
                <a:solidFill>
                  <a:srgbClr val="CC00CC"/>
                </a:solidFill>
              </a:rPr>
              <a:t>business plan </a:t>
            </a:r>
            <a:r>
              <a:rPr lang="en-US" sz="2400" b="1" dirty="0" smtClean="0">
                <a:solidFill>
                  <a:srgbClr val="3399FF"/>
                </a:solidFill>
              </a:rPr>
              <a:t>is a </a:t>
            </a:r>
            <a:r>
              <a:rPr lang="en-US" sz="2400" b="1" dirty="0" smtClean="0">
                <a:solidFill>
                  <a:srgbClr val="0000FF"/>
                </a:solidFill>
              </a:rPr>
              <a:t>dual-purpose document used for both inside and outside the firm.</a:t>
            </a:r>
            <a:endParaRPr lang="en-US" sz="2400" b="1" dirty="0">
              <a:solidFill>
                <a:srgbClr val="0000FF"/>
              </a:solidFill>
            </a:endParaRPr>
          </a:p>
        </p:txBody>
      </p:sp>
    </p:spTree>
    <p:extLst>
      <p:ext uri="{BB962C8B-B14F-4D97-AF65-F5344CB8AC3E}">
        <p14:creationId xmlns:p14="http://schemas.microsoft.com/office/powerpoint/2010/main" xmlns="" val="40852528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8600"/>
            <a:ext cx="8001000" cy="6370975"/>
          </a:xfrm>
          <a:prstGeom prst="rect">
            <a:avLst/>
          </a:prstGeom>
          <a:gradFill>
            <a:gsLst>
              <a:gs pos="74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342900" indent="-342900" algn="just">
              <a:buFont typeface="Wingdings" pitchFamily="2" charset="2"/>
              <a:buChar char="Ø"/>
            </a:pPr>
            <a:r>
              <a:rPr lang="en-US" sz="2400" b="1" dirty="0" smtClean="0">
                <a:solidFill>
                  <a:srgbClr val="FF00FF"/>
                </a:solidFill>
              </a:rPr>
              <a:t>Projects</a:t>
            </a:r>
            <a:r>
              <a:rPr lang="en-US" sz="2400" b="1" dirty="0" smtClean="0">
                <a:solidFill>
                  <a:srgbClr val="00B0F0"/>
                </a:solidFill>
              </a:rPr>
              <a:t> </a:t>
            </a:r>
            <a:r>
              <a:rPr lang="en-US" sz="2400" b="1" dirty="0">
                <a:solidFill>
                  <a:srgbClr val="00B0F0"/>
                </a:solidFill>
              </a:rPr>
              <a:t>are usually divided into many </a:t>
            </a:r>
            <a:r>
              <a:rPr lang="en-US" sz="2400" b="1" dirty="0">
                <a:solidFill>
                  <a:srgbClr val="FF00FF"/>
                </a:solidFill>
              </a:rPr>
              <a:t>different tasks</a:t>
            </a:r>
            <a:r>
              <a:rPr lang="en-US" sz="2400" b="1" dirty="0">
                <a:solidFill>
                  <a:srgbClr val="00B0F0"/>
                </a:solidFill>
              </a:rPr>
              <a:t>, and </a:t>
            </a:r>
            <a:r>
              <a:rPr lang="en-US" sz="2400" b="1" dirty="0">
                <a:solidFill>
                  <a:srgbClr val="0000FF"/>
                </a:solidFill>
              </a:rPr>
              <a:t>workers </a:t>
            </a:r>
            <a:r>
              <a:rPr lang="en-US" sz="2400" b="1" dirty="0">
                <a:solidFill>
                  <a:srgbClr val="00B0F0"/>
                </a:solidFill>
              </a:rPr>
              <a:t>must </a:t>
            </a:r>
            <a:r>
              <a:rPr lang="en-US" sz="2400" b="1" dirty="0">
                <a:solidFill>
                  <a:srgbClr val="0000FF"/>
                </a:solidFill>
              </a:rPr>
              <a:t>plan their tasks ahead of time </a:t>
            </a:r>
            <a:r>
              <a:rPr lang="en-US" sz="2400" b="1" dirty="0">
                <a:solidFill>
                  <a:srgbClr val="00B0F0"/>
                </a:solidFill>
              </a:rPr>
              <a:t>to bring the project to fruition. </a:t>
            </a:r>
            <a:endParaRPr lang="en-US" sz="2400" b="1" dirty="0" smtClean="0">
              <a:solidFill>
                <a:srgbClr val="00B0F0"/>
              </a:solidFill>
            </a:endParaRPr>
          </a:p>
          <a:p>
            <a:pPr marL="342900" indent="-342900" algn="just">
              <a:buFont typeface="Wingdings" pitchFamily="2" charset="2"/>
              <a:buChar char="Ø"/>
            </a:pPr>
            <a:r>
              <a:rPr lang="en-US" sz="2400" b="1" dirty="0" smtClean="0">
                <a:solidFill>
                  <a:srgbClr val="00B0F0"/>
                </a:solidFill>
              </a:rPr>
              <a:t>A </a:t>
            </a:r>
            <a:r>
              <a:rPr lang="en-US" sz="2400" b="1" dirty="0">
                <a:solidFill>
                  <a:srgbClr val="00B0F0"/>
                </a:solidFill>
              </a:rPr>
              <a:t>person can also </a:t>
            </a:r>
            <a:r>
              <a:rPr lang="en-US" sz="2400" b="1" dirty="0">
                <a:solidFill>
                  <a:schemeClr val="accent6">
                    <a:lumMod val="75000"/>
                  </a:schemeClr>
                </a:solidFill>
              </a:rPr>
              <a:t>plan ahead </a:t>
            </a:r>
            <a:r>
              <a:rPr lang="en-US" sz="2400" b="1" dirty="0">
                <a:solidFill>
                  <a:srgbClr val="00B0F0"/>
                </a:solidFill>
              </a:rPr>
              <a:t>in case certain problems come up that could potentially delay the project.</a:t>
            </a:r>
          </a:p>
          <a:p>
            <a:pPr algn="just"/>
            <a:r>
              <a:rPr lang="en-US" sz="2400" b="1" dirty="0" smtClean="0">
                <a:solidFill>
                  <a:srgbClr val="FF0000"/>
                </a:solidFill>
              </a:rPr>
              <a:t>SCHEDULING</a:t>
            </a:r>
          </a:p>
          <a:p>
            <a:pPr marL="342900" indent="-342900" algn="just">
              <a:buFont typeface="Wingdings" pitchFamily="2" charset="2"/>
              <a:buChar char="Ø"/>
            </a:pPr>
            <a:r>
              <a:rPr lang="en-US" sz="2400" b="1" dirty="0" smtClean="0">
                <a:solidFill>
                  <a:srgbClr val="00B0F0"/>
                </a:solidFill>
              </a:rPr>
              <a:t>A </a:t>
            </a:r>
            <a:r>
              <a:rPr lang="en-US" sz="2400" b="1" dirty="0">
                <a:solidFill>
                  <a:srgbClr val="FF00FF"/>
                </a:solidFill>
              </a:rPr>
              <a:t>schedule</a:t>
            </a:r>
            <a:r>
              <a:rPr lang="en-US" sz="2400" b="1" dirty="0">
                <a:solidFill>
                  <a:srgbClr val="00B0F0"/>
                </a:solidFill>
              </a:rPr>
              <a:t>, often called a </a:t>
            </a:r>
            <a:r>
              <a:rPr lang="en-US" sz="2400" b="1" dirty="0" err="1">
                <a:solidFill>
                  <a:srgbClr val="0000FF"/>
                </a:solidFill>
              </a:rPr>
              <a:t>rota</a:t>
            </a:r>
            <a:r>
              <a:rPr lang="en-US" sz="2400" b="1" dirty="0">
                <a:solidFill>
                  <a:srgbClr val="00B0F0"/>
                </a:solidFill>
              </a:rPr>
              <a:t> </a:t>
            </a:r>
            <a:r>
              <a:rPr lang="en-US" sz="2400" b="1" dirty="0">
                <a:solidFill>
                  <a:srgbClr val="FF0066"/>
                </a:solidFill>
              </a:rPr>
              <a:t>or</a:t>
            </a:r>
            <a:r>
              <a:rPr lang="en-US" sz="2400" b="1" dirty="0">
                <a:solidFill>
                  <a:srgbClr val="00B0F0"/>
                </a:solidFill>
              </a:rPr>
              <a:t> </a:t>
            </a:r>
            <a:r>
              <a:rPr lang="en-US" sz="2400" b="1" dirty="0">
                <a:solidFill>
                  <a:srgbClr val="0000FF"/>
                </a:solidFill>
              </a:rPr>
              <a:t>roster</a:t>
            </a:r>
            <a:r>
              <a:rPr lang="en-US" sz="2400" b="1" dirty="0">
                <a:solidFill>
                  <a:srgbClr val="00B0F0"/>
                </a:solidFill>
              </a:rPr>
              <a:t>, is a </a:t>
            </a:r>
            <a:r>
              <a:rPr lang="en-US" sz="2400" b="1" dirty="0">
                <a:solidFill>
                  <a:schemeClr val="accent6">
                    <a:lumMod val="75000"/>
                  </a:schemeClr>
                </a:solidFill>
              </a:rPr>
              <a:t>list of employees</a:t>
            </a:r>
            <a:r>
              <a:rPr lang="en-US" sz="2400" b="1" dirty="0">
                <a:solidFill>
                  <a:srgbClr val="00B0F0"/>
                </a:solidFill>
              </a:rPr>
              <a:t>, and </a:t>
            </a:r>
            <a:r>
              <a:rPr lang="en-US" sz="2400" b="1" dirty="0">
                <a:solidFill>
                  <a:srgbClr val="00B050"/>
                </a:solidFill>
              </a:rPr>
              <a:t>associated information </a:t>
            </a:r>
            <a:r>
              <a:rPr lang="en-US" sz="2400" b="1" dirty="0">
                <a:solidFill>
                  <a:srgbClr val="00B0F0"/>
                </a:solidFill>
              </a:rPr>
              <a:t>e.g. location, working times, responsibilities for a given time period e.g. week, month or sports season</a:t>
            </a:r>
            <a:r>
              <a:rPr lang="en-US" sz="2400" b="1" dirty="0" smtClean="0">
                <a:solidFill>
                  <a:srgbClr val="00B0F0"/>
                </a:solidFill>
              </a:rPr>
              <a:t>.</a:t>
            </a:r>
          </a:p>
          <a:p>
            <a:pPr marL="342900" indent="-342900" algn="just">
              <a:buFont typeface="Wingdings" pitchFamily="2" charset="2"/>
              <a:buChar char="Ø"/>
            </a:pPr>
            <a:r>
              <a:rPr lang="en-US" sz="2400" b="1" dirty="0" smtClean="0">
                <a:solidFill>
                  <a:srgbClr val="00B0F0"/>
                </a:solidFill>
              </a:rPr>
              <a:t>A </a:t>
            </a:r>
            <a:r>
              <a:rPr lang="en-US" sz="2400" b="1" dirty="0">
                <a:solidFill>
                  <a:srgbClr val="CC00CC"/>
                </a:solidFill>
              </a:rPr>
              <a:t>schedule</a:t>
            </a:r>
            <a:r>
              <a:rPr lang="en-US" sz="2400" b="1" dirty="0">
                <a:solidFill>
                  <a:srgbClr val="00B0F0"/>
                </a:solidFill>
              </a:rPr>
              <a:t> is necessary for the </a:t>
            </a:r>
            <a:r>
              <a:rPr lang="en-US" sz="2400" b="1" dirty="0">
                <a:solidFill>
                  <a:srgbClr val="FF00FF"/>
                </a:solidFill>
              </a:rPr>
              <a:t>day-to-day operation </a:t>
            </a:r>
            <a:r>
              <a:rPr lang="en-US" sz="2400" b="1" dirty="0">
                <a:solidFill>
                  <a:srgbClr val="00B0F0"/>
                </a:solidFill>
              </a:rPr>
              <a:t>of many businesses e.g. retail store, manufacturing facility and </a:t>
            </a:r>
            <a:r>
              <a:rPr lang="en-US" sz="2400" b="1" dirty="0" smtClean="0">
                <a:solidFill>
                  <a:srgbClr val="00B0F0"/>
                </a:solidFill>
              </a:rPr>
              <a:t>some offices</a:t>
            </a:r>
            <a:r>
              <a:rPr lang="en-US" sz="2400" b="1" dirty="0">
                <a:solidFill>
                  <a:srgbClr val="00B0F0"/>
                </a:solidFill>
              </a:rPr>
              <a:t>. </a:t>
            </a:r>
            <a:endParaRPr lang="en-US" sz="2400" b="1" dirty="0" smtClean="0">
              <a:solidFill>
                <a:srgbClr val="00B0F0"/>
              </a:solidFill>
            </a:endParaRPr>
          </a:p>
          <a:p>
            <a:pPr marL="342900" indent="-342900" algn="just">
              <a:buFont typeface="Wingdings" pitchFamily="2" charset="2"/>
              <a:buChar char="Ø"/>
            </a:pPr>
            <a:r>
              <a:rPr lang="en-US" sz="2400" b="1" dirty="0" smtClean="0">
                <a:solidFill>
                  <a:srgbClr val="00B050"/>
                </a:solidFill>
              </a:rPr>
              <a:t>The </a:t>
            </a:r>
            <a:r>
              <a:rPr lang="en-US" sz="2400" b="1" dirty="0">
                <a:solidFill>
                  <a:srgbClr val="00B050"/>
                </a:solidFill>
              </a:rPr>
              <a:t>process of creating a schedule is </a:t>
            </a:r>
            <a:r>
              <a:rPr lang="en-US" sz="2400" b="1" dirty="0">
                <a:solidFill>
                  <a:srgbClr val="00B0F0"/>
                </a:solidFill>
              </a:rPr>
              <a:t>called </a:t>
            </a:r>
            <a:r>
              <a:rPr lang="en-US" sz="2400" b="1" dirty="0">
                <a:solidFill>
                  <a:srgbClr val="CC00CC"/>
                </a:solidFill>
              </a:rPr>
              <a:t>scheduling</a:t>
            </a:r>
            <a:r>
              <a:rPr lang="en-US" sz="2400" b="1" dirty="0">
                <a:solidFill>
                  <a:srgbClr val="00B0F0"/>
                </a:solidFill>
              </a:rPr>
              <a:t>. An effective workplace schedule balances the needs of stakeholders such as management, employees and customers. </a:t>
            </a:r>
            <a:endParaRPr lang="en-US" sz="2400" b="1" dirty="0" smtClean="0">
              <a:solidFill>
                <a:srgbClr val="00B0F0"/>
              </a:solidFill>
            </a:endParaRPr>
          </a:p>
        </p:txBody>
      </p:sp>
    </p:spTree>
    <p:extLst>
      <p:ext uri="{BB962C8B-B14F-4D97-AF65-F5344CB8AC3E}">
        <p14:creationId xmlns:p14="http://schemas.microsoft.com/office/powerpoint/2010/main" xmlns="" val="29982494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99157"/>
            <a:ext cx="8305800" cy="6001643"/>
          </a:xfrm>
          <a:prstGeom prst="rect">
            <a:avLst/>
          </a:prstGeom>
          <a:gradFill>
            <a:gsLst>
              <a:gs pos="74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342900" indent="-342900" algn="just">
              <a:buFont typeface="Wingdings" pitchFamily="2" charset="2"/>
              <a:buChar char="Ø"/>
            </a:pPr>
            <a:r>
              <a:rPr lang="en-US" sz="2400" b="1" dirty="0">
                <a:solidFill>
                  <a:srgbClr val="00B0F0"/>
                </a:solidFill>
              </a:rPr>
              <a:t>A </a:t>
            </a:r>
            <a:r>
              <a:rPr lang="en-US" sz="2400" b="1" dirty="0">
                <a:solidFill>
                  <a:srgbClr val="CC00CC"/>
                </a:solidFill>
              </a:rPr>
              <a:t>daily schedule </a:t>
            </a:r>
            <a:r>
              <a:rPr lang="en-US" sz="2400" b="1" dirty="0">
                <a:solidFill>
                  <a:srgbClr val="00B0F0"/>
                </a:solidFill>
              </a:rPr>
              <a:t>is usually ordered </a:t>
            </a:r>
            <a:r>
              <a:rPr lang="en-US" sz="2400" b="1" dirty="0">
                <a:solidFill>
                  <a:srgbClr val="0000FF"/>
                </a:solidFill>
              </a:rPr>
              <a:t>chronologically</a:t>
            </a:r>
            <a:r>
              <a:rPr lang="en-US" sz="2400" b="1" dirty="0">
                <a:solidFill>
                  <a:srgbClr val="00B0F0"/>
                </a:solidFill>
              </a:rPr>
              <a:t>, which means the first employees working that day are listed at the top, followed by the employee who comes in next, etc.</a:t>
            </a:r>
          </a:p>
          <a:p>
            <a:pPr marL="342900" indent="-342900" algn="just">
              <a:buFont typeface="Wingdings" pitchFamily="2" charset="2"/>
              <a:buChar char="Ø"/>
            </a:pPr>
            <a:r>
              <a:rPr lang="en-US" sz="2400" b="1" dirty="0">
                <a:solidFill>
                  <a:srgbClr val="00B0F0"/>
                </a:solidFill>
              </a:rPr>
              <a:t>A </a:t>
            </a:r>
            <a:r>
              <a:rPr lang="en-US" sz="2400" b="1" dirty="0">
                <a:solidFill>
                  <a:srgbClr val="CC00CC"/>
                </a:solidFill>
              </a:rPr>
              <a:t>weekly</a:t>
            </a:r>
            <a:r>
              <a:rPr lang="en-US" sz="2400" b="1" dirty="0">
                <a:solidFill>
                  <a:srgbClr val="00B0F0"/>
                </a:solidFill>
              </a:rPr>
              <a:t> </a:t>
            </a:r>
            <a:r>
              <a:rPr lang="en-US" sz="2400" b="1" dirty="0">
                <a:solidFill>
                  <a:srgbClr val="FF0000"/>
                </a:solidFill>
              </a:rPr>
              <a:t>or</a:t>
            </a:r>
            <a:r>
              <a:rPr lang="en-US" sz="2400" b="1" dirty="0">
                <a:solidFill>
                  <a:srgbClr val="00B0F0"/>
                </a:solidFill>
              </a:rPr>
              <a:t> </a:t>
            </a:r>
            <a:r>
              <a:rPr lang="en-US" sz="2400" b="1" dirty="0">
                <a:solidFill>
                  <a:srgbClr val="CC00CC"/>
                </a:solidFill>
              </a:rPr>
              <a:t>monthly schedule </a:t>
            </a:r>
            <a:r>
              <a:rPr lang="en-US" sz="2400" b="1" dirty="0">
                <a:solidFill>
                  <a:srgbClr val="00B0F0"/>
                </a:solidFill>
              </a:rPr>
              <a:t>is usually ordered </a:t>
            </a:r>
            <a:r>
              <a:rPr lang="en-US" sz="2400" b="1" dirty="0">
                <a:solidFill>
                  <a:srgbClr val="0000FF"/>
                </a:solidFill>
              </a:rPr>
              <a:t>alphabetically</a:t>
            </a:r>
            <a:r>
              <a:rPr lang="en-US" sz="2400" b="1" dirty="0">
                <a:solidFill>
                  <a:srgbClr val="00B0F0"/>
                </a:solidFill>
              </a:rPr>
              <a:t>, employees being listed on the left hand side of a grid, with the days of the week on the top of the grid. In shift work, a schedule usually employs a </a:t>
            </a:r>
            <a:r>
              <a:rPr lang="en-US" sz="2400" b="1" dirty="0">
                <a:solidFill>
                  <a:srgbClr val="0000FF"/>
                </a:solidFill>
              </a:rPr>
              <a:t>recurring shift plan</a:t>
            </a:r>
            <a:r>
              <a:rPr lang="en-US" sz="2400" b="1" dirty="0" smtClean="0">
                <a:solidFill>
                  <a:srgbClr val="0000FF"/>
                </a:solidFill>
              </a:rPr>
              <a:t>.</a:t>
            </a:r>
          </a:p>
          <a:p>
            <a:pPr marL="342900" indent="-342900" algn="just">
              <a:buFont typeface="Wingdings" pitchFamily="2" charset="2"/>
              <a:buChar char="Ø"/>
            </a:pPr>
            <a:r>
              <a:rPr lang="en-US" sz="2400" b="1" dirty="0" smtClean="0">
                <a:solidFill>
                  <a:srgbClr val="FF00FF"/>
                </a:solidFill>
              </a:rPr>
              <a:t>Scheduling </a:t>
            </a:r>
            <a:r>
              <a:rPr lang="en-US" sz="2400" b="1" dirty="0">
                <a:solidFill>
                  <a:srgbClr val="00B0F0"/>
                </a:solidFill>
              </a:rPr>
              <a:t>involves </a:t>
            </a:r>
            <a:r>
              <a:rPr lang="en-US" sz="2400" b="1" dirty="0">
                <a:solidFill>
                  <a:srgbClr val="0000FF"/>
                </a:solidFill>
              </a:rPr>
              <a:t>allocating a time period </a:t>
            </a:r>
            <a:r>
              <a:rPr lang="en-US" sz="2400" b="1" dirty="0">
                <a:solidFill>
                  <a:srgbClr val="00B0F0"/>
                </a:solidFill>
              </a:rPr>
              <a:t>for </a:t>
            </a:r>
            <a:r>
              <a:rPr lang="en-US" sz="2400" b="1" dirty="0">
                <a:solidFill>
                  <a:schemeClr val="accent6">
                    <a:lumMod val="75000"/>
                  </a:schemeClr>
                </a:solidFill>
              </a:rPr>
              <a:t>specific tasks </a:t>
            </a:r>
            <a:r>
              <a:rPr lang="en-US" sz="2400" b="1" dirty="0">
                <a:solidFill>
                  <a:srgbClr val="FF0000"/>
                </a:solidFill>
              </a:rPr>
              <a:t>or</a:t>
            </a:r>
            <a:r>
              <a:rPr lang="en-US" sz="2400" b="1" dirty="0">
                <a:solidFill>
                  <a:srgbClr val="00B0F0"/>
                </a:solidFill>
              </a:rPr>
              <a:t> </a:t>
            </a:r>
            <a:r>
              <a:rPr lang="en-US" sz="2400" b="1" dirty="0">
                <a:solidFill>
                  <a:schemeClr val="accent6">
                    <a:lumMod val="75000"/>
                  </a:schemeClr>
                </a:solidFill>
              </a:rPr>
              <a:t>workload</a:t>
            </a:r>
            <a:r>
              <a:rPr lang="en-US" sz="2400" b="1" dirty="0">
                <a:solidFill>
                  <a:srgbClr val="00B0F0"/>
                </a:solidFill>
              </a:rPr>
              <a:t>, and then </a:t>
            </a:r>
            <a:r>
              <a:rPr lang="en-US" sz="2400" b="1" dirty="0">
                <a:solidFill>
                  <a:srgbClr val="00B050"/>
                </a:solidFill>
              </a:rPr>
              <a:t>assigning tasks to certain employees</a:t>
            </a:r>
            <a:r>
              <a:rPr lang="en-US" sz="2400" b="1" dirty="0">
                <a:solidFill>
                  <a:srgbClr val="00B0F0"/>
                </a:solidFill>
              </a:rPr>
              <a:t>. For example, small restaurant and retail businesses must be able to schedule the appropriate amount of workers on different days depending on busy times. It is </a:t>
            </a:r>
            <a:r>
              <a:rPr lang="en-US" sz="2400" b="1" dirty="0">
                <a:solidFill>
                  <a:srgbClr val="0000FF"/>
                </a:solidFill>
              </a:rPr>
              <a:t>important to account </a:t>
            </a:r>
            <a:r>
              <a:rPr lang="en-US" sz="2400" b="1" dirty="0">
                <a:solidFill>
                  <a:srgbClr val="00B0F0"/>
                </a:solidFill>
              </a:rPr>
              <a:t>for </a:t>
            </a:r>
            <a:r>
              <a:rPr lang="en-US" sz="2400" b="1" dirty="0">
                <a:solidFill>
                  <a:srgbClr val="CC00CC"/>
                </a:solidFill>
              </a:rPr>
              <a:t>peak periods </a:t>
            </a:r>
            <a:r>
              <a:rPr lang="en-US" sz="2400" b="1" dirty="0">
                <a:solidFill>
                  <a:srgbClr val="00B0F0"/>
                </a:solidFill>
              </a:rPr>
              <a:t>when </a:t>
            </a:r>
            <a:r>
              <a:rPr lang="en-US" sz="2400" b="1" dirty="0">
                <a:solidFill>
                  <a:srgbClr val="0000FF"/>
                </a:solidFill>
              </a:rPr>
              <a:t>scheduling</a:t>
            </a:r>
            <a:r>
              <a:rPr lang="en-US" sz="2400" b="1" dirty="0">
                <a:solidFill>
                  <a:srgbClr val="00B0F0"/>
                </a:solidFill>
              </a:rPr>
              <a:t>, Managers must also schedule dates for specific project tasks to be completed. Many small company managers use organizers to stay on track with their </a:t>
            </a:r>
            <a:r>
              <a:rPr lang="en-US" sz="2400" b="1" dirty="0" smtClean="0">
                <a:solidFill>
                  <a:srgbClr val="00B0F0"/>
                </a:solidFill>
              </a:rPr>
              <a:t>assignments.</a:t>
            </a:r>
            <a:endParaRPr lang="en-US" sz="2400" b="1" dirty="0">
              <a:solidFill>
                <a:srgbClr val="00B0F0"/>
              </a:solidFill>
            </a:endParaRPr>
          </a:p>
        </p:txBody>
      </p:sp>
    </p:spTree>
    <p:extLst>
      <p:ext uri="{BB962C8B-B14F-4D97-AF65-F5344CB8AC3E}">
        <p14:creationId xmlns:p14="http://schemas.microsoft.com/office/powerpoint/2010/main" xmlns="" val="34822989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534400" cy="6617196"/>
          </a:xfrm>
          <a:prstGeom prst="rect">
            <a:avLst/>
          </a:prstGeom>
          <a:gradFill>
            <a:gsLst>
              <a:gs pos="74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algn="ctr"/>
            <a:r>
              <a:rPr lang="en-US" sz="4000" b="1" dirty="0">
                <a:solidFill>
                  <a:srgbClr val="FF0000"/>
                </a:solidFill>
              </a:rPr>
              <a:t>How to Create a Work </a:t>
            </a:r>
            <a:r>
              <a:rPr lang="en-US" sz="4000" b="1" dirty="0" smtClean="0">
                <a:solidFill>
                  <a:srgbClr val="FF0000"/>
                </a:solidFill>
              </a:rPr>
              <a:t>Plan</a:t>
            </a:r>
          </a:p>
          <a:p>
            <a:pPr marL="342900" indent="-342900" algn="just">
              <a:buFont typeface="Wingdings" pitchFamily="2" charset="2"/>
              <a:buChar char="Ø"/>
            </a:pPr>
            <a:r>
              <a:rPr lang="en-US" sz="2400" b="1" dirty="0" smtClean="0">
                <a:solidFill>
                  <a:srgbClr val="FF00FF"/>
                </a:solidFill>
              </a:rPr>
              <a:t>Organization</a:t>
            </a:r>
            <a:r>
              <a:rPr lang="en-US" sz="2400" b="1" dirty="0" smtClean="0">
                <a:solidFill>
                  <a:srgbClr val="00B0F0"/>
                </a:solidFill>
              </a:rPr>
              <a:t> </a:t>
            </a:r>
            <a:r>
              <a:rPr lang="en-US" sz="2400" b="1" dirty="0">
                <a:solidFill>
                  <a:srgbClr val="00B0F0"/>
                </a:solidFill>
              </a:rPr>
              <a:t>is the key to success in any project. A </a:t>
            </a:r>
            <a:r>
              <a:rPr lang="en-US" sz="2400" b="1" dirty="0">
                <a:solidFill>
                  <a:srgbClr val="CC00CC"/>
                </a:solidFill>
              </a:rPr>
              <a:t>work plan </a:t>
            </a:r>
            <a:r>
              <a:rPr lang="en-US" sz="2400" b="1" dirty="0">
                <a:solidFill>
                  <a:srgbClr val="00B0F0"/>
                </a:solidFill>
              </a:rPr>
              <a:t>can help you to stay organized, meet deadlines and complete all the steps involved in your project</a:t>
            </a:r>
            <a:r>
              <a:rPr lang="en-US" sz="2400" b="1" dirty="0" smtClean="0">
                <a:solidFill>
                  <a:srgbClr val="00B0F0"/>
                </a:solidFill>
              </a:rPr>
              <a:t>.</a:t>
            </a:r>
          </a:p>
          <a:p>
            <a:pPr marL="342900" indent="-342900" algn="just">
              <a:buFont typeface="Wingdings" pitchFamily="2" charset="2"/>
              <a:buChar char="Ø"/>
            </a:pPr>
            <a:r>
              <a:rPr lang="en-US" sz="2400" b="1" dirty="0" smtClean="0">
                <a:solidFill>
                  <a:srgbClr val="00B0F0"/>
                </a:solidFill>
              </a:rPr>
              <a:t> </a:t>
            </a:r>
            <a:r>
              <a:rPr lang="en-US" sz="2400" b="1" dirty="0">
                <a:solidFill>
                  <a:srgbClr val="00B0F0"/>
                </a:solidFill>
              </a:rPr>
              <a:t>It forces you to </a:t>
            </a:r>
            <a:r>
              <a:rPr lang="en-US" sz="2400" b="1" dirty="0">
                <a:solidFill>
                  <a:srgbClr val="CC00CC"/>
                </a:solidFill>
              </a:rPr>
              <a:t>plan out every detail</a:t>
            </a:r>
            <a:r>
              <a:rPr lang="en-US" sz="2400" b="1" dirty="0">
                <a:solidFill>
                  <a:srgbClr val="00B0F0"/>
                </a:solidFill>
              </a:rPr>
              <a:t>. </a:t>
            </a:r>
            <a:endParaRPr lang="en-US" sz="2400" b="1" dirty="0" smtClean="0">
              <a:solidFill>
                <a:srgbClr val="00B0F0"/>
              </a:solidFill>
            </a:endParaRPr>
          </a:p>
          <a:p>
            <a:pPr marL="342900" indent="-342900" algn="just">
              <a:buFont typeface="Wingdings" pitchFamily="2" charset="2"/>
              <a:buChar char="Ø"/>
            </a:pPr>
            <a:r>
              <a:rPr lang="en-US" sz="2400" b="1" dirty="0" smtClean="0">
                <a:solidFill>
                  <a:srgbClr val="00B0F0"/>
                </a:solidFill>
              </a:rPr>
              <a:t>You </a:t>
            </a:r>
            <a:r>
              <a:rPr lang="en-US" sz="2400" b="1" dirty="0">
                <a:solidFill>
                  <a:srgbClr val="00B0F0"/>
                </a:solidFill>
              </a:rPr>
              <a:t>can create a </a:t>
            </a:r>
            <a:r>
              <a:rPr lang="en-US" sz="2400" b="1" dirty="0">
                <a:solidFill>
                  <a:srgbClr val="00B050"/>
                </a:solidFill>
              </a:rPr>
              <a:t>work plan </a:t>
            </a:r>
            <a:r>
              <a:rPr lang="en-US" sz="2400" b="1" dirty="0">
                <a:solidFill>
                  <a:srgbClr val="00B0F0"/>
                </a:solidFill>
              </a:rPr>
              <a:t>for your </a:t>
            </a:r>
            <a:r>
              <a:rPr lang="en-US" sz="2400" b="1" dirty="0">
                <a:solidFill>
                  <a:srgbClr val="0000FF"/>
                </a:solidFill>
              </a:rPr>
              <a:t>whole team </a:t>
            </a:r>
            <a:r>
              <a:rPr lang="en-US" sz="2400" b="1" dirty="0">
                <a:solidFill>
                  <a:srgbClr val="FF0000"/>
                </a:solidFill>
              </a:rPr>
              <a:t>or</a:t>
            </a:r>
            <a:r>
              <a:rPr lang="en-US" sz="2400" b="1" dirty="0">
                <a:solidFill>
                  <a:srgbClr val="00B0F0"/>
                </a:solidFill>
              </a:rPr>
              <a:t> a personal work plan for your </a:t>
            </a:r>
            <a:r>
              <a:rPr lang="en-US" sz="2400" b="1" dirty="0">
                <a:solidFill>
                  <a:srgbClr val="0000FF"/>
                </a:solidFill>
              </a:rPr>
              <a:t>own project</a:t>
            </a:r>
            <a:r>
              <a:rPr lang="en-US" sz="2400" b="1" dirty="0">
                <a:solidFill>
                  <a:srgbClr val="00B0F0"/>
                </a:solidFill>
              </a:rPr>
              <a:t>. </a:t>
            </a:r>
            <a:endParaRPr lang="en-US" sz="2400" b="1" dirty="0" smtClean="0">
              <a:solidFill>
                <a:srgbClr val="00B0F0"/>
              </a:solidFill>
            </a:endParaRPr>
          </a:p>
          <a:p>
            <a:pPr marL="342900" indent="-342900" algn="just">
              <a:buFont typeface="Wingdings" pitchFamily="2" charset="2"/>
              <a:buChar char="Ø"/>
            </a:pPr>
            <a:r>
              <a:rPr lang="en-US" sz="2400" b="1" dirty="0" smtClean="0">
                <a:solidFill>
                  <a:srgbClr val="00B0F0"/>
                </a:solidFill>
              </a:rPr>
              <a:t>Ideally</a:t>
            </a:r>
            <a:r>
              <a:rPr lang="en-US" sz="2400" b="1" dirty="0">
                <a:solidFill>
                  <a:srgbClr val="00B0F0"/>
                </a:solidFill>
              </a:rPr>
              <a:t>, you </a:t>
            </a:r>
            <a:r>
              <a:rPr lang="en-US" sz="2400" b="1" dirty="0">
                <a:solidFill>
                  <a:srgbClr val="FF00FF"/>
                </a:solidFill>
              </a:rPr>
              <a:t>work plan </a:t>
            </a:r>
            <a:r>
              <a:rPr lang="en-US" sz="2400" b="1" dirty="0">
                <a:solidFill>
                  <a:srgbClr val="00B0F0"/>
                </a:solidFill>
              </a:rPr>
              <a:t>should last about </a:t>
            </a:r>
            <a:r>
              <a:rPr lang="en-US" sz="2400" b="1" dirty="0">
                <a:solidFill>
                  <a:srgbClr val="FF00FF"/>
                </a:solidFill>
              </a:rPr>
              <a:t>six to 12 months</a:t>
            </a:r>
            <a:r>
              <a:rPr lang="en-US" sz="2400" b="1" dirty="0">
                <a:solidFill>
                  <a:srgbClr val="00B0F0"/>
                </a:solidFill>
              </a:rPr>
              <a:t>, though you can easily make adjustments if you </a:t>
            </a:r>
            <a:r>
              <a:rPr lang="en-US" sz="2400" b="1" dirty="0" smtClean="0">
                <a:solidFill>
                  <a:srgbClr val="00B0F0"/>
                </a:solidFill>
              </a:rPr>
              <a:t>are </a:t>
            </a:r>
            <a:r>
              <a:rPr lang="en-US" sz="2400" b="1" dirty="0">
                <a:solidFill>
                  <a:srgbClr val="00B0F0"/>
                </a:solidFill>
              </a:rPr>
              <a:t>hitting your deadlines</a:t>
            </a:r>
            <a:r>
              <a:rPr lang="en-US" sz="2400" b="1" dirty="0" smtClean="0">
                <a:solidFill>
                  <a:srgbClr val="00B0F0"/>
                </a:solidFill>
              </a:rPr>
              <a:t>.</a:t>
            </a:r>
          </a:p>
          <a:p>
            <a:pPr algn="just"/>
            <a:r>
              <a:rPr lang="en-US" sz="2400" b="1" dirty="0" smtClean="0">
                <a:solidFill>
                  <a:srgbClr val="FF00FF"/>
                </a:solidFill>
              </a:rPr>
              <a:t>Step </a:t>
            </a:r>
            <a:r>
              <a:rPr lang="en-US" sz="2400" b="1" dirty="0">
                <a:solidFill>
                  <a:srgbClr val="FF00FF"/>
                </a:solidFill>
              </a:rPr>
              <a:t>1</a:t>
            </a:r>
            <a:r>
              <a:rPr lang="en-US" sz="2400" b="1" dirty="0">
                <a:solidFill>
                  <a:srgbClr val="00B0F0"/>
                </a:solidFill>
              </a:rPr>
              <a:t> = Write down the </a:t>
            </a:r>
            <a:r>
              <a:rPr lang="en-US" sz="2400" b="1" dirty="0">
                <a:solidFill>
                  <a:srgbClr val="C00000"/>
                </a:solidFill>
              </a:rPr>
              <a:t>goal of your plan</a:t>
            </a:r>
            <a:r>
              <a:rPr lang="en-US" sz="2400" b="1" dirty="0">
                <a:solidFill>
                  <a:srgbClr val="00B0F0"/>
                </a:solidFill>
              </a:rPr>
              <a:t>. This should be the ultimate outcome--what you want to accomplish. </a:t>
            </a:r>
            <a:endParaRPr lang="en-US" sz="2400" b="1" dirty="0" smtClean="0">
              <a:solidFill>
                <a:srgbClr val="00B0F0"/>
              </a:solidFill>
            </a:endParaRPr>
          </a:p>
          <a:p>
            <a:pPr algn="just"/>
            <a:r>
              <a:rPr lang="en-US" sz="2400" b="1" dirty="0" smtClean="0">
                <a:solidFill>
                  <a:srgbClr val="FF00FF"/>
                </a:solidFill>
              </a:rPr>
              <a:t>Step </a:t>
            </a:r>
            <a:r>
              <a:rPr lang="en-US" sz="2400" b="1" dirty="0">
                <a:solidFill>
                  <a:srgbClr val="FF00FF"/>
                </a:solidFill>
              </a:rPr>
              <a:t>2 </a:t>
            </a:r>
            <a:r>
              <a:rPr lang="en-US" sz="2400" b="1" dirty="0">
                <a:solidFill>
                  <a:srgbClr val="00B0F0"/>
                </a:solidFill>
              </a:rPr>
              <a:t>= Set a </a:t>
            </a:r>
            <a:r>
              <a:rPr lang="en-US" sz="2400" b="1" dirty="0">
                <a:solidFill>
                  <a:srgbClr val="C00000"/>
                </a:solidFill>
              </a:rPr>
              <a:t>goal date </a:t>
            </a:r>
            <a:r>
              <a:rPr lang="en-US" sz="2400" b="1" dirty="0">
                <a:solidFill>
                  <a:srgbClr val="00B0F0"/>
                </a:solidFill>
              </a:rPr>
              <a:t>for your plan</a:t>
            </a:r>
            <a:r>
              <a:rPr lang="en-US" sz="2400" b="1" dirty="0" smtClean="0">
                <a:solidFill>
                  <a:srgbClr val="00B0F0"/>
                </a:solidFill>
              </a:rPr>
              <a:t>.</a:t>
            </a:r>
          </a:p>
          <a:p>
            <a:pPr algn="just"/>
            <a:r>
              <a:rPr lang="en-US" sz="2400" b="1" dirty="0" smtClean="0">
                <a:solidFill>
                  <a:srgbClr val="FF00FF"/>
                </a:solidFill>
              </a:rPr>
              <a:t>Step </a:t>
            </a:r>
            <a:r>
              <a:rPr lang="en-US" sz="2400" b="1" dirty="0">
                <a:solidFill>
                  <a:srgbClr val="FF00FF"/>
                </a:solidFill>
              </a:rPr>
              <a:t>3 </a:t>
            </a:r>
            <a:r>
              <a:rPr lang="en-US" sz="2400" b="1" dirty="0">
                <a:solidFill>
                  <a:srgbClr val="00B0F0"/>
                </a:solidFill>
              </a:rPr>
              <a:t>= </a:t>
            </a:r>
            <a:r>
              <a:rPr lang="en-US" sz="2400" b="1" dirty="0">
                <a:solidFill>
                  <a:srgbClr val="00B050"/>
                </a:solidFill>
              </a:rPr>
              <a:t>Break it down into smaller steps</a:t>
            </a:r>
            <a:r>
              <a:rPr lang="en-US" sz="2400" b="1" dirty="0">
                <a:solidFill>
                  <a:srgbClr val="00B0F0"/>
                </a:solidFill>
              </a:rPr>
              <a:t>. These are all of the tasks that you need to do in order to complete the project</a:t>
            </a:r>
            <a:r>
              <a:rPr lang="en-US" sz="2400" b="1" dirty="0" smtClean="0">
                <a:solidFill>
                  <a:srgbClr val="00B0F0"/>
                </a:solidFill>
              </a:rPr>
              <a:t>.</a:t>
            </a:r>
          </a:p>
          <a:p>
            <a:pPr algn="just"/>
            <a:r>
              <a:rPr lang="en-US" sz="2400" b="1" dirty="0" smtClean="0">
                <a:solidFill>
                  <a:srgbClr val="FF00FF"/>
                </a:solidFill>
              </a:rPr>
              <a:t>Step </a:t>
            </a:r>
            <a:r>
              <a:rPr lang="en-US" sz="2400" b="1" dirty="0">
                <a:solidFill>
                  <a:srgbClr val="FF00FF"/>
                </a:solidFill>
              </a:rPr>
              <a:t>4 </a:t>
            </a:r>
            <a:r>
              <a:rPr lang="en-US" sz="2400" b="1" dirty="0">
                <a:solidFill>
                  <a:srgbClr val="00B0F0"/>
                </a:solidFill>
              </a:rPr>
              <a:t>= </a:t>
            </a:r>
            <a:r>
              <a:rPr lang="en-US" sz="2400" b="1" dirty="0">
                <a:solidFill>
                  <a:schemeClr val="accent6">
                    <a:lumMod val="75000"/>
                  </a:schemeClr>
                </a:solidFill>
              </a:rPr>
              <a:t>Arrange the tasks in the proper order</a:t>
            </a:r>
            <a:r>
              <a:rPr lang="en-US" sz="2400" b="1" dirty="0">
                <a:solidFill>
                  <a:srgbClr val="00B0F0"/>
                </a:solidFill>
              </a:rPr>
              <a:t>. There are often things that you must do before you can attempt other tasks</a:t>
            </a:r>
            <a:r>
              <a:rPr lang="en-US" sz="2400" b="1" dirty="0" smtClean="0">
                <a:solidFill>
                  <a:srgbClr val="00B0F0"/>
                </a:solidFill>
              </a:rPr>
              <a:t>.</a:t>
            </a:r>
            <a:r>
              <a:rPr lang="en-US" sz="2400" dirty="0"/>
              <a:t>  </a:t>
            </a:r>
            <a:endParaRPr lang="en-US" sz="2400" dirty="0" smtClean="0"/>
          </a:p>
        </p:txBody>
      </p:sp>
    </p:spTree>
    <p:extLst>
      <p:ext uri="{BB962C8B-B14F-4D97-AF65-F5344CB8AC3E}">
        <p14:creationId xmlns:p14="http://schemas.microsoft.com/office/powerpoint/2010/main" xmlns="" val="10954837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7310" y="685800"/>
            <a:ext cx="8001000" cy="5632311"/>
          </a:xfrm>
          <a:prstGeom prst="rect">
            <a:avLst/>
          </a:prstGeom>
          <a:gradFill>
            <a:gsLst>
              <a:gs pos="74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algn="just"/>
            <a:r>
              <a:rPr lang="en-US" sz="2800" b="1" dirty="0">
                <a:solidFill>
                  <a:srgbClr val="FF00FF"/>
                </a:solidFill>
              </a:rPr>
              <a:t>Step 5</a:t>
            </a:r>
            <a:r>
              <a:rPr lang="en-US" sz="2800" b="1" dirty="0">
                <a:solidFill>
                  <a:srgbClr val="00B0F0"/>
                </a:solidFill>
              </a:rPr>
              <a:t> = </a:t>
            </a:r>
            <a:r>
              <a:rPr lang="en-US" sz="2800" b="1" dirty="0">
                <a:solidFill>
                  <a:srgbClr val="00B050"/>
                </a:solidFill>
              </a:rPr>
              <a:t>Break your tasks down further</a:t>
            </a:r>
            <a:r>
              <a:rPr lang="en-US" sz="2800" b="1" dirty="0">
                <a:solidFill>
                  <a:srgbClr val="00B0F0"/>
                </a:solidFill>
              </a:rPr>
              <a:t>. If any of your main tasks have smaller tasks that you need to accomplish, write those down too.</a:t>
            </a:r>
          </a:p>
          <a:p>
            <a:pPr algn="just"/>
            <a:endParaRPr lang="en-US" sz="1200" b="1" dirty="0" smtClean="0">
              <a:solidFill>
                <a:srgbClr val="00B0F0"/>
              </a:solidFill>
            </a:endParaRPr>
          </a:p>
          <a:p>
            <a:pPr algn="just"/>
            <a:r>
              <a:rPr lang="en-US" sz="2800" b="1" dirty="0" smtClean="0">
                <a:solidFill>
                  <a:srgbClr val="FF00FF"/>
                </a:solidFill>
              </a:rPr>
              <a:t>Step </a:t>
            </a:r>
            <a:r>
              <a:rPr lang="en-US" sz="2800" b="1" dirty="0">
                <a:solidFill>
                  <a:srgbClr val="FF00FF"/>
                </a:solidFill>
              </a:rPr>
              <a:t>6</a:t>
            </a:r>
            <a:r>
              <a:rPr lang="en-US" sz="2800" b="1" dirty="0">
                <a:solidFill>
                  <a:srgbClr val="00B0F0"/>
                </a:solidFill>
              </a:rPr>
              <a:t> = </a:t>
            </a:r>
            <a:r>
              <a:rPr lang="en-US" sz="2800" b="1" dirty="0">
                <a:solidFill>
                  <a:schemeClr val="accent6">
                    <a:lumMod val="75000"/>
                  </a:schemeClr>
                </a:solidFill>
              </a:rPr>
              <a:t>Work backwards from your goal date to set dates for each of your tasks. </a:t>
            </a:r>
            <a:endParaRPr lang="en-US" sz="2800" b="1" dirty="0" smtClean="0">
              <a:solidFill>
                <a:schemeClr val="accent6">
                  <a:lumMod val="75000"/>
                </a:schemeClr>
              </a:solidFill>
            </a:endParaRPr>
          </a:p>
          <a:p>
            <a:pPr algn="just"/>
            <a:r>
              <a:rPr lang="en-US" sz="2800" b="1" dirty="0" smtClean="0">
                <a:solidFill>
                  <a:srgbClr val="00B0F0"/>
                </a:solidFill>
              </a:rPr>
              <a:t>For </a:t>
            </a:r>
            <a:r>
              <a:rPr lang="en-US" sz="2800" b="1" dirty="0">
                <a:solidFill>
                  <a:srgbClr val="00B0F0"/>
                </a:solidFill>
              </a:rPr>
              <a:t>example, the final task before completing your goal should happen a </a:t>
            </a:r>
            <a:r>
              <a:rPr lang="en-US" sz="2800" b="1" dirty="0">
                <a:solidFill>
                  <a:srgbClr val="0000FF"/>
                </a:solidFill>
              </a:rPr>
              <a:t>day</a:t>
            </a:r>
            <a:r>
              <a:rPr lang="en-US" sz="2800" b="1" dirty="0">
                <a:solidFill>
                  <a:srgbClr val="00B0F0"/>
                </a:solidFill>
              </a:rPr>
              <a:t> </a:t>
            </a:r>
            <a:r>
              <a:rPr lang="en-US" sz="2800" b="1" dirty="0">
                <a:solidFill>
                  <a:srgbClr val="FF0000"/>
                </a:solidFill>
              </a:rPr>
              <a:t>or</a:t>
            </a:r>
            <a:r>
              <a:rPr lang="en-US" sz="2800" b="1" dirty="0">
                <a:solidFill>
                  <a:srgbClr val="00B0F0"/>
                </a:solidFill>
              </a:rPr>
              <a:t> </a:t>
            </a:r>
            <a:r>
              <a:rPr lang="en-US" sz="2800" b="1" dirty="0">
                <a:solidFill>
                  <a:srgbClr val="0000FF"/>
                </a:solidFill>
              </a:rPr>
              <a:t>two</a:t>
            </a:r>
            <a:r>
              <a:rPr lang="en-US" sz="2800" b="1" dirty="0">
                <a:solidFill>
                  <a:srgbClr val="00B0F0"/>
                </a:solidFill>
              </a:rPr>
              <a:t> before your goal </a:t>
            </a:r>
            <a:r>
              <a:rPr lang="en-US" sz="2800" b="1" dirty="0" smtClean="0">
                <a:solidFill>
                  <a:srgbClr val="00B0F0"/>
                </a:solidFill>
              </a:rPr>
              <a:t>date; the </a:t>
            </a:r>
            <a:r>
              <a:rPr lang="en-US" sz="2800" b="1" dirty="0">
                <a:solidFill>
                  <a:srgbClr val="00B0F0"/>
                </a:solidFill>
              </a:rPr>
              <a:t>task before that may happen a week before the goal date. </a:t>
            </a:r>
          </a:p>
          <a:p>
            <a:pPr algn="just"/>
            <a:endParaRPr lang="en-US" sz="1200" b="1" dirty="0" smtClean="0">
              <a:solidFill>
                <a:srgbClr val="00B0F0"/>
              </a:solidFill>
            </a:endParaRPr>
          </a:p>
          <a:p>
            <a:pPr algn="just"/>
            <a:r>
              <a:rPr lang="en-US" sz="2800" b="1" dirty="0" smtClean="0">
                <a:solidFill>
                  <a:srgbClr val="FF00FF"/>
                </a:solidFill>
              </a:rPr>
              <a:t>Step </a:t>
            </a:r>
            <a:r>
              <a:rPr lang="en-US" sz="2800" b="1" dirty="0">
                <a:solidFill>
                  <a:srgbClr val="FF00FF"/>
                </a:solidFill>
              </a:rPr>
              <a:t>7</a:t>
            </a:r>
            <a:r>
              <a:rPr lang="en-US" sz="2800" b="1" dirty="0">
                <a:solidFill>
                  <a:srgbClr val="00B0F0"/>
                </a:solidFill>
              </a:rPr>
              <a:t> = </a:t>
            </a:r>
            <a:r>
              <a:rPr lang="en-US" sz="2800" b="1" dirty="0">
                <a:solidFill>
                  <a:srgbClr val="00B050"/>
                </a:solidFill>
              </a:rPr>
              <a:t>Schedule each task into your daily and weekly plan</a:t>
            </a:r>
            <a:r>
              <a:rPr lang="en-US" sz="2800" b="1" dirty="0">
                <a:solidFill>
                  <a:srgbClr val="00B0F0"/>
                </a:solidFill>
              </a:rPr>
              <a:t>. This ensures that you do all of your </a:t>
            </a:r>
            <a:r>
              <a:rPr lang="en-US" sz="2800" b="1" dirty="0" smtClean="0">
                <a:solidFill>
                  <a:srgbClr val="00B0F0"/>
                </a:solidFill>
              </a:rPr>
              <a:t>tasks </a:t>
            </a:r>
            <a:r>
              <a:rPr lang="en-US" sz="2800" b="1" dirty="0">
                <a:solidFill>
                  <a:srgbClr val="00B0F0"/>
                </a:solidFill>
              </a:rPr>
              <a:t>on time</a:t>
            </a:r>
            <a:r>
              <a:rPr lang="en-US" sz="2800" b="1" dirty="0" smtClean="0">
                <a:solidFill>
                  <a:srgbClr val="00B0F0"/>
                </a:solidFill>
              </a:rPr>
              <a:t>.</a:t>
            </a:r>
            <a:endParaRPr lang="en-US" sz="2800" b="1" dirty="0">
              <a:solidFill>
                <a:srgbClr val="00B0F0"/>
              </a:solidFill>
            </a:endParaRPr>
          </a:p>
        </p:txBody>
      </p:sp>
    </p:spTree>
    <p:extLst>
      <p:ext uri="{BB962C8B-B14F-4D97-AF65-F5344CB8AC3E}">
        <p14:creationId xmlns:p14="http://schemas.microsoft.com/office/powerpoint/2010/main" xmlns="" val="22861570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74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400" y="396885"/>
            <a:ext cx="8001000" cy="60070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705803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52400"/>
            <a:ext cx="8229600" cy="6555641"/>
          </a:xfrm>
          <a:prstGeom prst="rect">
            <a:avLst/>
          </a:prstGeom>
          <a:gradFill>
            <a:gsLst>
              <a:gs pos="74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algn="ctr"/>
            <a:r>
              <a:rPr lang="en-US" sz="3600" b="1" dirty="0">
                <a:solidFill>
                  <a:srgbClr val="FF0000"/>
                </a:solidFill>
              </a:rPr>
              <a:t>Plan and Schedule Your Work at the </a:t>
            </a:r>
            <a:r>
              <a:rPr lang="en-US" sz="3600" b="1" dirty="0" smtClean="0">
                <a:solidFill>
                  <a:srgbClr val="FF0000"/>
                </a:solidFill>
              </a:rPr>
              <a:t>Work</a:t>
            </a:r>
            <a:endParaRPr lang="en-US" sz="3600" b="1" dirty="0">
              <a:solidFill>
                <a:srgbClr val="FF0000"/>
              </a:solidFill>
            </a:endParaRPr>
          </a:p>
          <a:p>
            <a:pPr algn="just"/>
            <a:r>
              <a:rPr lang="en-US" sz="2400" b="1" dirty="0" smtClean="0">
                <a:solidFill>
                  <a:srgbClr val="FF00FF"/>
                </a:solidFill>
              </a:rPr>
              <a:t>Step </a:t>
            </a:r>
            <a:r>
              <a:rPr lang="en-US" sz="2400" b="1" dirty="0">
                <a:solidFill>
                  <a:srgbClr val="FF00FF"/>
                </a:solidFill>
              </a:rPr>
              <a:t>1 • </a:t>
            </a:r>
            <a:r>
              <a:rPr lang="en-US" sz="2400" b="1" dirty="0">
                <a:solidFill>
                  <a:srgbClr val="0000FF"/>
                </a:solidFill>
              </a:rPr>
              <a:t>Make a list of all of the tasks that you need to complete, and break everything down into single days.</a:t>
            </a:r>
            <a:r>
              <a:rPr lang="en-US" sz="2400" b="1" dirty="0">
                <a:solidFill>
                  <a:srgbClr val="00B0F0"/>
                </a:solidFill>
              </a:rPr>
              <a:t> You don't have to make your list in any order, just write down the necessary tasks as they come to you. This </a:t>
            </a:r>
            <a:r>
              <a:rPr lang="en-US" sz="2400" b="1" dirty="0">
                <a:solidFill>
                  <a:schemeClr val="accent6">
                    <a:lumMod val="75000"/>
                  </a:schemeClr>
                </a:solidFill>
              </a:rPr>
              <a:t>free-flow form of organization </a:t>
            </a:r>
            <a:r>
              <a:rPr lang="en-US" sz="2400" b="1" dirty="0">
                <a:solidFill>
                  <a:srgbClr val="00B0F0"/>
                </a:solidFill>
              </a:rPr>
              <a:t>will help you remember tasks you might otherwise forget.</a:t>
            </a:r>
          </a:p>
          <a:p>
            <a:pPr algn="just"/>
            <a:r>
              <a:rPr lang="en-US" sz="2400" b="1" dirty="0" smtClean="0">
                <a:solidFill>
                  <a:srgbClr val="FF00FF"/>
                </a:solidFill>
              </a:rPr>
              <a:t>Step </a:t>
            </a:r>
            <a:r>
              <a:rPr lang="en-US" sz="2400" b="1" dirty="0">
                <a:solidFill>
                  <a:srgbClr val="FF00FF"/>
                </a:solidFill>
              </a:rPr>
              <a:t>2 • </a:t>
            </a:r>
            <a:r>
              <a:rPr lang="en-US" sz="2400" b="1" dirty="0">
                <a:solidFill>
                  <a:srgbClr val="0000FF"/>
                </a:solidFill>
              </a:rPr>
              <a:t>Prioritize your list</a:t>
            </a:r>
            <a:r>
              <a:rPr lang="en-US" sz="2400" b="1" dirty="0">
                <a:solidFill>
                  <a:srgbClr val="00B0F0"/>
                </a:solidFill>
              </a:rPr>
              <a:t>. Now that you know all that needs to be done in the course of the day, start prioritizing your tasks. If necessary, break large tasks down into small ones. Figure out </a:t>
            </a:r>
            <a:r>
              <a:rPr lang="en-US" sz="2400" b="1" dirty="0">
                <a:solidFill>
                  <a:schemeClr val="accent6">
                    <a:lumMod val="75000"/>
                  </a:schemeClr>
                </a:solidFill>
              </a:rPr>
              <a:t>what needs to be done now</a:t>
            </a:r>
            <a:r>
              <a:rPr lang="en-US" sz="2400" b="1" dirty="0">
                <a:solidFill>
                  <a:srgbClr val="00B0F0"/>
                </a:solidFill>
              </a:rPr>
              <a:t>, </a:t>
            </a:r>
            <a:r>
              <a:rPr lang="en-US" sz="2400" b="1" dirty="0">
                <a:solidFill>
                  <a:srgbClr val="00B050"/>
                </a:solidFill>
              </a:rPr>
              <a:t>what needs to be done before the end of the day</a:t>
            </a:r>
            <a:r>
              <a:rPr lang="en-US" sz="2400" b="1" dirty="0">
                <a:solidFill>
                  <a:srgbClr val="00B0F0"/>
                </a:solidFill>
              </a:rPr>
              <a:t> and </a:t>
            </a:r>
            <a:r>
              <a:rPr lang="en-US" sz="2400" b="1" dirty="0">
                <a:solidFill>
                  <a:srgbClr val="CC00CC"/>
                </a:solidFill>
              </a:rPr>
              <a:t>what can be completed another day</a:t>
            </a:r>
            <a:r>
              <a:rPr lang="en-US" sz="2400" b="1" dirty="0">
                <a:solidFill>
                  <a:srgbClr val="00B0F0"/>
                </a:solidFill>
              </a:rPr>
              <a:t>.</a:t>
            </a:r>
          </a:p>
          <a:p>
            <a:pPr algn="just"/>
            <a:r>
              <a:rPr lang="en-US" sz="2400" b="1" dirty="0" smtClean="0">
                <a:solidFill>
                  <a:srgbClr val="FF00FF"/>
                </a:solidFill>
              </a:rPr>
              <a:t>Step </a:t>
            </a:r>
            <a:r>
              <a:rPr lang="en-US" sz="2400" b="1" dirty="0">
                <a:solidFill>
                  <a:srgbClr val="FF00FF"/>
                </a:solidFill>
              </a:rPr>
              <a:t>3 • </a:t>
            </a:r>
            <a:r>
              <a:rPr lang="en-US" sz="2400" b="1" dirty="0">
                <a:solidFill>
                  <a:srgbClr val="0000FF"/>
                </a:solidFill>
              </a:rPr>
              <a:t>Schedule your day according to your priorities</a:t>
            </a:r>
            <a:r>
              <a:rPr lang="en-US" sz="2400" b="1" dirty="0">
                <a:solidFill>
                  <a:srgbClr val="00B0F0"/>
                </a:solidFill>
              </a:rPr>
              <a:t>. If you need to finish a project as soon as possible, set aside enough time at the beginning of your day to complete this task. Schedule lesser priorities after lunch or at the close of your business </a:t>
            </a:r>
            <a:r>
              <a:rPr lang="en-US" sz="2400" b="1" dirty="0" smtClean="0">
                <a:solidFill>
                  <a:srgbClr val="00B0F0"/>
                </a:solidFill>
              </a:rPr>
              <a:t>day</a:t>
            </a:r>
            <a:endParaRPr lang="en-US" sz="2400" b="1" dirty="0">
              <a:solidFill>
                <a:srgbClr val="00B0F0"/>
              </a:solidFill>
            </a:endParaRPr>
          </a:p>
        </p:txBody>
      </p:sp>
    </p:spTree>
    <p:extLst>
      <p:ext uri="{BB962C8B-B14F-4D97-AF65-F5344CB8AC3E}">
        <p14:creationId xmlns:p14="http://schemas.microsoft.com/office/powerpoint/2010/main" xmlns="" val="7179476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16089"/>
            <a:ext cx="8077200" cy="5632311"/>
          </a:xfrm>
          <a:prstGeom prst="rect">
            <a:avLst/>
          </a:prstGeom>
          <a:gradFill>
            <a:gsLst>
              <a:gs pos="74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algn="just"/>
            <a:r>
              <a:rPr lang="en-US" sz="2400" b="1" dirty="0">
                <a:solidFill>
                  <a:srgbClr val="FF00FF"/>
                </a:solidFill>
              </a:rPr>
              <a:t>Step 4 • </a:t>
            </a:r>
            <a:r>
              <a:rPr lang="en-US" sz="2400" b="1" dirty="0">
                <a:solidFill>
                  <a:srgbClr val="0000FF"/>
                </a:solidFill>
              </a:rPr>
              <a:t>Take your work habits into account</a:t>
            </a:r>
            <a:r>
              <a:rPr lang="en-US" sz="2400" b="1" dirty="0">
                <a:solidFill>
                  <a:srgbClr val="00B0F0"/>
                </a:solidFill>
              </a:rPr>
              <a:t>. </a:t>
            </a:r>
            <a:r>
              <a:rPr lang="en-US" sz="2400" b="1" dirty="0">
                <a:solidFill>
                  <a:srgbClr val="CC00CC"/>
                </a:solidFill>
              </a:rPr>
              <a:t>Prioritizing</a:t>
            </a:r>
            <a:r>
              <a:rPr lang="en-US" sz="2400" b="1" dirty="0">
                <a:solidFill>
                  <a:srgbClr val="00B0F0"/>
                </a:solidFill>
              </a:rPr>
              <a:t> and </a:t>
            </a:r>
            <a:r>
              <a:rPr lang="en-US" sz="2400" b="1" dirty="0">
                <a:solidFill>
                  <a:srgbClr val="CC00CC"/>
                </a:solidFill>
              </a:rPr>
              <a:t>scheduling</a:t>
            </a:r>
            <a:r>
              <a:rPr lang="en-US" sz="2400" b="1" dirty="0">
                <a:solidFill>
                  <a:srgbClr val="00B0F0"/>
                </a:solidFill>
              </a:rPr>
              <a:t> is one thing, but making that work within your own schedule is an entirely different matter. If you tend to focus better on tasks before lunch, make sure that all of your complicated tasks are completed before this time. </a:t>
            </a:r>
            <a:r>
              <a:rPr lang="en-US" sz="2400" b="1" dirty="0">
                <a:solidFill>
                  <a:schemeClr val="accent6">
                    <a:lumMod val="75000"/>
                  </a:schemeClr>
                </a:solidFill>
              </a:rPr>
              <a:t>If you are more productive an hour before the close of your business day, use this time to get your important tasks done</a:t>
            </a:r>
            <a:r>
              <a:rPr lang="en-US" sz="2400" b="1" dirty="0">
                <a:solidFill>
                  <a:srgbClr val="00B0F0"/>
                </a:solidFill>
              </a:rPr>
              <a:t>. Understanding how you work can help you be </a:t>
            </a:r>
            <a:r>
              <a:rPr lang="en-US" sz="2400" b="1" dirty="0">
                <a:solidFill>
                  <a:srgbClr val="00B050"/>
                </a:solidFill>
              </a:rPr>
              <a:t>more efficient and increase your productivity.</a:t>
            </a:r>
          </a:p>
          <a:p>
            <a:pPr algn="just"/>
            <a:r>
              <a:rPr lang="en-US" sz="2400" b="1" dirty="0" smtClean="0">
                <a:solidFill>
                  <a:srgbClr val="FF00FF"/>
                </a:solidFill>
              </a:rPr>
              <a:t>Step </a:t>
            </a:r>
            <a:r>
              <a:rPr lang="en-US" sz="2400" b="1" dirty="0">
                <a:solidFill>
                  <a:srgbClr val="FF00FF"/>
                </a:solidFill>
              </a:rPr>
              <a:t>5 • </a:t>
            </a:r>
            <a:r>
              <a:rPr lang="en-US" sz="2400" b="1" dirty="0">
                <a:solidFill>
                  <a:srgbClr val="0000FF"/>
                </a:solidFill>
              </a:rPr>
              <a:t>Write down anything that did not get accomplished during your day, and make it a priority for your next day's list of tasks.</a:t>
            </a:r>
            <a:r>
              <a:rPr lang="en-US" sz="2400" b="1" dirty="0">
                <a:solidFill>
                  <a:srgbClr val="00B0F0"/>
                </a:solidFill>
              </a:rPr>
              <a:t> While we would all love to finish our </a:t>
            </a:r>
            <a:r>
              <a:rPr lang="en-US" sz="2400" b="1" dirty="0">
                <a:solidFill>
                  <a:srgbClr val="FF00FF"/>
                </a:solidFill>
              </a:rPr>
              <a:t>to-do lists </a:t>
            </a:r>
            <a:r>
              <a:rPr lang="en-US" sz="2400" b="1" dirty="0">
                <a:solidFill>
                  <a:srgbClr val="00B0F0"/>
                </a:solidFill>
              </a:rPr>
              <a:t>at the day's end, it is not always possible. </a:t>
            </a:r>
            <a:r>
              <a:rPr lang="en-US" sz="2400" b="1" dirty="0">
                <a:solidFill>
                  <a:schemeClr val="accent6">
                    <a:lumMod val="75000"/>
                  </a:schemeClr>
                </a:solidFill>
              </a:rPr>
              <a:t>Prioritizing</a:t>
            </a:r>
            <a:r>
              <a:rPr lang="en-US" sz="2400" b="1" dirty="0">
                <a:solidFill>
                  <a:srgbClr val="00B0F0"/>
                </a:solidFill>
              </a:rPr>
              <a:t> the </a:t>
            </a:r>
            <a:r>
              <a:rPr lang="en-US" sz="2400" b="1" dirty="0">
                <a:solidFill>
                  <a:schemeClr val="accent6">
                    <a:lumMod val="75000"/>
                  </a:schemeClr>
                </a:solidFill>
              </a:rPr>
              <a:t>previous day's unfinished tasks</a:t>
            </a:r>
            <a:r>
              <a:rPr lang="en-US" sz="2400" b="1" dirty="0">
                <a:solidFill>
                  <a:srgbClr val="00B0F0"/>
                </a:solidFill>
              </a:rPr>
              <a:t> will prevent them from getting forgotten as the new day brings new challenges</a:t>
            </a:r>
            <a:r>
              <a:rPr lang="en-US" sz="2400" b="1" dirty="0" smtClean="0">
                <a:solidFill>
                  <a:srgbClr val="00B0F0"/>
                </a:solidFill>
              </a:rPr>
              <a:t>.</a:t>
            </a:r>
            <a:endParaRPr lang="en-US" sz="2400" b="1" dirty="0">
              <a:solidFill>
                <a:srgbClr val="00B0F0"/>
              </a:solidFill>
            </a:endParaRPr>
          </a:p>
        </p:txBody>
      </p:sp>
    </p:spTree>
    <p:extLst>
      <p:ext uri="{BB962C8B-B14F-4D97-AF65-F5344CB8AC3E}">
        <p14:creationId xmlns:p14="http://schemas.microsoft.com/office/powerpoint/2010/main" xmlns="" val="30702387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458200" cy="5909310"/>
          </a:xfrm>
          <a:prstGeom prst="rect">
            <a:avLst/>
          </a:prstGeom>
          <a:gradFill>
            <a:gsLst>
              <a:gs pos="74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algn="ctr"/>
            <a:r>
              <a:rPr lang="en-US" sz="2400" b="1" dirty="0" smtClean="0">
                <a:solidFill>
                  <a:srgbClr val="FF0000"/>
                </a:solidFill>
              </a:rPr>
              <a:t>AGENCIES TO BE CONTACTED FOR PROJECT IMPLEMENTATION</a:t>
            </a:r>
          </a:p>
          <a:p>
            <a:pPr algn="just"/>
            <a:endParaRPr lang="en-US" dirty="0"/>
          </a:p>
          <a:p>
            <a:pPr algn="just"/>
            <a:r>
              <a:rPr lang="en-US" sz="2400" b="1" dirty="0" smtClean="0">
                <a:solidFill>
                  <a:srgbClr val="CC00CC"/>
                </a:solidFill>
              </a:rPr>
              <a:t>IMPLEMENTING AGENCY </a:t>
            </a:r>
          </a:p>
          <a:p>
            <a:pPr marL="285750" indent="-285750" algn="just">
              <a:buFont typeface="Wingdings" pitchFamily="2" charset="2"/>
              <a:buChar char="Ø"/>
            </a:pPr>
            <a:r>
              <a:rPr lang="en-US" sz="2400" b="1" dirty="0" smtClean="0">
                <a:solidFill>
                  <a:srgbClr val="0070C0"/>
                </a:solidFill>
              </a:rPr>
              <a:t>The</a:t>
            </a:r>
            <a:r>
              <a:rPr lang="en-US" sz="2400" b="1" dirty="0">
                <a:solidFill>
                  <a:srgbClr val="0070C0"/>
                </a:solidFill>
              </a:rPr>
              <a:t> </a:t>
            </a:r>
            <a:r>
              <a:rPr lang="en-US" sz="2400" b="1" dirty="0">
                <a:solidFill>
                  <a:srgbClr val="0000FF"/>
                </a:solidFill>
              </a:rPr>
              <a:t>implementing agency</a:t>
            </a:r>
            <a:r>
              <a:rPr lang="en-US" sz="2400" b="1" dirty="0">
                <a:solidFill>
                  <a:srgbClr val="0070C0"/>
                </a:solidFill>
              </a:rPr>
              <a:t> is responsible for the </a:t>
            </a:r>
            <a:r>
              <a:rPr lang="en-US" sz="2400" b="1" dirty="0">
                <a:solidFill>
                  <a:srgbClr val="00B050"/>
                </a:solidFill>
              </a:rPr>
              <a:t>overall management of the actions</a:t>
            </a:r>
            <a:r>
              <a:rPr lang="en-US" sz="2400" b="1" dirty="0">
                <a:solidFill>
                  <a:srgbClr val="0070C0"/>
                </a:solidFill>
              </a:rPr>
              <a:t> that will result in delivery of the </a:t>
            </a:r>
            <a:r>
              <a:rPr lang="en-US" sz="2400" b="1" dirty="0">
                <a:solidFill>
                  <a:srgbClr val="8D3C23"/>
                </a:solidFill>
              </a:rPr>
              <a:t>materials</a:t>
            </a:r>
            <a:r>
              <a:rPr lang="en-US" sz="2400" b="1" dirty="0">
                <a:solidFill>
                  <a:srgbClr val="0070C0"/>
                </a:solidFill>
              </a:rPr>
              <a:t> </a:t>
            </a:r>
            <a:r>
              <a:rPr lang="en-US" sz="2400" b="1" dirty="0">
                <a:solidFill>
                  <a:srgbClr val="FF0000"/>
                </a:solidFill>
              </a:rPr>
              <a:t>or </a:t>
            </a:r>
            <a:r>
              <a:rPr lang="en-US" sz="2400" b="1" dirty="0">
                <a:solidFill>
                  <a:srgbClr val="8D3C23"/>
                </a:solidFill>
              </a:rPr>
              <a:t>services</a:t>
            </a:r>
            <a:r>
              <a:rPr lang="en-US" sz="2400" b="1" dirty="0">
                <a:solidFill>
                  <a:srgbClr val="0070C0"/>
                </a:solidFill>
              </a:rPr>
              <a:t> set forth in </a:t>
            </a:r>
            <a:r>
              <a:rPr lang="en-US" sz="2400" b="1" dirty="0" smtClean="0">
                <a:solidFill>
                  <a:srgbClr val="0070C0"/>
                </a:solidFill>
              </a:rPr>
              <a:t>the </a:t>
            </a:r>
            <a:r>
              <a:rPr lang="en-US" sz="2400" b="1" dirty="0" smtClean="0">
                <a:solidFill>
                  <a:schemeClr val="accent6">
                    <a:lumMod val="75000"/>
                  </a:schemeClr>
                </a:solidFill>
              </a:rPr>
              <a:t>Letter </a:t>
            </a:r>
            <a:r>
              <a:rPr lang="en-US" sz="2400" b="1" dirty="0">
                <a:solidFill>
                  <a:schemeClr val="accent6">
                    <a:lumMod val="75000"/>
                  </a:schemeClr>
                </a:solidFill>
              </a:rPr>
              <a:t>of Authority </a:t>
            </a:r>
            <a:r>
              <a:rPr lang="en-US" sz="2400" b="1" dirty="0">
                <a:solidFill>
                  <a:srgbClr val="0070C0"/>
                </a:solidFill>
              </a:rPr>
              <a:t>(</a:t>
            </a:r>
            <a:r>
              <a:rPr lang="en-US" sz="2400" b="1" dirty="0">
                <a:solidFill>
                  <a:srgbClr val="FF0000"/>
                </a:solidFill>
              </a:rPr>
              <a:t>LOA</a:t>
            </a:r>
            <a:r>
              <a:rPr lang="en-US" sz="2400" b="1" dirty="0">
                <a:solidFill>
                  <a:srgbClr val="0070C0"/>
                </a:solidFill>
              </a:rPr>
              <a:t>)</a:t>
            </a:r>
            <a:r>
              <a:rPr lang="en-US" sz="2400" b="1" dirty="0" smtClean="0">
                <a:solidFill>
                  <a:srgbClr val="0070C0"/>
                </a:solidFill>
              </a:rPr>
              <a:t> that </a:t>
            </a:r>
            <a:r>
              <a:rPr lang="en-US" sz="2400" b="1" dirty="0">
                <a:solidFill>
                  <a:srgbClr val="0070C0"/>
                </a:solidFill>
              </a:rPr>
              <a:t>was accepted by a </a:t>
            </a:r>
            <a:r>
              <a:rPr lang="en-US" sz="2400" b="1" dirty="0">
                <a:solidFill>
                  <a:srgbClr val="8D3C23"/>
                </a:solidFill>
              </a:rPr>
              <a:t>foreign country </a:t>
            </a:r>
            <a:r>
              <a:rPr lang="en-US" sz="2400" b="1" dirty="0">
                <a:solidFill>
                  <a:srgbClr val="FF0000"/>
                </a:solidFill>
              </a:rPr>
              <a:t>or</a:t>
            </a:r>
            <a:r>
              <a:rPr lang="en-US" sz="2400" b="1" dirty="0">
                <a:solidFill>
                  <a:srgbClr val="0070C0"/>
                </a:solidFill>
              </a:rPr>
              <a:t> </a:t>
            </a:r>
            <a:r>
              <a:rPr lang="en-US" sz="2400" b="1" dirty="0">
                <a:solidFill>
                  <a:srgbClr val="8D3C23"/>
                </a:solidFill>
              </a:rPr>
              <a:t>international organization. </a:t>
            </a:r>
          </a:p>
          <a:p>
            <a:pPr algn="just"/>
            <a:r>
              <a:rPr lang="en-US" sz="2400" dirty="0"/>
              <a:t/>
            </a:r>
            <a:br>
              <a:rPr lang="en-US" sz="2400" dirty="0"/>
            </a:br>
            <a:r>
              <a:rPr lang="en-US" sz="2400" b="1" dirty="0" smtClean="0">
                <a:solidFill>
                  <a:srgbClr val="CC00CC"/>
                </a:solidFill>
              </a:rPr>
              <a:t>PROJECT IMPLEMENTING AGENCY</a:t>
            </a:r>
          </a:p>
          <a:p>
            <a:pPr marL="342900" indent="-342900" algn="just">
              <a:buFont typeface="Wingdings" pitchFamily="2" charset="2"/>
              <a:buChar char="Ø"/>
            </a:pPr>
            <a:endParaRPr lang="en-US" sz="1200" b="1" dirty="0">
              <a:solidFill>
                <a:srgbClr val="CC00CC"/>
              </a:solidFill>
            </a:endParaRPr>
          </a:p>
          <a:p>
            <a:pPr marL="342900" indent="-342900" algn="just">
              <a:buFont typeface="Wingdings" pitchFamily="2" charset="2"/>
              <a:buChar char="Ø"/>
            </a:pPr>
            <a:r>
              <a:rPr lang="en-US" sz="2400" b="1" dirty="0" smtClean="0">
                <a:solidFill>
                  <a:srgbClr val="0000FF"/>
                </a:solidFill>
              </a:rPr>
              <a:t>Project </a:t>
            </a:r>
            <a:r>
              <a:rPr lang="en-US" sz="2400" b="1" dirty="0">
                <a:solidFill>
                  <a:srgbClr val="0000FF"/>
                </a:solidFill>
              </a:rPr>
              <a:t>Implementing Agency</a:t>
            </a:r>
            <a:r>
              <a:rPr lang="en-US" sz="2400" b="1" dirty="0">
                <a:solidFill>
                  <a:srgbClr val="0070C0"/>
                </a:solidFill>
              </a:rPr>
              <a:t> means </a:t>
            </a:r>
            <a:r>
              <a:rPr lang="en-US" sz="2400" b="1" dirty="0" smtClean="0">
                <a:solidFill>
                  <a:srgbClr val="0070C0"/>
                </a:solidFill>
              </a:rPr>
              <a:t>the </a:t>
            </a:r>
            <a:r>
              <a:rPr lang="en-US" sz="2400" b="1" dirty="0" smtClean="0">
                <a:solidFill>
                  <a:srgbClr val="C00000"/>
                </a:solidFill>
              </a:rPr>
              <a:t>responsible</a:t>
            </a:r>
            <a:r>
              <a:rPr lang="en-US" sz="2400" b="1" dirty="0">
                <a:solidFill>
                  <a:srgbClr val="C00000"/>
                </a:solidFill>
              </a:rPr>
              <a:t> agency</a:t>
            </a:r>
            <a:r>
              <a:rPr lang="en-US" sz="2400" b="1" dirty="0">
                <a:solidFill>
                  <a:srgbClr val="0070C0"/>
                </a:solidFill>
              </a:rPr>
              <a:t> designated to </a:t>
            </a:r>
            <a:r>
              <a:rPr lang="en-US" sz="2400" b="1" dirty="0">
                <a:solidFill>
                  <a:srgbClr val="00B050"/>
                </a:solidFill>
              </a:rPr>
              <a:t>implement</a:t>
            </a:r>
            <a:r>
              <a:rPr lang="en-US" sz="2400" b="1" dirty="0">
                <a:solidFill>
                  <a:srgbClr val="0070C0"/>
                </a:solidFill>
              </a:rPr>
              <a:t>, </a:t>
            </a:r>
            <a:r>
              <a:rPr lang="en-US" sz="2400" b="1" dirty="0">
                <a:solidFill>
                  <a:srgbClr val="00B050"/>
                </a:solidFill>
              </a:rPr>
              <a:t>monitor</a:t>
            </a:r>
            <a:r>
              <a:rPr lang="en-US" sz="2400" b="1" dirty="0">
                <a:solidFill>
                  <a:srgbClr val="0070C0"/>
                </a:solidFill>
              </a:rPr>
              <a:t>, and </a:t>
            </a:r>
            <a:r>
              <a:rPr lang="en-US" sz="2400" b="1" dirty="0">
                <a:solidFill>
                  <a:srgbClr val="00B050"/>
                </a:solidFill>
              </a:rPr>
              <a:t>evaluate</a:t>
            </a:r>
            <a:r>
              <a:rPr lang="en-US" sz="2400" b="1" dirty="0">
                <a:solidFill>
                  <a:srgbClr val="0070C0"/>
                </a:solidFill>
              </a:rPr>
              <a:t> each city demonstration project under Part 2 of the Project and the term </a:t>
            </a:r>
            <a:r>
              <a:rPr lang="en-US" sz="2400" b="1" dirty="0">
                <a:solidFill>
                  <a:srgbClr val="C00000"/>
                </a:solidFill>
              </a:rPr>
              <a:t>“Project Implementing Agencies” </a:t>
            </a:r>
            <a:r>
              <a:rPr lang="en-US" sz="2400" b="1" dirty="0">
                <a:solidFill>
                  <a:srgbClr val="0070C0"/>
                </a:solidFill>
              </a:rPr>
              <a:t>shall refer collectively to every Project Implementing Agency</a:t>
            </a:r>
            <a:r>
              <a:rPr lang="en-US" sz="2400" b="1" dirty="0" smtClean="0">
                <a:solidFill>
                  <a:srgbClr val="0070C0"/>
                </a:solidFill>
              </a:rPr>
              <a:t>.</a:t>
            </a:r>
            <a:endParaRPr lang="en-US" sz="2400" b="1" dirty="0">
              <a:solidFill>
                <a:srgbClr val="0070C0"/>
              </a:solidFill>
            </a:endParaRPr>
          </a:p>
        </p:txBody>
      </p:sp>
    </p:spTree>
    <p:extLst>
      <p:ext uri="{BB962C8B-B14F-4D97-AF65-F5344CB8AC3E}">
        <p14:creationId xmlns:p14="http://schemas.microsoft.com/office/powerpoint/2010/main" xmlns="" val="40426423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7755" y="522268"/>
            <a:ext cx="7772400" cy="5878532"/>
          </a:xfrm>
          <a:prstGeom prst="rect">
            <a:avLst/>
          </a:prstGeom>
          <a:gradFill>
            <a:gsLst>
              <a:gs pos="74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342900" indent="-342900" algn="just">
              <a:buFont typeface="Wingdings" pitchFamily="2" charset="2"/>
              <a:buChar char="Ø"/>
            </a:pPr>
            <a:r>
              <a:rPr lang="en-US" sz="2400" b="1" dirty="0">
                <a:solidFill>
                  <a:srgbClr val="FF0000"/>
                </a:solidFill>
              </a:rPr>
              <a:t>Project implementation</a:t>
            </a:r>
            <a:r>
              <a:rPr lang="en-US" sz="2400" b="1" dirty="0">
                <a:solidFill>
                  <a:srgbClr val="0070C0"/>
                </a:solidFill>
              </a:rPr>
              <a:t> (or </a:t>
            </a:r>
            <a:r>
              <a:rPr lang="en-US" sz="2400" b="1" dirty="0">
                <a:solidFill>
                  <a:srgbClr val="CC00CC"/>
                </a:solidFill>
              </a:rPr>
              <a:t>project execution</a:t>
            </a:r>
            <a:r>
              <a:rPr lang="en-US" sz="2400" b="1" dirty="0">
                <a:solidFill>
                  <a:srgbClr val="0070C0"/>
                </a:solidFill>
              </a:rPr>
              <a:t>) is the phase where </a:t>
            </a:r>
            <a:r>
              <a:rPr lang="en-US" sz="2400" b="1" dirty="0">
                <a:solidFill>
                  <a:srgbClr val="00B050"/>
                </a:solidFill>
              </a:rPr>
              <a:t>visions and plans become reality</a:t>
            </a:r>
            <a:r>
              <a:rPr lang="en-US" sz="2400" b="1" dirty="0">
                <a:solidFill>
                  <a:srgbClr val="0070C0"/>
                </a:solidFill>
              </a:rPr>
              <a:t>. This is the logical conclusion, after evaluating, deciding, visioning, planning, applying for funds and finding the financial resources of a project. </a:t>
            </a:r>
            <a:r>
              <a:rPr lang="en-US" sz="2400" b="1" dirty="0">
                <a:solidFill>
                  <a:srgbClr val="00B050"/>
                </a:solidFill>
              </a:rPr>
              <a:t>Technical implementation</a:t>
            </a:r>
            <a:r>
              <a:rPr lang="en-US" sz="2400" b="1" dirty="0">
                <a:solidFill>
                  <a:srgbClr val="0070C0"/>
                </a:solidFill>
              </a:rPr>
              <a:t> is one part of </a:t>
            </a:r>
            <a:r>
              <a:rPr lang="en-US" sz="2400" b="1" dirty="0">
                <a:solidFill>
                  <a:schemeClr val="accent6">
                    <a:lumMod val="75000"/>
                  </a:schemeClr>
                </a:solidFill>
              </a:rPr>
              <a:t>executing a project</a:t>
            </a:r>
            <a:r>
              <a:rPr lang="en-US" sz="2400" b="1" dirty="0" smtClean="0">
                <a:solidFill>
                  <a:schemeClr val="accent6">
                    <a:lumMod val="75000"/>
                  </a:schemeClr>
                </a:solidFill>
              </a:rPr>
              <a:t>.</a:t>
            </a:r>
          </a:p>
          <a:p>
            <a:pPr marL="342900" indent="-342900" algn="just">
              <a:buFont typeface="Wingdings" pitchFamily="2" charset="2"/>
              <a:buChar char="Ø"/>
            </a:pPr>
            <a:endParaRPr lang="en-US" sz="800" b="1" dirty="0">
              <a:solidFill>
                <a:schemeClr val="accent6">
                  <a:lumMod val="75000"/>
                </a:schemeClr>
              </a:solidFill>
            </a:endParaRPr>
          </a:p>
          <a:p>
            <a:pPr marL="342900" indent="-342900" algn="just">
              <a:buFont typeface="Wingdings" pitchFamily="2" charset="2"/>
              <a:buChar char="Ø"/>
            </a:pPr>
            <a:r>
              <a:rPr lang="en-US" sz="2400" b="1" dirty="0" smtClean="0">
                <a:solidFill>
                  <a:srgbClr val="0070C0"/>
                </a:solidFill>
              </a:rPr>
              <a:t>All </a:t>
            </a:r>
            <a:r>
              <a:rPr lang="en-US" sz="2400" b="1" dirty="0">
                <a:solidFill>
                  <a:srgbClr val="0070C0"/>
                </a:solidFill>
              </a:rPr>
              <a:t>the payments under the contract for the package for which this invitation for </a:t>
            </a:r>
            <a:r>
              <a:rPr lang="en-US" sz="2400" b="1" dirty="0">
                <a:solidFill>
                  <a:schemeClr val="accent6">
                    <a:lumMod val="75000"/>
                  </a:schemeClr>
                </a:solidFill>
              </a:rPr>
              <a:t>Bids</a:t>
            </a:r>
            <a:r>
              <a:rPr lang="en-US" sz="2400" b="1" dirty="0">
                <a:solidFill>
                  <a:srgbClr val="0070C0"/>
                </a:solidFill>
              </a:rPr>
              <a:t> is issued shall be made by the </a:t>
            </a:r>
            <a:r>
              <a:rPr lang="en-US" sz="2400" b="1" dirty="0">
                <a:solidFill>
                  <a:srgbClr val="0000FF"/>
                </a:solidFill>
              </a:rPr>
              <a:t>Employer</a:t>
            </a:r>
            <a:r>
              <a:rPr lang="en-US" sz="2400" b="1" dirty="0">
                <a:solidFill>
                  <a:srgbClr val="0070C0"/>
                </a:solidFill>
              </a:rPr>
              <a:t> {who is also named as </a:t>
            </a:r>
            <a:r>
              <a:rPr lang="en-US" sz="2400" b="1" dirty="0">
                <a:solidFill>
                  <a:srgbClr val="C00000"/>
                </a:solidFill>
              </a:rPr>
              <a:t>Project Implementing </a:t>
            </a:r>
            <a:r>
              <a:rPr lang="en-US" sz="2400" b="1" dirty="0" smtClean="0">
                <a:solidFill>
                  <a:srgbClr val="C00000"/>
                </a:solidFill>
              </a:rPr>
              <a:t>Agency</a:t>
            </a:r>
            <a:r>
              <a:rPr lang="en-US" sz="2400" b="1" dirty="0">
                <a:solidFill>
                  <a:srgbClr val="0070C0"/>
                </a:solidFill>
              </a:rPr>
              <a:t> </a:t>
            </a:r>
            <a:r>
              <a:rPr lang="en-US" sz="2400" b="1" dirty="0" smtClean="0">
                <a:solidFill>
                  <a:srgbClr val="0070C0"/>
                </a:solidFill>
              </a:rPr>
              <a:t>(</a:t>
            </a:r>
            <a:r>
              <a:rPr lang="en-US" sz="2400" b="1" dirty="0" smtClean="0">
                <a:solidFill>
                  <a:srgbClr val="0000FF"/>
                </a:solidFill>
              </a:rPr>
              <a:t>PIA</a:t>
            </a:r>
            <a:r>
              <a:rPr lang="en-US" sz="2400" b="1" dirty="0">
                <a:solidFill>
                  <a:srgbClr val="0070C0"/>
                </a:solidFill>
              </a:rPr>
              <a:t>) by </a:t>
            </a:r>
            <a:r>
              <a:rPr lang="en-US" sz="2400" b="1" dirty="0">
                <a:solidFill>
                  <a:srgbClr val="CC00CC"/>
                </a:solidFill>
              </a:rPr>
              <a:t>Ministry of Power/</a:t>
            </a:r>
            <a:r>
              <a:rPr lang="en-US" sz="2400" b="1" dirty="0" err="1">
                <a:solidFill>
                  <a:srgbClr val="CC00CC"/>
                </a:solidFill>
              </a:rPr>
              <a:t>GoI</a:t>
            </a:r>
            <a:r>
              <a:rPr lang="en-US" sz="2400" b="1" dirty="0">
                <a:solidFill>
                  <a:srgbClr val="0070C0"/>
                </a:solidFill>
              </a:rPr>
              <a:t>} named in Biding Documents. </a:t>
            </a:r>
            <a:endParaRPr lang="en-US" sz="2400" b="1" dirty="0" smtClean="0">
              <a:solidFill>
                <a:srgbClr val="0070C0"/>
              </a:solidFill>
            </a:endParaRPr>
          </a:p>
          <a:p>
            <a:pPr marL="342900" indent="-342900" algn="just">
              <a:buFont typeface="Wingdings" pitchFamily="2" charset="2"/>
              <a:buChar char="Ø"/>
            </a:pPr>
            <a:endParaRPr lang="en-US" sz="800" b="1" dirty="0">
              <a:solidFill>
                <a:srgbClr val="0070C0"/>
              </a:solidFill>
            </a:endParaRPr>
          </a:p>
          <a:p>
            <a:pPr marL="342900" indent="-342900" algn="just">
              <a:buFont typeface="Wingdings" pitchFamily="2" charset="2"/>
              <a:buChar char="Ø"/>
            </a:pPr>
            <a:r>
              <a:rPr lang="en-US" sz="2400" b="1" dirty="0" smtClean="0">
                <a:solidFill>
                  <a:srgbClr val="0000FF"/>
                </a:solidFill>
              </a:rPr>
              <a:t>Gujarat </a:t>
            </a:r>
            <a:r>
              <a:rPr lang="en-US" sz="2400" b="1" dirty="0" err="1">
                <a:solidFill>
                  <a:srgbClr val="0000FF"/>
                </a:solidFill>
              </a:rPr>
              <a:t>Fibre</a:t>
            </a:r>
            <a:r>
              <a:rPr lang="en-US" sz="2400" b="1" dirty="0">
                <a:solidFill>
                  <a:srgbClr val="0000FF"/>
                </a:solidFill>
              </a:rPr>
              <a:t> Grid Network Limited </a:t>
            </a:r>
            <a:r>
              <a:rPr lang="en-US" sz="2400" b="1" dirty="0">
                <a:solidFill>
                  <a:srgbClr val="0070C0"/>
                </a:solidFill>
              </a:rPr>
              <a:t>(</a:t>
            </a:r>
            <a:r>
              <a:rPr lang="en-US" sz="2400" b="1" dirty="0">
                <a:solidFill>
                  <a:srgbClr val="FF0000"/>
                </a:solidFill>
              </a:rPr>
              <a:t>GFGNL</a:t>
            </a:r>
            <a:r>
              <a:rPr lang="en-US" sz="2400" b="1" dirty="0">
                <a:solidFill>
                  <a:srgbClr val="0070C0"/>
                </a:solidFill>
              </a:rPr>
              <a:t>) is inviting bids from the eligible bidders for </a:t>
            </a:r>
            <a:r>
              <a:rPr lang="en-US" sz="2400" b="1" dirty="0">
                <a:solidFill>
                  <a:srgbClr val="CC00CC"/>
                </a:solidFill>
              </a:rPr>
              <a:t>“Selection of Project Implementing Agency</a:t>
            </a:r>
            <a:r>
              <a:rPr lang="en-US" sz="2400" b="1" dirty="0">
                <a:solidFill>
                  <a:srgbClr val="0070C0"/>
                </a:solidFill>
              </a:rPr>
              <a:t> (</a:t>
            </a:r>
            <a:r>
              <a:rPr lang="en-US" sz="2400" b="1" dirty="0">
                <a:solidFill>
                  <a:srgbClr val="FF0000"/>
                </a:solidFill>
              </a:rPr>
              <a:t>PIA</a:t>
            </a:r>
            <a:r>
              <a:rPr lang="en-US" sz="2400" b="1" dirty="0">
                <a:solidFill>
                  <a:srgbClr val="0070C0"/>
                </a:solidFill>
              </a:rPr>
              <a:t>) for implementation and </a:t>
            </a:r>
            <a:r>
              <a:rPr lang="en-US" sz="2400" b="1" dirty="0">
                <a:solidFill>
                  <a:srgbClr val="00B050"/>
                </a:solidFill>
              </a:rPr>
              <a:t>O&amp;M of </a:t>
            </a:r>
            <a:r>
              <a:rPr lang="en-US" sz="2400" b="1" dirty="0" smtClean="0">
                <a:solidFill>
                  <a:srgbClr val="00B050"/>
                </a:solidFill>
              </a:rPr>
              <a:t>Bharat Net </a:t>
            </a:r>
            <a:r>
              <a:rPr lang="en-US" sz="2400" b="1" dirty="0">
                <a:solidFill>
                  <a:srgbClr val="00B050"/>
                </a:solidFill>
              </a:rPr>
              <a:t>Phase-II </a:t>
            </a:r>
            <a:r>
              <a:rPr lang="en-US" sz="2400" b="1" dirty="0">
                <a:solidFill>
                  <a:srgbClr val="0070C0"/>
                </a:solidFill>
              </a:rPr>
              <a:t>in state of </a:t>
            </a:r>
            <a:r>
              <a:rPr lang="en-US" sz="2400" b="1" dirty="0">
                <a:solidFill>
                  <a:schemeClr val="accent6">
                    <a:lumMod val="75000"/>
                  </a:schemeClr>
                </a:solidFill>
              </a:rPr>
              <a:t>Gujarat</a:t>
            </a:r>
            <a:r>
              <a:rPr lang="en-US" sz="2400" b="1" dirty="0" smtClean="0">
                <a:solidFill>
                  <a:srgbClr val="0070C0"/>
                </a:solidFill>
              </a:rPr>
              <a:t>”.</a:t>
            </a:r>
            <a:endParaRPr lang="en-US" sz="2400" b="1" dirty="0">
              <a:solidFill>
                <a:srgbClr val="0070C0"/>
              </a:solidFill>
            </a:endParaRPr>
          </a:p>
        </p:txBody>
      </p:sp>
    </p:spTree>
    <p:extLst>
      <p:ext uri="{BB962C8B-B14F-4D97-AF65-F5344CB8AC3E}">
        <p14:creationId xmlns:p14="http://schemas.microsoft.com/office/powerpoint/2010/main" xmlns="" val="31093709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686800" cy="6370975"/>
          </a:xfrm>
          <a:prstGeom prst="rect">
            <a:avLst/>
          </a:prstGeom>
          <a:gradFill>
            <a:gsLst>
              <a:gs pos="74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342900" indent="-342900" algn="just">
              <a:buFont typeface="Wingdings" pitchFamily="2" charset="2"/>
              <a:buChar char="Ø"/>
            </a:pPr>
            <a:r>
              <a:rPr lang="en-US" sz="2400" b="1" dirty="0">
                <a:solidFill>
                  <a:srgbClr val="0070C0"/>
                </a:solidFill>
              </a:rPr>
              <a:t>The </a:t>
            </a:r>
            <a:r>
              <a:rPr lang="en-US" sz="2400" b="1" dirty="0">
                <a:solidFill>
                  <a:srgbClr val="CC00CC"/>
                </a:solidFill>
              </a:rPr>
              <a:t>Project Implementing Agency </a:t>
            </a:r>
            <a:r>
              <a:rPr lang="en-US" sz="2400" b="1" dirty="0">
                <a:solidFill>
                  <a:srgbClr val="0070C0"/>
                </a:solidFill>
              </a:rPr>
              <a:t>is supposed to maintain a </a:t>
            </a:r>
            <a:r>
              <a:rPr lang="en-US" sz="2400" b="1" dirty="0">
                <a:solidFill>
                  <a:srgbClr val="00B050"/>
                </a:solidFill>
              </a:rPr>
              <a:t>Financial Management System</a:t>
            </a:r>
            <a:r>
              <a:rPr lang="en-US" sz="2400" b="1" dirty="0">
                <a:solidFill>
                  <a:srgbClr val="0070C0"/>
                </a:solidFill>
              </a:rPr>
              <a:t> including </a:t>
            </a:r>
            <a:r>
              <a:rPr lang="en-US" sz="2400" b="1" dirty="0">
                <a:solidFill>
                  <a:srgbClr val="00B050"/>
                </a:solidFill>
              </a:rPr>
              <a:t>adequate accounting and financial reporting</a:t>
            </a:r>
            <a:r>
              <a:rPr lang="en-US" sz="2400" b="1" dirty="0">
                <a:solidFill>
                  <a:srgbClr val="0070C0"/>
                </a:solidFill>
              </a:rPr>
              <a:t>, to ensure that it can provide to the </a:t>
            </a:r>
            <a:r>
              <a:rPr lang="en-US" sz="2400" b="1" dirty="0">
                <a:solidFill>
                  <a:srgbClr val="0000FF"/>
                </a:solidFill>
              </a:rPr>
              <a:t>World Bank </a:t>
            </a:r>
            <a:r>
              <a:rPr lang="en-US" sz="2400" b="1" dirty="0">
                <a:solidFill>
                  <a:srgbClr val="0070C0"/>
                </a:solidFill>
              </a:rPr>
              <a:t>and the </a:t>
            </a:r>
            <a:r>
              <a:rPr lang="en-US" sz="2400" b="1" dirty="0">
                <a:solidFill>
                  <a:srgbClr val="0000FF"/>
                </a:solidFill>
              </a:rPr>
              <a:t>Government of India</a:t>
            </a:r>
            <a:r>
              <a:rPr lang="en-US" sz="2400" b="1" dirty="0">
                <a:solidFill>
                  <a:srgbClr val="0070C0"/>
                </a:solidFill>
              </a:rPr>
              <a:t>, </a:t>
            </a:r>
            <a:r>
              <a:rPr lang="en-US" sz="2400" b="1" dirty="0">
                <a:solidFill>
                  <a:srgbClr val="C00000"/>
                </a:solidFill>
              </a:rPr>
              <a:t>accurate and timely information</a:t>
            </a:r>
            <a:r>
              <a:rPr lang="en-US" sz="2400" b="1" dirty="0">
                <a:solidFill>
                  <a:srgbClr val="0070C0"/>
                </a:solidFill>
              </a:rPr>
              <a:t> regarding the </a:t>
            </a:r>
            <a:r>
              <a:rPr lang="en-US" sz="2400" b="1" dirty="0">
                <a:solidFill>
                  <a:srgbClr val="8D3C23"/>
                </a:solidFill>
              </a:rPr>
              <a:t>project resources and expenditures</a:t>
            </a:r>
            <a:r>
              <a:rPr lang="en-US" sz="2400" b="1" dirty="0">
                <a:solidFill>
                  <a:srgbClr val="0070C0"/>
                </a:solidFill>
              </a:rPr>
              <a:t>.</a:t>
            </a:r>
          </a:p>
          <a:p>
            <a:pPr marL="342900" indent="-342900" algn="just">
              <a:buFont typeface="Wingdings" pitchFamily="2" charset="2"/>
              <a:buChar char="Ø"/>
            </a:pPr>
            <a:endParaRPr lang="en-US" sz="800" b="1" dirty="0">
              <a:solidFill>
                <a:srgbClr val="0070C0"/>
              </a:solidFill>
            </a:endParaRPr>
          </a:p>
          <a:p>
            <a:pPr marL="342900" indent="-342900" algn="just">
              <a:buFont typeface="Wingdings" pitchFamily="2" charset="2"/>
              <a:buChar char="Ø"/>
            </a:pPr>
            <a:r>
              <a:rPr lang="en-US" sz="2400" b="1" dirty="0">
                <a:solidFill>
                  <a:srgbClr val="0070C0"/>
                </a:solidFill>
              </a:rPr>
              <a:t>The </a:t>
            </a:r>
            <a:r>
              <a:rPr lang="en-US" sz="2400" b="1" dirty="0">
                <a:solidFill>
                  <a:srgbClr val="CC00CC"/>
                </a:solidFill>
              </a:rPr>
              <a:t>Bidding process </a:t>
            </a:r>
            <a:r>
              <a:rPr lang="en-US" sz="2400" b="1" dirty="0">
                <a:solidFill>
                  <a:srgbClr val="0070C0"/>
                </a:solidFill>
              </a:rPr>
              <a:t>is designed to select the </a:t>
            </a:r>
            <a:r>
              <a:rPr lang="en-US" sz="2400" b="1" dirty="0">
                <a:solidFill>
                  <a:srgbClr val="C00000"/>
                </a:solidFill>
              </a:rPr>
              <a:t>Project Implementing Agency </a:t>
            </a:r>
            <a:r>
              <a:rPr lang="en-US" sz="2400" b="1" dirty="0">
                <a:solidFill>
                  <a:srgbClr val="0070C0"/>
                </a:solidFill>
              </a:rPr>
              <a:t>through a </a:t>
            </a:r>
            <a:r>
              <a:rPr lang="en-US" sz="2400" b="1" dirty="0">
                <a:solidFill>
                  <a:srgbClr val="00B050"/>
                </a:solidFill>
              </a:rPr>
              <a:t>series of technical parameters</a:t>
            </a:r>
            <a:r>
              <a:rPr lang="en-US" sz="2400" b="1" dirty="0">
                <a:solidFill>
                  <a:srgbClr val="0070C0"/>
                </a:solidFill>
              </a:rPr>
              <a:t>, giving certain weightage to the technical performance parameters in addition to the </a:t>
            </a:r>
            <a:r>
              <a:rPr lang="en-US" sz="2400" b="1" dirty="0">
                <a:solidFill>
                  <a:srgbClr val="00B050"/>
                </a:solidFill>
              </a:rPr>
              <a:t>financial amounts </a:t>
            </a:r>
            <a:r>
              <a:rPr lang="en-US" sz="2400" b="1" dirty="0">
                <a:solidFill>
                  <a:srgbClr val="0070C0"/>
                </a:solidFill>
              </a:rPr>
              <a:t>quoted by the Bidder/ ( </a:t>
            </a:r>
            <a:r>
              <a:rPr lang="en-US" sz="2400" b="1" dirty="0">
                <a:solidFill>
                  <a:srgbClr val="FF0000"/>
                </a:solidFill>
              </a:rPr>
              <a:t>or</a:t>
            </a:r>
            <a:r>
              <a:rPr lang="en-US" sz="2400" b="1" dirty="0">
                <a:solidFill>
                  <a:srgbClr val="0070C0"/>
                </a:solidFill>
              </a:rPr>
              <a:t> Price discovered through the Reverse Auction process). </a:t>
            </a:r>
          </a:p>
          <a:p>
            <a:pPr marL="342900" indent="-342900" algn="just">
              <a:buFont typeface="Wingdings" pitchFamily="2" charset="2"/>
              <a:buChar char="Ø"/>
            </a:pPr>
            <a:endParaRPr lang="en-US" sz="800" b="1" dirty="0" smtClean="0">
              <a:solidFill>
                <a:srgbClr val="0070C0"/>
              </a:solidFill>
            </a:endParaRPr>
          </a:p>
          <a:p>
            <a:pPr marL="342900" indent="-342900" algn="just">
              <a:buFont typeface="Wingdings" pitchFamily="2" charset="2"/>
              <a:buChar char="Ø"/>
            </a:pPr>
            <a:endParaRPr lang="en-US" sz="800" b="1" dirty="0">
              <a:solidFill>
                <a:srgbClr val="0070C0"/>
              </a:solidFill>
            </a:endParaRPr>
          </a:p>
          <a:p>
            <a:pPr marL="342900" indent="-342900" algn="just">
              <a:buFont typeface="Wingdings" pitchFamily="2" charset="2"/>
              <a:buChar char="Ø"/>
            </a:pPr>
            <a:r>
              <a:rPr lang="en-US" sz="2400" b="1" dirty="0">
                <a:solidFill>
                  <a:srgbClr val="0070C0"/>
                </a:solidFill>
              </a:rPr>
              <a:t>Any additional item </a:t>
            </a:r>
            <a:r>
              <a:rPr lang="en-US" sz="2400" b="1" dirty="0">
                <a:solidFill>
                  <a:srgbClr val="CC00CC"/>
                </a:solidFill>
              </a:rPr>
              <a:t>beyond the Scope of Work </a:t>
            </a:r>
            <a:r>
              <a:rPr lang="en-US" sz="2400" b="1" dirty="0">
                <a:solidFill>
                  <a:srgbClr val="0070C0"/>
                </a:solidFill>
              </a:rPr>
              <a:t>required for </a:t>
            </a:r>
            <a:r>
              <a:rPr lang="en-US" sz="2400" b="1" dirty="0">
                <a:solidFill>
                  <a:schemeClr val="accent6">
                    <a:lumMod val="75000"/>
                  </a:schemeClr>
                </a:solidFill>
              </a:rPr>
              <a:t>expansions during the execution period of the Project </a:t>
            </a:r>
            <a:r>
              <a:rPr lang="en-US" sz="2400" b="1" dirty="0">
                <a:solidFill>
                  <a:srgbClr val="0070C0"/>
                </a:solidFill>
              </a:rPr>
              <a:t>shall be supplied by the </a:t>
            </a:r>
            <a:r>
              <a:rPr lang="en-US" sz="2400" b="1" dirty="0">
                <a:solidFill>
                  <a:srgbClr val="7030A0"/>
                </a:solidFill>
              </a:rPr>
              <a:t>Project Implementing Agency </a:t>
            </a:r>
            <a:r>
              <a:rPr lang="en-US" sz="2400" b="1" dirty="0">
                <a:solidFill>
                  <a:srgbClr val="0070C0"/>
                </a:solidFill>
              </a:rPr>
              <a:t>keeping the </a:t>
            </a:r>
            <a:r>
              <a:rPr lang="en-US" sz="2400" b="1" dirty="0">
                <a:solidFill>
                  <a:srgbClr val="00B050"/>
                </a:solidFill>
              </a:rPr>
              <a:t>specifications and unit price same </a:t>
            </a:r>
            <a:r>
              <a:rPr lang="en-US" sz="2400" b="1" dirty="0">
                <a:solidFill>
                  <a:srgbClr val="0070C0"/>
                </a:solidFill>
              </a:rPr>
              <a:t>as per the </a:t>
            </a:r>
            <a:r>
              <a:rPr lang="en-US" sz="2400" b="1" dirty="0" err="1" smtClean="0">
                <a:solidFill>
                  <a:srgbClr val="FF0000"/>
                </a:solidFill>
              </a:rPr>
              <a:t>BoQ</a:t>
            </a:r>
            <a:r>
              <a:rPr lang="en-US" sz="2400" b="1" dirty="0" smtClean="0">
                <a:solidFill>
                  <a:srgbClr val="0070C0"/>
                </a:solidFill>
              </a:rPr>
              <a:t> (</a:t>
            </a:r>
            <a:r>
              <a:rPr lang="en-US" sz="2400" b="1" dirty="0" smtClean="0">
                <a:solidFill>
                  <a:srgbClr val="CC00CC"/>
                </a:solidFill>
              </a:rPr>
              <a:t>Bill of Quantities</a:t>
            </a:r>
            <a:r>
              <a:rPr lang="en-US" sz="2400" b="1" dirty="0" smtClean="0">
                <a:solidFill>
                  <a:srgbClr val="0070C0"/>
                </a:solidFill>
              </a:rPr>
              <a:t>) </a:t>
            </a:r>
            <a:r>
              <a:rPr lang="en-US" sz="2400" b="1" dirty="0">
                <a:solidFill>
                  <a:srgbClr val="0070C0"/>
                </a:solidFill>
              </a:rPr>
              <a:t>and </a:t>
            </a:r>
            <a:r>
              <a:rPr lang="en-US" sz="2400" b="1" dirty="0">
                <a:solidFill>
                  <a:srgbClr val="0000FF"/>
                </a:solidFill>
              </a:rPr>
              <a:t>Financial Bid</a:t>
            </a:r>
            <a:r>
              <a:rPr lang="en-US" sz="2400" b="1" dirty="0">
                <a:solidFill>
                  <a:srgbClr val="0070C0"/>
                </a:solidFill>
              </a:rPr>
              <a:t>, respectively</a:t>
            </a:r>
            <a:r>
              <a:rPr lang="en-US" sz="2400" b="1" dirty="0" smtClean="0">
                <a:solidFill>
                  <a:srgbClr val="0070C0"/>
                </a:solidFill>
              </a:rPr>
              <a:t>.</a:t>
            </a:r>
            <a:endParaRPr lang="en-US" sz="2400" b="1" dirty="0">
              <a:solidFill>
                <a:srgbClr val="0070C0"/>
              </a:solidFill>
            </a:endParaRPr>
          </a:p>
        </p:txBody>
      </p:sp>
    </p:spTree>
    <p:extLst>
      <p:ext uri="{BB962C8B-B14F-4D97-AF65-F5344CB8AC3E}">
        <p14:creationId xmlns:p14="http://schemas.microsoft.com/office/powerpoint/2010/main" xmlns="" val="1864676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74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5800" y="457200"/>
            <a:ext cx="7848600" cy="5791200"/>
          </a:xfrm>
          <a:prstGeom prst="rect">
            <a:avLst/>
          </a:prstGeom>
          <a:noFill/>
          <a:ln w="9525">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497176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74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6" name="Picture 2" descr="C:\Users\rk\Desktop\agency.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0" y="250784"/>
            <a:ext cx="8229600" cy="63024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265375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74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050" name="Picture 2" descr="C:\Users\rk\Desktop\agency-1.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4403" y="609600"/>
            <a:ext cx="8126197" cy="5715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88390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74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3074" name="Picture 2" descr="C:\Users\rk\Desktop\agency-2.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400" y="586100"/>
            <a:ext cx="8150464" cy="5738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124529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74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098" name="Picture 2" descr="C:\Users\rk\Desktop\agency-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400" y="534688"/>
            <a:ext cx="8077200" cy="57899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731925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74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5122" name="Picture 2" descr="C:\Users\rk\Desktop\agency-5.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400" y="550350"/>
            <a:ext cx="8001000" cy="5774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796726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74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0" y="682934"/>
            <a:ext cx="7696200" cy="55654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21092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74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5800" y="521137"/>
            <a:ext cx="7844463" cy="58894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419498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74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 y="381000"/>
            <a:ext cx="8039100" cy="6029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327922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507623"/>
            <a:ext cx="8382000" cy="5816977"/>
          </a:xfrm>
          <a:prstGeom prst="rect">
            <a:avLst/>
          </a:prstGeom>
          <a:gradFill>
            <a:gsLst>
              <a:gs pos="74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a:spAutoFit/>
          </a:bodyPr>
          <a:lstStyle/>
          <a:p>
            <a:pPr marL="342900" indent="-342900">
              <a:buFont typeface="Wingdings" pitchFamily="2" charset="2"/>
              <a:buChar char="q"/>
            </a:pPr>
            <a:r>
              <a:rPr lang="en-US" sz="2800" b="1" dirty="0" smtClean="0">
                <a:solidFill>
                  <a:srgbClr val="FF0000"/>
                </a:solidFill>
              </a:rPr>
              <a:t>OPPORTUNITIES</a:t>
            </a:r>
            <a:endParaRPr lang="en-US" sz="2800" b="1" dirty="0">
              <a:solidFill>
                <a:srgbClr val="FF0000"/>
              </a:solidFill>
            </a:endParaRPr>
          </a:p>
          <a:p>
            <a:pPr marL="342900" indent="-342900" algn="just">
              <a:buFont typeface="Wingdings" pitchFamily="2" charset="2"/>
              <a:buChar char="Ø"/>
            </a:pPr>
            <a:r>
              <a:rPr lang="en-US" sz="2400" b="1" dirty="0">
                <a:solidFill>
                  <a:srgbClr val="0000FF"/>
                </a:solidFill>
              </a:rPr>
              <a:t>Opportunities</a:t>
            </a:r>
            <a:r>
              <a:rPr lang="en-US" sz="2400" b="1" dirty="0">
                <a:solidFill>
                  <a:srgbClr val="0070C0"/>
                </a:solidFill>
              </a:rPr>
              <a:t> are a combination of different circumstances at a given time that offer a </a:t>
            </a:r>
            <a:r>
              <a:rPr lang="en-US" sz="2400" b="1" dirty="0">
                <a:solidFill>
                  <a:srgbClr val="0000FF"/>
                </a:solidFill>
              </a:rPr>
              <a:t>positive outcome</a:t>
            </a:r>
            <a:r>
              <a:rPr lang="en-US" sz="2400" b="1" dirty="0">
                <a:solidFill>
                  <a:srgbClr val="0070C0"/>
                </a:solidFill>
              </a:rPr>
              <a:t>, if taken advantage of. </a:t>
            </a:r>
            <a:endParaRPr lang="en-US" sz="2400" b="1" dirty="0" smtClean="0">
              <a:solidFill>
                <a:srgbClr val="0070C0"/>
              </a:solidFill>
            </a:endParaRPr>
          </a:p>
          <a:p>
            <a:pPr marL="342900" indent="-342900" algn="just">
              <a:buFont typeface="Wingdings" pitchFamily="2" charset="2"/>
              <a:buChar char="Ø"/>
            </a:pPr>
            <a:r>
              <a:rPr lang="en-US" sz="2400" b="1" dirty="0" smtClean="0">
                <a:solidFill>
                  <a:srgbClr val="0070C0"/>
                </a:solidFill>
              </a:rPr>
              <a:t>The </a:t>
            </a:r>
            <a:r>
              <a:rPr lang="en-US" sz="2400" b="1" dirty="0">
                <a:solidFill>
                  <a:srgbClr val="0000FF"/>
                </a:solidFill>
              </a:rPr>
              <a:t>key word </a:t>
            </a:r>
            <a:r>
              <a:rPr lang="en-US" sz="2400" b="1" dirty="0">
                <a:solidFill>
                  <a:srgbClr val="0070C0"/>
                </a:solidFill>
              </a:rPr>
              <a:t>in this definition is '</a:t>
            </a:r>
            <a:r>
              <a:rPr lang="en-US" sz="2400" b="1" dirty="0">
                <a:solidFill>
                  <a:srgbClr val="CC00CC"/>
                </a:solidFill>
              </a:rPr>
              <a:t>circumstances</a:t>
            </a:r>
            <a:r>
              <a:rPr lang="en-US" sz="2400" b="1" dirty="0">
                <a:solidFill>
                  <a:srgbClr val="0070C0"/>
                </a:solidFill>
              </a:rPr>
              <a:t>', because </a:t>
            </a:r>
            <a:r>
              <a:rPr lang="en-US" sz="2400" b="1" dirty="0">
                <a:solidFill>
                  <a:srgbClr val="00B050"/>
                </a:solidFill>
              </a:rPr>
              <a:t>opportunities</a:t>
            </a:r>
            <a:r>
              <a:rPr lang="en-US" sz="2400" b="1" dirty="0">
                <a:solidFill>
                  <a:srgbClr val="0070C0"/>
                </a:solidFill>
              </a:rPr>
              <a:t> are said to be </a:t>
            </a:r>
            <a:r>
              <a:rPr lang="en-US" sz="2400" b="1" dirty="0">
                <a:solidFill>
                  <a:srgbClr val="00B050"/>
                </a:solidFill>
              </a:rPr>
              <a:t>external</a:t>
            </a:r>
            <a:r>
              <a:rPr lang="en-US" sz="2400" b="1" dirty="0">
                <a:solidFill>
                  <a:srgbClr val="0070C0"/>
                </a:solidFill>
              </a:rPr>
              <a:t>.</a:t>
            </a:r>
          </a:p>
          <a:p>
            <a:pPr marL="285750" indent="-285750">
              <a:buFont typeface="Wingdings" pitchFamily="2" charset="2"/>
              <a:buChar char="q"/>
            </a:pPr>
            <a:r>
              <a:rPr lang="en-US" sz="2800" b="1" dirty="0" smtClean="0">
                <a:solidFill>
                  <a:srgbClr val="FF0000"/>
                </a:solidFill>
              </a:rPr>
              <a:t>MARKET OPPORTUNITY IN A BUSINESS PLAN</a:t>
            </a:r>
          </a:p>
          <a:p>
            <a:pPr marL="285750" indent="-285750" algn="just">
              <a:buFont typeface="Wingdings" pitchFamily="2" charset="2"/>
              <a:buChar char="Ø"/>
            </a:pPr>
            <a:r>
              <a:rPr lang="en-US" sz="2400" b="1" dirty="0" smtClean="0">
                <a:solidFill>
                  <a:srgbClr val="0070C0"/>
                </a:solidFill>
              </a:rPr>
              <a:t>It's </a:t>
            </a:r>
            <a:r>
              <a:rPr lang="en-US" sz="2400" b="1" dirty="0">
                <a:solidFill>
                  <a:srgbClr val="0070C0"/>
                </a:solidFill>
              </a:rPr>
              <a:t>the </a:t>
            </a:r>
            <a:r>
              <a:rPr lang="en-US" sz="2400" b="1" dirty="0">
                <a:solidFill>
                  <a:srgbClr val="0000FF"/>
                </a:solidFill>
              </a:rPr>
              <a:t>projected potential size of your market and sales</a:t>
            </a:r>
            <a:r>
              <a:rPr lang="en-US" sz="2400" b="1" dirty="0" smtClean="0">
                <a:solidFill>
                  <a:srgbClr val="0000FF"/>
                </a:solidFill>
              </a:rPr>
              <a:t>.</a:t>
            </a:r>
          </a:p>
          <a:p>
            <a:pPr marL="285750" indent="-285750" algn="just">
              <a:buFont typeface="Wingdings" pitchFamily="2" charset="2"/>
              <a:buChar char="Ø"/>
            </a:pPr>
            <a:r>
              <a:rPr lang="en-US" sz="2400" b="1" dirty="0" smtClean="0">
                <a:solidFill>
                  <a:srgbClr val="0070C0"/>
                </a:solidFill>
              </a:rPr>
              <a:t>Since </a:t>
            </a:r>
            <a:r>
              <a:rPr lang="en-US" sz="2400" b="1" dirty="0">
                <a:solidFill>
                  <a:srgbClr val="0070C0"/>
                </a:solidFill>
              </a:rPr>
              <a:t>your </a:t>
            </a:r>
            <a:r>
              <a:rPr lang="en-US" sz="2400" b="1" dirty="0">
                <a:solidFill>
                  <a:schemeClr val="accent6">
                    <a:lumMod val="75000"/>
                  </a:schemeClr>
                </a:solidFill>
              </a:rPr>
              <a:t>market opportunities </a:t>
            </a:r>
            <a:r>
              <a:rPr lang="en-US" sz="2400" b="1" dirty="0">
                <a:solidFill>
                  <a:srgbClr val="0070C0"/>
                </a:solidFill>
              </a:rPr>
              <a:t>are essential to the </a:t>
            </a:r>
            <a:r>
              <a:rPr lang="en-US" sz="2400" b="1" dirty="0">
                <a:solidFill>
                  <a:schemeClr val="accent6">
                    <a:lumMod val="75000"/>
                  </a:schemeClr>
                </a:solidFill>
              </a:rPr>
              <a:t>success</a:t>
            </a:r>
            <a:r>
              <a:rPr lang="en-US" sz="2400" b="1" dirty="0">
                <a:solidFill>
                  <a:srgbClr val="0070C0"/>
                </a:solidFill>
              </a:rPr>
              <a:t> of your small business, </a:t>
            </a:r>
            <a:r>
              <a:rPr lang="en-US" sz="2400" b="1" dirty="0">
                <a:solidFill>
                  <a:srgbClr val="00B050"/>
                </a:solidFill>
              </a:rPr>
              <a:t>include them </a:t>
            </a:r>
            <a:r>
              <a:rPr lang="en-US" sz="2400" b="1" dirty="0">
                <a:solidFill>
                  <a:srgbClr val="0070C0"/>
                </a:solidFill>
              </a:rPr>
              <a:t>in your </a:t>
            </a:r>
            <a:r>
              <a:rPr lang="en-US" sz="2400" b="1" dirty="0">
                <a:solidFill>
                  <a:srgbClr val="00B050"/>
                </a:solidFill>
              </a:rPr>
              <a:t>business </a:t>
            </a:r>
            <a:r>
              <a:rPr lang="en-US" sz="2400" b="1" dirty="0" smtClean="0">
                <a:solidFill>
                  <a:srgbClr val="00B050"/>
                </a:solidFill>
              </a:rPr>
              <a:t>plan</a:t>
            </a:r>
            <a:r>
              <a:rPr lang="en-US" sz="2400" b="1" dirty="0" smtClean="0">
                <a:solidFill>
                  <a:srgbClr val="0070C0"/>
                </a:solidFill>
              </a:rPr>
              <a:t>.</a:t>
            </a:r>
          </a:p>
          <a:p>
            <a:pPr marL="342900" indent="-342900">
              <a:buFont typeface="Wingdings" pitchFamily="2" charset="2"/>
              <a:buChar char="q"/>
            </a:pPr>
            <a:r>
              <a:rPr lang="en-US" sz="2800" b="1" dirty="0" smtClean="0">
                <a:solidFill>
                  <a:srgbClr val="FF0000"/>
                </a:solidFill>
              </a:rPr>
              <a:t>MARKET OPPORTUNITIES</a:t>
            </a:r>
            <a:endParaRPr lang="en-US" sz="2800" b="1" dirty="0"/>
          </a:p>
          <a:p>
            <a:pPr marL="342900" indent="-342900" algn="just">
              <a:buFont typeface="Wingdings" pitchFamily="2" charset="2"/>
              <a:buChar char="Ø"/>
            </a:pPr>
            <a:r>
              <a:rPr lang="en-US" sz="2400" b="1" dirty="0">
                <a:solidFill>
                  <a:srgbClr val="0070C0"/>
                </a:solidFill>
              </a:rPr>
              <a:t>A marketing opportunity is a </a:t>
            </a:r>
            <a:r>
              <a:rPr lang="en-US" sz="2400" b="1" dirty="0">
                <a:solidFill>
                  <a:srgbClr val="0000FF"/>
                </a:solidFill>
              </a:rPr>
              <a:t>sales-accepted lead </a:t>
            </a:r>
            <a:r>
              <a:rPr lang="en-US" sz="2400" b="1" dirty="0">
                <a:solidFill>
                  <a:srgbClr val="0070C0"/>
                </a:solidFill>
              </a:rPr>
              <a:t>that has been qualified as being in need of your </a:t>
            </a:r>
            <a:r>
              <a:rPr lang="en-US" sz="2400" b="1" dirty="0">
                <a:solidFill>
                  <a:srgbClr val="8D3C23"/>
                </a:solidFill>
              </a:rPr>
              <a:t>product</a:t>
            </a:r>
            <a:r>
              <a:rPr lang="en-US" sz="2400" b="1" dirty="0">
                <a:solidFill>
                  <a:srgbClr val="0070C0"/>
                </a:solidFill>
              </a:rPr>
              <a:t> </a:t>
            </a:r>
            <a:r>
              <a:rPr lang="en-US" sz="2400" b="1" dirty="0">
                <a:solidFill>
                  <a:srgbClr val="FF0000"/>
                </a:solidFill>
              </a:rPr>
              <a:t>or</a:t>
            </a:r>
            <a:r>
              <a:rPr lang="en-US" sz="2400" b="1" dirty="0">
                <a:solidFill>
                  <a:srgbClr val="0070C0"/>
                </a:solidFill>
              </a:rPr>
              <a:t> </a:t>
            </a:r>
            <a:r>
              <a:rPr lang="en-US" sz="2400" b="1" dirty="0">
                <a:solidFill>
                  <a:srgbClr val="8D3C23"/>
                </a:solidFill>
              </a:rPr>
              <a:t>service</a:t>
            </a:r>
            <a:r>
              <a:rPr lang="en-US" sz="2400" b="1" dirty="0">
                <a:solidFill>
                  <a:srgbClr val="0070C0"/>
                </a:solidFill>
              </a:rPr>
              <a:t>. </a:t>
            </a:r>
            <a:endParaRPr lang="en-US" sz="2400" b="1" dirty="0" smtClean="0">
              <a:solidFill>
                <a:srgbClr val="0070C0"/>
              </a:solidFill>
            </a:endParaRPr>
          </a:p>
          <a:p>
            <a:pPr marL="342900" indent="-342900" algn="just">
              <a:buFont typeface="Wingdings" pitchFamily="2" charset="2"/>
              <a:buChar char="Ø"/>
            </a:pPr>
            <a:r>
              <a:rPr lang="en-US" sz="2400" b="1" dirty="0" smtClean="0">
                <a:solidFill>
                  <a:srgbClr val="0070C0"/>
                </a:solidFill>
              </a:rPr>
              <a:t>A </a:t>
            </a:r>
            <a:r>
              <a:rPr lang="en-US" sz="2400" b="1" dirty="0">
                <a:solidFill>
                  <a:srgbClr val="CC00CC"/>
                </a:solidFill>
              </a:rPr>
              <a:t>sales representative </a:t>
            </a:r>
            <a:r>
              <a:rPr lang="en-US" sz="2400" b="1" dirty="0">
                <a:solidFill>
                  <a:srgbClr val="0070C0"/>
                </a:solidFill>
              </a:rPr>
              <a:t>determines that there is an </a:t>
            </a:r>
            <a:r>
              <a:rPr lang="en-US" sz="2400" b="1" dirty="0">
                <a:solidFill>
                  <a:srgbClr val="C00000"/>
                </a:solidFill>
              </a:rPr>
              <a:t>opportunity</a:t>
            </a:r>
            <a:r>
              <a:rPr lang="en-US" sz="2400" b="1" dirty="0">
                <a:solidFill>
                  <a:srgbClr val="CC00CC"/>
                </a:solidFill>
              </a:rPr>
              <a:t> </a:t>
            </a:r>
            <a:r>
              <a:rPr lang="en-US" sz="2400" b="1" dirty="0">
                <a:solidFill>
                  <a:srgbClr val="0070C0"/>
                </a:solidFill>
              </a:rPr>
              <a:t>to sell to this </a:t>
            </a:r>
            <a:r>
              <a:rPr lang="en-US" sz="2400" b="1" dirty="0">
                <a:solidFill>
                  <a:srgbClr val="CC00CC"/>
                </a:solidFill>
              </a:rPr>
              <a:t>individual </a:t>
            </a:r>
            <a:r>
              <a:rPr lang="en-US" sz="2400" b="1" dirty="0">
                <a:solidFill>
                  <a:srgbClr val="FF0000"/>
                </a:solidFill>
              </a:rPr>
              <a:t>or</a:t>
            </a:r>
            <a:r>
              <a:rPr lang="en-US" sz="2400" b="1" dirty="0">
                <a:solidFill>
                  <a:srgbClr val="CC00CC"/>
                </a:solidFill>
              </a:rPr>
              <a:t> company</a:t>
            </a:r>
            <a:r>
              <a:rPr lang="en-US" sz="2400" b="1" dirty="0" smtClean="0">
                <a:solidFill>
                  <a:srgbClr val="0070C0"/>
                </a:solidFill>
              </a:rPr>
              <a:t>.</a:t>
            </a:r>
            <a:endParaRPr lang="en-US" sz="2400" b="1" dirty="0">
              <a:solidFill>
                <a:srgbClr val="0070C0"/>
              </a:solidFill>
            </a:endParaRPr>
          </a:p>
        </p:txBody>
      </p:sp>
    </p:spTree>
    <p:extLst>
      <p:ext uri="{BB962C8B-B14F-4D97-AF65-F5344CB8AC3E}">
        <p14:creationId xmlns:p14="http://schemas.microsoft.com/office/powerpoint/2010/main" xmlns="" val="29171776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6639" y="457200"/>
            <a:ext cx="8001000" cy="5816977"/>
          </a:xfrm>
          <a:prstGeom prst="rect">
            <a:avLst/>
          </a:prstGeom>
          <a:gradFill>
            <a:gsLst>
              <a:gs pos="74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a:spAutoFit/>
          </a:bodyPr>
          <a:lstStyle/>
          <a:p>
            <a:pPr marL="457200" indent="-457200" algn="just">
              <a:buFont typeface="Wingdings" pitchFamily="2" charset="2"/>
              <a:buChar char="q"/>
            </a:pPr>
            <a:r>
              <a:rPr lang="en-US" sz="2800" b="1" dirty="0" smtClean="0">
                <a:solidFill>
                  <a:srgbClr val="FF0000"/>
                </a:solidFill>
              </a:rPr>
              <a:t>OPPORTUNITY IDENTIFICATION</a:t>
            </a:r>
          </a:p>
          <a:p>
            <a:pPr marL="342900" indent="-342900" algn="just">
              <a:buFont typeface="Wingdings" pitchFamily="2" charset="2"/>
              <a:buChar char="Ø"/>
            </a:pPr>
            <a:endParaRPr lang="en-US" sz="2400" b="1" dirty="0" smtClean="0">
              <a:solidFill>
                <a:srgbClr val="0070C0"/>
              </a:solidFill>
            </a:endParaRPr>
          </a:p>
          <a:p>
            <a:pPr marL="342900" indent="-342900" algn="just">
              <a:buFont typeface="Wingdings" pitchFamily="2" charset="2"/>
              <a:buChar char="Ø"/>
            </a:pPr>
            <a:r>
              <a:rPr lang="en-US" sz="2400" b="1" dirty="0" smtClean="0">
                <a:solidFill>
                  <a:srgbClr val="FF00FF"/>
                </a:solidFill>
              </a:rPr>
              <a:t>Opportunity </a:t>
            </a:r>
            <a:r>
              <a:rPr lang="en-US" sz="2400" b="1" dirty="0">
                <a:solidFill>
                  <a:srgbClr val="FF00FF"/>
                </a:solidFill>
              </a:rPr>
              <a:t>identification</a:t>
            </a:r>
            <a:r>
              <a:rPr lang="en-US" sz="2400" b="1" dirty="0">
                <a:solidFill>
                  <a:srgbClr val="0070C0"/>
                </a:solidFill>
              </a:rPr>
              <a:t>, in fact, is the </a:t>
            </a:r>
            <a:r>
              <a:rPr lang="en-US" sz="2400" b="1" dirty="0">
                <a:solidFill>
                  <a:srgbClr val="0000FF"/>
                </a:solidFill>
              </a:rPr>
              <a:t>creative process by which an organization recognizes and assesses such </a:t>
            </a:r>
            <a:r>
              <a:rPr lang="en-US" sz="2400" b="1" dirty="0" smtClean="0">
                <a:solidFill>
                  <a:srgbClr val="0000FF"/>
                </a:solidFill>
              </a:rPr>
              <a:t>opportunities. </a:t>
            </a:r>
          </a:p>
          <a:p>
            <a:pPr algn="just"/>
            <a:endParaRPr lang="en-US" sz="2800" b="1" dirty="0" smtClean="0">
              <a:solidFill>
                <a:srgbClr val="FF0000"/>
              </a:solidFill>
            </a:endParaRPr>
          </a:p>
          <a:p>
            <a:pPr marL="457200" indent="-457200" algn="just">
              <a:buFont typeface="Wingdings" pitchFamily="2" charset="2"/>
              <a:buChar char="q"/>
            </a:pPr>
            <a:r>
              <a:rPr lang="en-US" sz="2800" b="1" dirty="0" smtClean="0">
                <a:solidFill>
                  <a:srgbClr val="FF0000"/>
                </a:solidFill>
              </a:rPr>
              <a:t>OPPORTUNITY </a:t>
            </a:r>
            <a:r>
              <a:rPr lang="en-US" sz="2800" b="1" dirty="0">
                <a:solidFill>
                  <a:srgbClr val="FF0000"/>
                </a:solidFill>
              </a:rPr>
              <a:t>IDENTIFICATION PROCESS</a:t>
            </a:r>
          </a:p>
          <a:p>
            <a:pPr marL="285750" indent="-285750" algn="just">
              <a:buFont typeface="Wingdings" pitchFamily="2" charset="2"/>
              <a:buChar char="Ø"/>
            </a:pPr>
            <a:endParaRPr lang="en-US" sz="2400" b="1" dirty="0" smtClean="0">
              <a:solidFill>
                <a:srgbClr val="0070C0"/>
              </a:solidFill>
            </a:endParaRPr>
          </a:p>
          <a:p>
            <a:pPr marL="285750" indent="-285750" algn="just">
              <a:buFont typeface="Wingdings" pitchFamily="2" charset="2"/>
              <a:buChar char="Ø"/>
            </a:pPr>
            <a:r>
              <a:rPr lang="en-US" sz="2400" b="1" dirty="0" smtClean="0">
                <a:solidFill>
                  <a:srgbClr val="FF00FF"/>
                </a:solidFill>
              </a:rPr>
              <a:t>Opportunity </a:t>
            </a:r>
            <a:r>
              <a:rPr lang="en-US" sz="2400" b="1" dirty="0">
                <a:solidFill>
                  <a:srgbClr val="FF00FF"/>
                </a:solidFill>
              </a:rPr>
              <a:t>Identification process </a:t>
            </a:r>
            <a:r>
              <a:rPr lang="en-US" sz="2400" b="1" dirty="0">
                <a:solidFill>
                  <a:srgbClr val="0070C0"/>
                </a:solidFill>
              </a:rPr>
              <a:t>enables </a:t>
            </a:r>
            <a:r>
              <a:rPr lang="en-US" sz="2400" b="1" dirty="0">
                <a:solidFill>
                  <a:srgbClr val="0000FF"/>
                </a:solidFill>
              </a:rPr>
              <a:t>groups</a:t>
            </a:r>
            <a:r>
              <a:rPr lang="en-US" sz="2400" b="1" dirty="0">
                <a:solidFill>
                  <a:srgbClr val="0070C0"/>
                </a:solidFill>
              </a:rPr>
              <a:t> </a:t>
            </a:r>
            <a:r>
              <a:rPr lang="en-US" sz="2400" b="1" dirty="0">
                <a:solidFill>
                  <a:srgbClr val="FF0000"/>
                </a:solidFill>
              </a:rPr>
              <a:t>or </a:t>
            </a:r>
            <a:r>
              <a:rPr lang="en-US" sz="2400" b="1" dirty="0">
                <a:solidFill>
                  <a:srgbClr val="0000FF"/>
                </a:solidFill>
              </a:rPr>
              <a:t>individuals</a:t>
            </a:r>
            <a:r>
              <a:rPr lang="en-US" sz="2400" b="1" dirty="0">
                <a:solidFill>
                  <a:srgbClr val="0070C0"/>
                </a:solidFill>
              </a:rPr>
              <a:t> </a:t>
            </a:r>
            <a:r>
              <a:rPr lang="en-US" sz="2400" b="1" dirty="0">
                <a:solidFill>
                  <a:srgbClr val="00B050"/>
                </a:solidFill>
              </a:rPr>
              <a:t>to screen a large volume of ideas quickly and methodically. </a:t>
            </a:r>
          </a:p>
          <a:p>
            <a:pPr algn="just"/>
            <a:endParaRPr lang="en-US" sz="2400" b="1" dirty="0" smtClean="0">
              <a:solidFill>
                <a:srgbClr val="0070C0"/>
              </a:solidFill>
            </a:endParaRPr>
          </a:p>
          <a:p>
            <a:pPr marL="285750" indent="-285750" algn="just">
              <a:buFont typeface="Wingdings" pitchFamily="2" charset="2"/>
              <a:buChar char="Ø"/>
            </a:pPr>
            <a:r>
              <a:rPr lang="en-US" sz="2400" b="1" dirty="0" smtClean="0">
                <a:solidFill>
                  <a:srgbClr val="0070C0"/>
                </a:solidFill>
              </a:rPr>
              <a:t>The </a:t>
            </a:r>
            <a:r>
              <a:rPr lang="en-US" sz="2400" b="1" dirty="0">
                <a:solidFill>
                  <a:srgbClr val="FF00FF"/>
                </a:solidFill>
              </a:rPr>
              <a:t>process </a:t>
            </a:r>
            <a:r>
              <a:rPr lang="en-US" sz="2400" b="1" dirty="0">
                <a:solidFill>
                  <a:srgbClr val="0070C0"/>
                </a:solidFill>
              </a:rPr>
              <a:t>identifies </a:t>
            </a:r>
            <a:r>
              <a:rPr lang="en-US" sz="2400" b="1" dirty="0">
                <a:solidFill>
                  <a:srgbClr val="C00000"/>
                </a:solidFill>
              </a:rPr>
              <a:t>high-potential ideas to rise</a:t>
            </a:r>
            <a:r>
              <a:rPr lang="en-US" sz="2400" b="1" dirty="0">
                <a:solidFill>
                  <a:srgbClr val="0070C0"/>
                </a:solidFill>
              </a:rPr>
              <a:t> by allowing </a:t>
            </a:r>
            <a:r>
              <a:rPr lang="en-US" sz="2400" b="1" dirty="0">
                <a:solidFill>
                  <a:schemeClr val="accent6">
                    <a:lumMod val="75000"/>
                  </a:schemeClr>
                </a:solidFill>
              </a:rPr>
              <a:t>weak ideas to fail quickly and inexpensively,</a:t>
            </a:r>
            <a:r>
              <a:rPr lang="en-US" sz="2400" b="1" dirty="0">
                <a:solidFill>
                  <a:srgbClr val="0070C0"/>
                </a:solidFill>
              </a:rPr>
              <a:t> on paper instead of in the </a:t>
            </a:r>
            <a:r>
              <a:rPr lang="en-US" sz="2400" b="1" dirty="0">
                <a:solidFill>
                  <a:srgbClr val="C00000"/>
                </a:solidFill>
              </a:rPr>
              <a:t>lab</a:t>
            </a:r>
            <a:r>
              <a:rPr lang="en-US" sz="2400" b="1" dirty="0">
                <a:solidFill>
                  <a:srgbClr val="0070C0"/>
                </a:solidFill>
              </a:rPr>
              <a:t> </a:t>
            </a:r>
            <a:r>
              <a:rPr lang="en-US" sz="2400" b="1" dirty="0">
                <a:solidFill>
                  <a:srgbClr val="FF0000"/>
                </a:solidFill>
              </a:rPr>
              <a:t>or</a:t>
            </a:r>
            <a:r>
              <a:rPr lang="en-US" sz="2400" b="1" dirty="0">
                <a:solidFill>
                  <a:srgbClr val="0070C0"/>
                </a:solidFill>
              </a:rPr>
              <a:t> the </a:t>
            </a:r>
            <a:r>
              <a:rPr lang="en-US" sz="2400" b="1" dirty="0">
                <a:solidFill>
                  <a:srgbClr val="C00000"/>
                </a:solidFill>
              </a:rPr>
              <a:t>real world</a:t>
            </a:r>
            <a:r>
              <a:rPr lang="en-US" sz="2400" b="1" dirty="0" smtClean="0">
                <a:solidFill>
                  <a:srgbClr val="C00000"/>
                </a:solidFill>
              </a:rPr>
              <a:t>.</a:t>
            </a:r>
            <a:endParaRPr lang="en-US" sz="2400" b="1" dirty="0">
              <a:solidFill>
                <a:srgbClr val="C00000"/>
              </a:solidFill>
            </a:endParaRPr>
          </a:p>
        </p:txBody>
      </p:sp>
    </p:spTree>
    <p:extLst>
      <p:ext uri="{BB962C8B-B14F-4D97-AF65-F5344CB8AC3E}">
        <p14:creationId xmlns:p14="http://schemas.microsoft.com/office/powerpoint/2010/main" xmlns="" val="1063137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533400"/>
            <a:ext cx="7620000" cy="5878532"/>
          </a:xfrm>
          <a:prstGeom prst="rect">
            <a:avLst/>
          </a:prstGeom>
          <a:gradFill>
            <a:gsLst>
              <a:gs pos="74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algn="ctr"/>
            <a:r>
              <a:rPr lang="en-US" sz="4000" b="1" dirty="0" smtClean="0">
                <a:solidFill>
                  <a:srgbClr val="FF0000"/>
                </a:solidFill>
              </a:rPr>
              <a:t>PURPOSE OF A BUSINESS PLAN</a:t>
            </a:r>
          </a:p>
          <a:p>
            <a:endParaRPr lang="en-US" sz="2400" b="1" dirty="0" smtClean="0"/>
          </a:p>
          <a:p>
            <a:pPr marL="342900" indent="-342900">
              <a:buFont typeface="Wingdings" pitchFamily="2" charset="2"/>
              <a:buChar char="Ø"/>
            </a:pPr>
            <a:r>
              <a:rPr lang="en-US" sz="2400" b="1" dirty="0" smtClean="0">
                <a:solidFill>
                  <a:srgbClr val="0000FF"/>
                </a:solidFill>
              </a:rPr>
              <a:t> Alignment of team(s).</a:t>
            </a:r>
          </a:p>
          <a:p>
            <a:endParaRPr lang="en-US" sz="2400" b="1" dirty="0">
              <a:solidFill>
                <a:srgbClr val="0000FF"/>
              </a:solidFill>
            </a:endParaRPr>
          </a:p>
          <a:p>
            <a:pPr marL="342900" indent="-342900">
              <a:buFont typeface="Wingdings" pitchFamily="2" charset="2"/>
              <a:buChar char="Ø"/>
            </a:pPr>
            <a:r>
              <a:rPr lang="en-US" sz="2400" b="1" dirty="0" smtClean="0">
                <a:solidFill>
                  <a:srgbClr val="0000FF"/>
                </a:solidFill>
              </a:rPr>
              <a:t> Operating plan.</a:t>
            </a:r>
          </a:p>
          <a:p>
            <a:endParaRPr lang="en-US" sz="2400" b="1" dirty="0">
              <a:solidFill>
                <a:srgbClr val="0000FF"/>
              </a:solidFill>
            </a:endParaRPr>
          </a:p>
          <a:p>
            <a:pPr marL="342900" indent="-342900">
              <a:buFont typeface="Wingdings" pitchFamily="2" charset="2"/>
              <a:buChar char="Ø"/>
            </a:pPr>
            <a:r>
              <a:rPr lang="en-US" sz="2400" b="1" dirty="0" smtClean="0">
                <a:solidFill>
                  <a:srgbClr val="0000FF"/>
                </a:solidFill>
              </a:rPr>
              <a:t> Communication across company, division, department, business partner.</a:t>
            </a:r>
          </a:p>
          <a:p>
            <a:pPr marL="342900" indent="-342900">
              <a:buFont typeface="Wingdings" pitchFamily="2" charset="2"/>
              <a:buChar char="Ø"/>
            </a:pPr>
            <a:endParaRPr lang="en-US" sz="2400" b="1" dirty="0">
              <a:solidFill>
                <a:srgbClr val="0000FF"/>
              </a:solidFill>
            </a:endParaRPr>
          </a:p>
          <a:p>
            <a:pPr marL="342900" indent="-342900">
              <a:buFont typeface="Wingdings" pitchFamily="2" charset="2"/>
              <a:buChar char="Ø"/>
            </a:pPr>
            <a:r>
              <a:rPr lang="en-US" sz="2400" b="1" dirty="0" smtClean="0">
                <a:solidFill>
                  <a:srgbClr val="0000FF"/>
                </a:solidFill>
              </a:rPr>
              <a:t>  Investment capital.</a:t>
            </a:r>
          </a:p>
          <a:p>
            <a:pPr marL="342900" indent="-342900">
              <a:buFont typeface="Wingdings" pitchFamily="2" charset="2"/>
              <a:buChar char="Ø"/>
            </a:pPr>
            <a:endParaRPr lang="en-US" sz="2400" b="1" dirty="0">
              <a:solidFill>
                <a:srgbClr val="0000FF"/>
              </a:solidFill>
            </a:endParaRPr>
          </a:p>
          <a:p>
            <a:pPr marL="342900" indent="-342900">
              <a:buFont typeface="Wingdings" pitchFamily="2" charset="2"/>
              <a:buChar char="Ø"/>
            </a:pPr>
            <a:r>
              <a:rPr lang="en-US" sz="2400" b="1" dirty="0" smtClean="0">
                <a:solidFill>
                  <a:srgbClr val="0000FF"/>
                </a:solidFill>
              </a:rPr>
              <a:t> Expansion capital (banks, leases).</a:t>
            </a:r>
          </a:p>
          <a:p>
            <a:pPr marL="342900" indent="-342900">
              <a:buFont typeface="Wingdings" pitchFamily="2" charset="2"/>
              <a:buChar char="Ø"/>
            </a:pPr>
            <a:endParaRPr lang="en-US" sz="2400" b="1" dirty="0">
              <a:solidFill>
                <a:srgbClr val="0000FF"/>
              </a:solidFill>
            </a:endParaRPr>
          </a:p>
          <a:p>
            <a:pPr marL="342900" indent="-342900">
              <a:buFont typeface="Wingdings" pitchFamily="2" charset="2"/>
              <a:buChar char="Ø"/>
            </a:pPr>
            <a:r>
              <a:rPr lang="en-US" sz="2400" b="1" dirty="0" smtClean="0">
                <a:solidFill>
                  <a:srgbClr val="0000FF"/>
                </a:solidFill>
              </a:rPr>
              <a:t> Merger / acquisition process.</a:t>
            </a:r>
            <a:endParaRPr lang="en-US" sz="2400" b="1" dirty="0">
              <a:solidFill>
                <a:srgbClr val="0000FF"/>
              </a:solidFill>
            </a:endParaRPr>
          </a:p>
          <a:p>
            <a:endParaRPr lang="en-US" sz="2400" b="1" dirty="0"/>
          </a:p>
        </p:txBody>
      </p:sp>
    </p:spTree>
    <p:extLst>
      <p:ext uri="{BB962C8B-B14F-4D97-AF65-F5344CB8AC3E}">
        <p14:creationId xmlns:p14="http://schemas.microsoft.com/office/powerpoint/2010/main" xmlns="" val="17225341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2690336"/>
            <a:ext cx="4572000" cy="369332"/>
          </a:xfrm>
          <a:prstGeom prst="rect">
            <a:avLst/>
          </a:prstGeom>
        </p:spPr>
        <p:txBody>
          <a:bodyPr>
            <a:spAutoFit/>
          </a:bodyPr>
          <a:lstStyle/>
          <a:p>
            <a:r>
              <a:rPr lang="en-US" dirty="0" smtClean="0"/>
              <a:t>.</a:t>
            </a:r>
            <a:endParaRPr lang="en-US" dirty="0"/>
          </a:p>
        </p:txBody>
      </p:sp>
      <p:sp>
        <p:nvSpPr>
          <p:cNvPr id="5" name="Rectangle 4"/>
          <p:cNvSpPr/>
          <p:nvPr/>
        </p:nvSpPr>
        <p:spPr>
          <a:xfrm>
            <a:off x="533400" y="457200"/>
            <a:ext cx="8001000" cy="6032421"/>
          </a:xfrm>
          <a:prstGeom prst="rect">
            <a:avLst/>
          </a:prstGeom>
          <a:gradFill>
            <a:gsLst>
              <a:gs pos="74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a:spAutoFit/>
          </a:bodyPr>
          <a:lstStyle/>
          <a:p>
            <a:pPr marL="457200" indent="-457200" algn="just">
              <a:buFont typeface="Wingdings" pitchFamily="2" charset="2"/>
              <a:buChar char="q"/>
            </a:pPr>
            <a:r>
              <a:rPr lang="en-US" sz="2800" b="1" dirty="0" smtClean="0">
                <a:solidFill>
                  <a:srgbClr val="FF0000"/>
                </a:solidFill>
              </a:rPr>
              <a:t>IDENTIFY </a:t>
            </a:r>
            <a:r>
              <a:rPr lang="en-US" sz="2800" b="1" dirty="0">
                <a:solidFill>
                  <a:srgbClr val="FF0000"/>
                </a:solidFill>
              </a:rPr>
              <a:t>MARKET OPPORTUNITIES</a:t>
            </a:r>
          </a:p>
          <a:p>
            <a:pPr marL="342900" indent="-342900" algn="just">
              <a:buFont typeface="Wingdings" pitchFamily="2" charset="2"/>
              <a:buChar char="Ø"/>
            </a:pPr>
            <a:endParaRPr lang="en-US" sz="2400" b="1" dirty="0" smtClean="0">
              <a:solidFill>
                <a:srgbClr val="CC00CC"/>
              </a:solidFill>
            </a:endParaRPr>
          </a:p>
          <a:p>
            <a:pPr marL="342900" indent="-342900" algn="just">
              <a:buFont typeface="Wingdings" pitchFamily="2" charset="2"/>
              <a:buChar char="Ø"/>
            </a:pPr>
            <a:r>
              <a:rPr lang="en-US" sz="2400" b="1" dirty="0" smtClean="0">
                <a:solidFill>
                  <a:srgbClr val="CC00CC"/>
                </a:solidFill>
              </a:rPr>
              <a:t>8 </a:t>
            </a:r>
            <a:r>
              <a:rPr lang="en-US" sz="2400" b="1" dirty="0">
                <a:solidFill>
                  <a:srgbClr val="CC00CC"/>
                </a:solidFill>
              </a:rPr>
              <a:t>ways to identify opportunities in the market are</a:t>
            </a:r>
          </a:p>
          <a:p>
            <a:pPr marL="457200" indent="-457200" algn="just">
              <a:buFont typeface="+mj-lt"/>
              <a:buAutoNum type="arabicParenR"/>
            </a:pPr>
            <a:endParaRPr lang="en-US" sz="2400" b="1" dirty="0" smtClean="0">
              <a:solidFill>
                <a:srgbClr val="0000FF"/>
              </a:solidFill>
            </a:endParaRPr>
          </a:p>
          <a:p>
            <a:pPr marL="457200" indent="-457200" algn="just">
              <a:buFont typeface="+mj-lt"/>
              <a:buAutoNum type="arabicParenR"/>
            </a:pPr>
            <a:r>
              <a:rPr lang="en-US" sz="2400" b="1" dirty="0" smtClean="0">
                <a:solidFill>
                  <a:srgbClr val="0000FF"/>
                </a:solidFill>
              </a:rPr>
              <a:t>Speak </a:t>
            </a:r>
            <a:r>
              <a:rPr lang="en-US" sz="2400" b="1" dirty="0">
                <a:solidFill>
                  <a:srgbClr val="0000FF"/>
                </a:solidFill>
              </a:rPr>
              <a:t>to prospects you've lost</a:t>
            </a:r>
            <a:r>
              <a:rPr lang="en-US" sz="2400" b="1" dirty="0">
                <a:solidFill>
                  <a:srgbClr val="0070C0"/>
                </a:solidFill>
              </a:rPr>
              <a:t> </a:t>
            </a:r>
            <a:r>
              <a:rPr lang="en-US" sz="2400" b="1" dirty="0">
                <a:solidFill>
                  <a:srgbClr val="FF0000"/>
                </a:solidFill>
              </a:rPr>
              <a:t>or </a:t>
            </a:r>
            <a:r>
              <a:rPr lang="en-US" sz="2400" b="1" dirty="0">
                <a:solidFill>
                  <a:srgbClr val="0000FF"/>
                </a:solidFill>
              </a:rPr>
              <a:t>potential prospects full stop.</a:t>
            </a:r>
          </a:p>
          <a:p>
            <a:pPr marL="457200" indent="-457200" algn="just">
              <a:buFont typeface="+mj-lt"/>
              <a:buAutoNum type="arabicParenR"/>
            </a:pPr>
            <a:endParaRPr lang="en-US" sz="1000" b="1" dirty="0" smtClean="0">
              <a:solidFill>
                <a:schemeClr val="accent6">
                  <a:lumMod val="75000"/>
                </a:schemeClr>
              </a:solidFill>
            </a:endParaRPr>
          </a:p>
          <a:p>
            <a:pPr marL="457200" indent="-457200" algn="just">
              <a:buFont typeface="+mj-lt"/>
              <a:buAutoNum type="arabicParenR"/>
            </a:pPr>
            <a:r>
              <a:rPr lang="en-US" sz="2400" b="1" dirty="0" smtClean="0">
                <a:solidFill>
                  <a:schemeClr val="accent6">
                    <a:lumMod val="75000"/>
                  </a:schemeClr>
                </a:solidFill>
              </a:rPr>
              <a:t>Talk </a:t>
            </a:r>
            <a:r>
              <a:rPr lang="en-US" sz="2400" b="1" dirty="0">
                <a:solidFill>
                  <a:schemeClr val="accent6">
                    <a:lumMod val="75000"/>
                  </a:schemeClr>
                </a:solidFill>
              </a:rPr>
              <a:t>to current customers. </a:t>
            </a:r>
          </a:p>
          <a:p>
            <a:pPr marL="457200" indent="-457200" algn="just">
              <a:buFont typeface="+mj-lt"/>
              <a:buAutoNum type="arabicParenR"/>
            </a:pPr>
            <a:endParaRPr lang="en-US" sz="1000" b="1" dirty="0" smtClean="0">
              <a:solidFill>
                <a:srgbClr val="0000FF"/>
              </a:solidFill>
            </a:endParaRPr>
          </a:p>
          <a:p>
            <a:pPr marL="457200" indent="-457200" algn="just">
              <a:buFont typeface="+mj-lt"/>
              <a:buAutoNum type="arabicParenR"/>
            </a:pPr>
            <a:r>
              <a:rPr lang="en-US" sz="2400" b="1" dirty="0" smtClean="0">
                <a:solidFill>
                  <a:srgbClr val="0000FF"/>
                </a:solidFill>
              </a:rPr>
              <a:t>Competitor </a:t>
            </a:r>
            <a:r>
              <a:rPr lang="en-US" sz="2400" b="1" dirty="0">
                <a:solidFill>
                  <a:srgbClr val="0000FF"/>
                </a:solidFill>
              </a:rPr>
              <a:t>analysis.</a:t>
            </a:r>
          </a:p>
          <a:p>
            <a:pPr marL="457200" indent="-457200" algn="just">
              <a:buFont typeface="+mj-lt"/>
              <a:buAutoNum type="arabicParenR"/>
            </a:pPr>
            <a:endParaRPr lang="en-US" sz="1000" b="1" dirty="0" smtClean="0">
              <a:solidFill>
                <a:schemeClr val="accent6">
                  <a:lumMod val="75000"/>
                </a:schemeClr>
              </a:solidFill>
            </a:endParaRPr>
          </a:p>
          <a:p>
            <a:pPr marL="457200" indent="-457200" algn="just">
              <a:buFont typeface="+mj-lt"/>
              <a:buAutoNum type="arabicParenR"/>
            </a:pPr>
            <a:r>
              <a:rPr lang="en-US" sz="2400" b="1" dirty="0" smtClean="0">
                <a:solidFill>
                  <a:schemeClr val="accent6">
                    <a:lumMod val="75000"/>
                  </a:schemeClr>
                </a:solidFill>
              </a:rPr>
              <a:t>Understand </a:t>
            </a:r>
            <a:r>
              <a:rPr lang="en-US" sz="2400" b="1" dirty="0">
                <a:solidFill>
                  <a:schemeClr val="accent6">
                    <a:lumMod val="75000"/>
                  </a:schemeClr>
                </a:solidFill>
              </a:rPr>
              <a:t>the market.</a:t>
            </a:r>
          </a:p>
          <a:p>
            <a:pPr marL="457200" indent="-457200" algn="just">
              <a:buFont typeface="+mj-lt"/>
              <a:buAutoNum type="arabicParenR"/>
            </a:pPr>
            <a:endParaRPr lang="en-US" sz="1000" b="1" dirty="0" smtClean="0">
              <a:solidFill>
                <a:srgbClr val="0000FF"/>
              </a:solidFill>
            </a:endParaRPr>
          </a:p>
          <a:p>
            <a:pPr marL="457200" indent="-457200" algn="just">
              <a:buFont typeface="+mj-lt"/>
              <a:buAutoNum type="arabicParenR"/>
            </a:pPr>
            <a:r>
              <a:rPr lang="en-US" sz="2400" b="1" dirty="0" smtClean="0">
                <a:solidFill>
                  <a:srgbClr val="0000FF"/>
                </a:solidFill>
              </a:rPr>
              <a:t>Explore </a:t>
            </a:r>
            <a:r>
              <a:rPr lang="en-US" sz="2400" b="1" dirty="0">
                <a:solidFill>
                  <a:srgbClr val="0000FF"/>
                </a:solidFill>
              </a:rPr>
              <a:t>indirect opportunities. </a:t>
            </a:r>
          </a:p>
          <a:p>
            <a:pPr marL="457200" indent="-457200" algn="just">
              <a:buFont typeface="+mj-lt"/>
              <a:buAutoNum type="arabicParenR"/>
            </a:pPr>
            <a:endParaRPr lang="en-US" sz="1000" b="1" dirty="0" smtClean="0">
              <a:solidFill>
                <a:schemeClr val="accent6">
                  <a:lumMod val="75000"/>
                </a:schemeClr>
              </a:solidFill>
            </a:endParaRPr>
          </a:p>
          <a:p>
            <a:pPr marL="457200" indent="-457200" algn="just">
              <a:buFont typeface="+mj-lt"/>
              <a:buAutoNum type="arabicParenR"/>
            </a:pPr>
            <a:r>
              <a:rPr lang="en-US" sz="2400" b="1" dirty="0" smtClean="0">
                <a:solidFill>
                  <a:schemeClr val="accent6">
                    <a:lumMod val="75000"/>
                  </a:schemeClr>
                </a:solidFill>
              </a:rPr>
              <a:t>Look </a:t>
            </a:r>
            <a:r>
              <a:rPr lang="en-US" sz="2400" b="1" dirty="0">
                <a:solidFill>
                  <a:schemeClr val="accent6">
                    <a:lumMod val="75000"/>
                  </a:schemeClr>
                </a:solidFill>
              </a:rPr>
              <a:t>at environmental factors. </a:t>
            </a:r>
          </a:p>
          <a:p>
            <a:pPr marL="457200" indent="-457200" algn="just">
              <a:buFont typeface="+mj-lt"/>
              <a:buAutoNum type="arabicParenR"/>
            </a:pPr>
            <a:endParaRPr lang="en-US" sz="1000" b="1" dirty="0" smtClean="0">
              <a:solidFill>
                <a:srgbClr val="0000FF"/>
              </a:solidFill>
            </a:endParaRPr>
          </a:p>
          <a:p>
            <a:pPr marL="457200" indent="-457200" algn="just">
              <a:buFont typeface="+mj-lt"/>
              <a:buAutoNum type="arabicParenR"/>
            </a:pPr>
            <a:r>
              <a:rPr lang="en-US" sz="2400" b="1" dirty="0" smtClean="0">
                <a:solidFill>
                  <a:srgbClr val="0000FF"/>
                </a:solidFill>
              </a:rPr>
              <a:t>Analyze </a:t>
            </a:r>
            <a:r>
              <a:rPr lang="en-US" sz="2400" b="1" dirty="0">
                <a:solidFill>
                  <a:srgbClr val="0000FF"/>
                </a:solidFill>
              </a:rPr>
              <a:t>foreign markets. </a:t>
            </a:r>
          </a:p>
          <a:p>
            <a:pPr marL="457200" indent="-457200" algn="just">
              <a:buFont typeface="+mj-lt"/>
              <a:buAutoNum type="arabicParenR"/>
            </a:pPr>
            <a:endParaRPr lang="en-US" sz="1000" b="1" dirty="0" smtClean="0">
              <a:solidFill>
                <a:schemeClr val="accent6">
                  <a:lumMod val="75000"/>
                </a:schemeClr>
              </a:solidFill>
            </a:endParaRPr>
          </a:p>
          <a:p>
            <a:pPr marL="457200" indent="-457200" algn="just">
              <a:buFont typeface="+mj-lt"/>
              <a:buAutoNum type="arabicParenR"/>
            </a:pPr>
            <a:r>
              <a:rPr lang="en-US" sz="2400" b="1" dirty="0" smtClean="0">
                <a:solidFill>
                  <a:schemeClr val="accent6">
                    <a:lumMod val="75000"/>
                  </a:schemeClr>
                </a:solidFill>
              </a:rPr>
              <a:t>Investigate </a:t>
            </a:r>
            <a:r>
              <a:rPr lang="en-US" sz="2400" b="1" dirty="0">
                <a:solidFill>
                  <a:schemeClr val="accent6">
                    <a:lumMod val="75000"/>
                  </a:schemeClr>
                </a:solidFill>
              </a:rPr>
              <a:t>other industries</a:t>
            </a:r>
            <a:r>
              <a:rPr lang="en-US" sz="2400" b="1" dirty="0" smtClean="0">
                <a:solidFill>
                  <a:schemeClr val="accent6">
                    <a:lumMod val="75000"/>
                  </a:schemeClr>
                </a:solidFill>
              </a:rPr>
              <a:t>.</a:t>
            </a:r>
            <a:endParaRPr lang="en-US" sz="2400" b="1" dirty="0">
              <a:solidFill>
                <a:srgbClr val="0070C0"/>
              </a:solidFill>
            </a:endParaRPr>
          </a:p>
        </p:txBody>
      </p:sp>
    </p:spTree>
    <p:extLst>
      <p:ext uri="{BB962C8B-B14F-4D97-AF65-F5344CB8AC3E}">
        <p14:creationId xmlns:p14="http://schemas.microsoft.com/office/powerpoint/2010/main" xmlns="" val="297086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81000"/>
            <a:ext cx="8382000" cy="6063198"/>
          </a:xfrm>
          <a:prstGeom prst="rect">
            <a:avLst/>
          </a:prstGeom>
          <a:gradFill>
            <a:gsLst>
              <a:gs pos="74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a:spAutoFit/>
          </a:bodyPr>
          <a:lstStyle/>
          <a:p>
            <a:pPr marL="457200" indent="-457200" algn="just">
              <a:buFont typeface="Wingdings" pitchFamily="2" charset="2"/>
              <a:buChar char="q"/>
            </a:pPr>
            <a:r>
              <a:rPr lang="en-US" sz="2800" b="1" dirty="0" smtClean="0">
                <a:solidFill>
                  <a:srgbClr val="FF0000"/>
                </a:solidFill>
              </a:rPr>
              <a:t>MARKET RESEARCH  &amp; DEFINING GOALS</a:t>
            </a:r>
          </a:p>
          <a:p>
            <a:pPr marL="342900" indent="-342900" algn="just">
              <a:buFont typeface="Wingdings" pitchFamily="2" charset="2"/>
              <a:buChar char="Ø"/>
            </a:pPr>
            <a:r>
              <a:rPr lang="en-US" sz="2400" b="1" dirty="0" smtClean="0">
                <a:solidFill>
                  <a:srgbClr val="FF00FF"/>
                </a:solidFill>
              </a:rPr>
              <a:t>Market </a:t>
            </a:r>
            <a:r>
              <a:rPr lang="en-US" sz="2400" b="1" dirty="0">
                <a:solidFill>
                  <a:srgbClr val="FF00FF"/>
                </a:solidFill>
              </a:rPr>
              <a:t>research </a:t>
            </a:r>
            <a:r>
              <a:rPr lang="en-US" sz="2400" b="1" dirty="0">
                <a:solidFill>
                  <a:srgbClr val="0070C0"/>
                </a:solidFill>
              </a:rPr>
              <a:t>is the </a:t>
            </a:r>
            <a:r>
              <a:rPr lang="en-US" sz="2400" b="1" dirty="0">
                <a:solidFill>
                  <a:srgbClr val="0000FF"/>
                </a:solidFill>
              </a:rPr>
              <a:t>process of collecting data about a market, service</a:t>
            </a:r>
            <a:r>
              <a:rPr lang="en-US" sz="2400" b="1" dirty="0">
                <a:solidFill>
                  <a:srgbClr val="0070C0"/>
                </a:solidFill>
              </a:rPr>
              <a:t> </a:t>
            </a:r>
            <a:r>
              <a:rPr lang="en-US" sz="2400" b="1" dirty="0">
                <a:solidFill>
                  <a:srgbClr val="FF0000"/>
                </a:solidFill>
              </a:rPr>
              <a:t>or</a:t>
            </a:r>
            <a:r>
              <a:rPr lang="en-US" sz="2400" b="1" dirty="0">
                <a:solidFill>
                  <a:srgbClr val="0070C0"/>
                </a:solidFill>
              </a:rPr>
              <a:t> </a:t>
            </a:r>
            <a:r>
              <a:rPr lang="en-US" sz="2400" b="1" dirty="0">
                <a:solidFill>
                  <a:srgbClr val="0000FF"/>
                </a:solidFill>
              </a:rPr>
              <a:t>product</a:t>
            </a:r>
            <a:r>
              <a:rPr lang="en-US" sz="2400" b="1" dirty="0">
                <a:solidFill>
                  <a:srgbClr val="0070C0"/>
                </a:solidFill>
              </a:rPr>
              <a:t>. </a:t>
            </a:r>
            <a:endParaRPr lang="en-US" sz="2400" b="1" dirty="0" smtClean="0">
              <a:solidFill>
                <a:srgbClr val="0070C0"/>
              </a:solidFill>
            </a:endParaRPr>
          </a:p>
          <a:p>
            <a:pPr marL="342900" indent="-342900" algn="just">
              <a:buFont typeface="Wingdings" pitchFamily="2" charset="2"/>
              <a:buChar char="Ø"/>
            </a:pPr>
            <a:r>
              <a:rPr lang="en-US" sz="2400" b="1" dirty="0" smtClean="0">
                <a:solidFill>
                  <a:srgbClr val="0070C0"/>
                </a:solidFill>
              </a:rPr>
              <a:t>It’s </a:t>
            </a:r>
            <a:r>
              <a:rPr lang="en-US" sz="2400" b="1" dirty="0">
                <a:solidFill>
                  <a:srgbClr val="0070C0"/>
                </a:solidFill>
              </a:rPr>
              <a:t>used to </a:t>
            </a:r>
            <a:r>
              <a:rPr lang="en-US" sz="2400" b="1" dirty="0">
                <a:solidFill>
                  <a:srgbClr val="C00000"/>
                </a:solidFill>
              </a:rPr>
              <a:t>analyze the current situation </a:t>
            </a:r>
            <a:r>
              <a:rPr lang="en-US" sz="2400" b="1" dirty="0">
                <a:solidFill>
                  <a:srgbClr val="0070C0"/>
                </a:solidFill>
              </a:rPr>
              <a:t>and </a:t>
            </a:r>
            <a:r>
              <a:rPr lang="en-US" sz="2400" b="1" dirty="0">
                <a:solidFill>
                  <a:srgbClr val="C00000"/>
                </a:solidFill>
              </a:rPr>
              <a:t>pave the way for a product launch </a:t>
            </a:r>
            <a:r>
              <a:rPr lang="en-US" sz="2400" b="1" dirty="0">
                <a:solidFill>
                  <a:srgbClr val="FF0000"/>
                </a:solidFill>
              </a:rPr>
              <a:t>or </a:t>
            </a:r>
            <a:r>
              <a:rPr lang="en-US" sz="2400" b="1" dirty="0">
                <a:solidFill>
                  <a:srgbClr val="C00000"/>
                </a:solidFill>
              </a:rPr>
              <a:t>increased sales</a:t>
            </a:r>
            <a:r>
              <a:rPr lang="en-US" sz="2400" b="1" dirty="0">
                <a:solidFill>
                  <a:srgbClr val="0070C0"/>
                </a:solidFill>
              </a:rPr>
              <a:t>. </a:t>
            </a:r>
            <a:endParaRPr lang="en-US" sz="2400" b="1" dirty="0" smtClean="0">
              <a:solidFill>
                <a:srgbClr val="0070C0"/>
              </a:solidFill>
            </a:endParaRPr>
          </a:p>
          <a:p>
            <a:pPr marL="342900" indent="-342900" algn="just">
              <a:buFont typeface="Wingdings" pitchFamily="2" charset="2"/>
              <a:buChar char="Ø"/>
            </a:pPr>
            <a:r>
              <a:rPr lang="en-US" sz="2400" b="1" dirty="0" smtClean="0">
                <a:solidFill>
                  <a:srgbClr val="0070C0"/>
                </a:solidFill>
              </a:rPr>
              <a:t>The </a:t>
            </a:r>
            <a:r>
              <a:rPr lang="en-US" sz="2400" b="1" dirty="0">
                <a:solidFill>
                  <a:srgbClr val="FF00FF"/>
                </a:solidFill>
              </a:rPr>
              <a:t>market research </a:t>
            </a:r>
            <a:r>
              <a:rPr lang="en-US" sz="2400" b="1" dirty="0">
                <a:solidFill>
                  <a:srgbClr val="0070C0"/>
                </a:solidFill>
              </a:rPr>
              <a:t>definition suggests that the </a:t>
            </a:r>
            <a:r>
              <a:rPr lang="en-US" sz="2400" b="1" dirty="0">
                <a:solidFill>
                  <a:srgbClr val="00B050"/>
                </a:solidFill>
              </a:rPr>
              <a:t>study will shed light on the consumer’s habits and needs, the economic shape of the industry and the competitors’ state of affairs. </a:t>
            </a:r>
            <a:endParaRPr lang="en-US" sz="2400" b="1" dirty="0" smtClean="0">
              <a:solidFill>
                <a:srgbClr val="00B050"/>
              </a:solidFill>
            </a:endParaRPr>
          </a:p>
          <a:p>
            <a:pPr marL="342900" indent="-342900" algn="just">
              <a:buFont typeface="Wingdings" pitchFamily="2" charset="2"/>
              <a:buChar char="Ø"/>
            </a:pPr>
            <a:r>
              <a:rPr lang="en-US" sz="2400" b="1" dirty="0" smtClean="0">
                <a:solidFill>
                  <a:srgbClr val="0070C0"/>
                </a:solidFill>
              </a:rPr>
              <a:t>Its </a:t>
            </a:r>
            <a:r>
              <a:rPr lang="en-US" sz="2400" b="1" dirty="0">
                <a:solidFill>
                  <a:srgbClr val="FF0066"/>
                </a:solidFill>
              </a:rPr>
              <a:t>main purpose </a:t>
            </a:r>
            <a:r>
              <a:rPr lang="en-US" sz="2400" b="1" dirty="0">
                <a:solidFill>
                  <a:srgbClr val="0070C0"/>
                </a:solidFill>
              </a:rPr>
              <a:t>is to </a:t>
            </a:r>
            <a:r>
              <a:rPr lang="en-US" sz="2400" b="1" dirty="0">
                <a:solidFill>
                  <a:srgbClr val="C00000"/>
                </a:solidFill>
              </a:rPr>
              <a:t>discover a market opportunity</a:t>
            </a:r>
            <a:r>
              <a:rPr lang="en-US" sz="2400" b="1" dirty="0">
                <a:solidFill>
                  <a:srgbClr val="0070C0"/>
                </a:solidFill>
              </a:rPr>
              <a:t> for a certain business, and it seems that </a:t>
            </a:r>
            <a:r>
              <a:rPr lang="en-US" sz="2400" b="1" dirty="0" smtClean="0">
                <a:solidFill>
                  <a:srgbClr val="0070C0"/>
                </a:solidFill>
              </a:rPr>
              <a:t>now a days </a:t>
            </a:r>
            <a:r>
              <a:rPr lang="en-US" sz="2400" b="1" dirty="0">
                <a:solidFill>
                  <a:srgbClr val="0070C0"/>
                </a:solidFill>
              </a:rPr>
              <a:t>hardly any concept </a:t>
            </a:r>
            <a:r>
              <a:rPr lang="en-US" sz="2400" b="1" dirty="0">
                <a:solidFill>
                  <a:srgbClr val="FF0000"/>
                </a:solidFill>
              </a:rPr>
              <a:t>or</a:t>
            </a:r>
            <a:r>
              <a:rPr lang="en-US" sz="2400" b="1" dirty="0">
                <a:solidFill>
                  <a:srgbClr val="0070C0"/>
                </a:solidFill>
              </a:rPr>
              <a:t> rebranding idea can succeed without prior market research. </a:t>
            </a:r>
            <a:endParaRPr lang="en-US" sz="2400" b="1" dirty="0" smtClean="0">
              <a:solidFill>
                <a:srgbClr val="0070C0"/>
              </a:solidFill>
            </a:endParaRPr>
          </a:p>
          <a:p>
            <a:pPr marL="342900" indent="-342900" algn="just">
              <a:buFont typeface="Wingdings" pitchFamily="2" charset="2"/>
              <a:buChar char="Ø"/>
            </a:pPr>
            <a:r>
              <a:rPr lang="en-US" sz="2400" b="1" dirty="0" smtClean="0">
                <a:solidFill>
                  <a:srgbClr val="0070C0"/>
                </a:solidFill>
              </a:rPr>
              <a:t>According </a:t>
            </a:r>
            <a:r>
              <a:rPr lang="en-US" sz="2400" b="1" dirty="0">
                <a:solidFill>
                  <a:srgbClr val="0070C0"/>
                </a:solidFill>
              </a:rPr>
              <a:t>to </a:t>
            </a:r>
            <a:r>
              <a:rPr lang="en-US" sz="2400" b="1" dirty="0" smtClean="0">
                <a:solidFill>
                  <a:srgbClr val="FF0000"/>
                </a:solidFill>
              </a:rPr>
              <a:t>HBR (</a:t>
            </a:r>
            <a:r>
              <a:rPr lang="en-US" sz="2400" b="1" dirty="0"/>
              <a:t>Harvard Business </a:t>
            </a:r>
            <a:r>
              <a:rPr lang="en-US" sz="2400" b="1" dirty="0" smtClean="0"/>
              <a:t>Review</a:t>
            </a:r>
            <a:r>
              <a:rPr lang="en-US" sz="2400" dirty="0" smtClean="0"/>
              <a:t>)</a:t>
            </a:r>
            <a:r>
              <a:rPr lang="en-US" sz="2400" b="1" dirty="0" smtClean="0">
                <a:solidFill>
                  <a:srgbClr val="0070C0"/>
                </a:solidFill>
              </a:rPr>
              <a:t>, </a:t>
            </a:r>
            <a:r>
              <a:rPr lang="en-US" sz="2400" b="1" dirty="0">
                <a:solidFill>
                  <a:srgbClr val="0070C0"/>
                </a:solidFill>
              </a:rPr>
              <a:t>during the </a:t>
            </a:r>
            <a:r>
              <a:rPr lang="en-US" sz="2400" b="1" dirty="0">
                <a:solidFill>
                  <a:srgbClr val="0000FF"/>
                </a:solidFill>
              </a:rPr>
              <a:t>first year</a:t>
            </a:r>
            <a:r>
              <a:rPr lang="en-US" sz="2400" b="1" dirty="0">
                <a:solidFill>
                  <a:srgbClr val="0070C0"/>
                </a:solidFill>
              </a:rPr>
              <a:t>, only </a:t>
            </a:r>
            <a:r>
              <a:rPr lang="en-US" sz="2400" b="1" dirty="0">
                <a:solidFill>
                  <a:srgbClr val="0000FF"/>
                </a:solidFill>
              </a:rPr>
              <a:t>about 3%</a:t>
            </a:r>
            <a:r>
              <a:rPr lang="en-US" sz="2400" b="1" dirty="0">
                <a:solidFill>
                  <a:srgbClr val="0070C0"/>
                </a:solidFill>
              </a:rPr>
              <a:t> of new consumer goods manage to top </a:t>
            </a:r>
            <a:r>
              <a:rPr lang="en-US" sz="2400" b="1" dirty="0">
                <a:solidFill>
                  <a:srgbClr val="0000FF"/>
                </a:solidFill>
              </a:rPr>
              <a:t>$50 million in sales</a:t>
            </a:r>
            <a:r>
              <a:rPr lang="en-US" sz="2400" b="1" dirty="0">
                <a:solidFill>
                  <a:srgbClr val="0070C0"/>
                </a:solidFill>
              </a:rPr>
              <a:t>, which is considered a success. Meanwhile, </a:t>
            </a:r>
            <a:r>
              <a:rPr lang="en-US" sz="2400" b="1" dirty="0">
                <a:solidFill>
                  <a:srgbClr val="C00000"/>
                </a:solidFill>
              </a:rPr>
              <a:t>only 75% of them reach the $7-million bar.</a:t>
            </a:r>
          </a:p>
        </p:txBody>
      </p:sp>
    </p:spTree>
    <p:extLst>
      <p:ext uri="{BB962C8B-B14F-4D97-AF65-F5344CB8AC3E}">
        <p14:creationId xmlns:p14="http://schemas.microsoft.com/office/powerpoint/2010/main" xmlns="" val="20863697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594852"/>
            <a:ext cx="8055077" cy="5632311"/>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a:spAutoFit/>
          </a:bodyPr>
          <a:lstStyle/>
          <a:p>
            <a:pPr marL="342900" indent="-342900" algn="just">
              <a:buFont typeface="Wingdings" pitchFamily="2" charset="2"/>
              <a:buChar char="Ø"/>
            </a:pPr>
            <a:r>
              <a:rPr lang="en-US" sz="2400" b="1" dirty="0">
                <a:solidFill>
                  <a:srgbClr val="0070C0"/>
                </a:solidFill>
              </a:rPr>
              <a:t>These numbers clearly reveal a </a:t>
            </a:r>
            <a:r>
              <a:rPr lang="en-US" sz="2400" b="1" dirty="0">
                <a:solidFill>
                  <a:srgbClr val="C00000"/>
                </a:solidFill>
              </a:rPr>
              <a:t>shortage of information </a:t>
            </a:r>
            <a:r>
              <a:rPr lang="en-US" sz="2400" b="1" dirty="0">
                <a:solidFill>
                  <a:srgbClr val="0070C0"/>
                </a:solidFill>
              </a:rPr>
              <a:t>about the market. </a:t>
            </a:r>
            <a:endParaRPr lang="en-US" sz="2400" b="1" dirty="0" smtClean="0">
              <a:solidFill>
                <a:srgbClr val="0070C0"/>
              </a:solidFill>
            </a:endParaRPr>
          </a:p>
          <a:p>
            <a:pPr marL="342900" indent="-342900" algn="just">
              <a:buFont typeface="Wingdings" pitchFamily="2" charset="2"/>
              <a:buChar char="Ø"/>
            </a:pPr>
            <a:endParaRPr lang="en-US" sz="1200" b="1" dirty="0" smtClean="0">
              <a:solidFill>
                <a:srgbClr val="0070C0"/>
              </a:solidFill>
            </a:endParaRPr>
          </a:p>
          <a:p>
            <a:pPr marL="342900" indent="-342900" algn="just">
              <a:buFont typeface="Wingdings" pitchFamily="2" charset="2"/>
              <a:buChar char="Ø"/>
            </a:pPr>
            <a:r>
              <a:rPr lang="en-US" sz="2400" b="1" dirty="0" smtClean="0">
                <a:solidFill>
                  <a:srgbClr val="0070C0"/>
                </a:solidFill>
              </a:rPr>
              <a:t>But </a:t>
            </a:r>
            <a:r>
              <a:rPr lang="en-US" sz="2400" b="1" dirty="0">
                <a:solidFill>
                  <a:srgbClr val="0070C0"/>
                </a:solidFill>
              </a:rPr>
              <a:t>the </a:t>
            </a:r>
            <a:r>
              <a:rPr lang="en-US" sz="2400" b="1" dirty="0">
                <a:solidFill>
                  <a:srgbClr val="FF00FF"/>
                </a:solidFill>
              </a:rPr>
              <a:t>most important fact </a:t>
            </a:r>
            <a:r>
              <a:rPr lang="en-US" sz="2400" b="1" dirty="0">
                <a:solidFill>
                  <a:srgbClr val="0070C0"/>
                </a:solidFill>
              </a:rPr>
              <a:t>is that </a:t>
            </a:r>
            <a:r>
              <a:rPr lang="en-US" sz="2400" b="1" dirty="0">
                <a:solidFill>
                  <a:srgbClr val="0000FF"/>
                </a:solidFill>
              </a:rPr>
              <a:t>market research </a:t>
            </a:r>
            <a:r>
              <a:rPr lang="en-US" sz="2400" b="1" dirty="0">
                <a:solidFill>
                  <a:srgbClr val="0070C0"/>
                </a:solidFill>
              </a:rPr>
              <a:t>is essential </a:t>
            </a:r>
            <a:r>
              <a:rPr lang="en-US" sz="2400" b="1" dirty="0">
                <a:solidFill>
                  <a:srgbClr val="C00000"/>
                </a:solidFill>
              </a:rPr>
              <a:t>not only </a:t>
            </a:r>
            <a:r>
              <a:rPr lang="en-US" sz="2400" b="1" dirty="0">
                <a:solidFill>
                  <a:srgbClr val="0070C0"/>
                </a:solidFill>
              </a:rPr>
              <a:t>for </a:t>
            </a:r>
            <a:r>
              <a:rPr lang="en-US" sz="2400" b="1" dirty="0">
                <a:solidFill>
                  <a:srgbClr val="0000FF"/>
                </a:solidFill>
              </a:rPr>
              <a:t>new products</a:t>
            </a:r>
            <a:r>
              <a:rPr lang="en-US" sz="2400" b="1" dirty="0">
                <a:solidFill>
                  <a:srgbClr val="0070C0"/>
                </a:solidFill>
              </a:rPr>
              <a:t>, </a:t>
            </a:r>
            <a:r>
              <a:rPr lang="en-US" sz="2400" b="1" dirty="0">
                <a:solidFill>
                  <a:srgbClr val="C00000"/>
                </a:solidFill>
              </a:rPr>
              <a:t>but also</a:t>
            </a:r>
            <a:r>
              <a:rPr lang="en-US" sz="2400" b="1" dirty="0">
                <a:solidFill>
                  <a:srgbClr val="0070C0"/>
                </a:solidFill>
              </a:rPr>
              <a:t> for </a:t>
            </a:r>
            <a:r>
              <a:rPr lang="en-US" sz="2400" b="1" dirty="0">
                <a:solidFill>
                  <a:srgbClr val="0000FF"/>
                </a:solidFill>
              </a:rPr>
              <a:t>existing services and concepts. </a:t>
            </a:r>
            <a:endParaRPr lang="en-US" sz="2400" b="1" dirty="0" smtClean="0">
              <a:solidFill>
                <a:srgbClr val="0000FF"/>
              </a:solidFill>
            </a:endParaRPr>
          </a:p>
          <a:p>
            <a:pPr marL="342900" indent="-342900" algn="just">
              <a:buFont typeface="Wingdings" pitchFamily="2" charset="2"/>
              <a:buChar char="Ø"/>
            </a:pPr>
            <a:endParaRPr lang="en-US" sz="1200" b="1" dirty="0" smtClean="0">
              <a:solidFill>
                <a:srgbClr val="0070C0"/>
              </a:solidFill>
            </a:endParaRPr>
          </a:p>
          <a:p>
            <a:pPr marL="342900" indent="-342900" algn="just">
              <a:buFont typeface="Wingdings" pitchFamily="2" charset="2"/>
              <a:buChar char="Ø"/>
            </a:pPr>
            <a:r>
              <a:rPr lang="en-US" sz="2400" b="1" dirty="0" smtClean="0">
                <a:solidFill>
                  <a:srgbClr val="0070C0"/>
                </a:solidFill>
              </a:rPr>
              <a:t>If </a:t>
            </a:r>
            <a:r>
              <a:rPr lang="en-US" sz="2400" b="1" dirty="0">
                <a:solidFill>
                  <a:srgbClr val="0070C0"/>
                </a:solidFill>
              </a:rPr>
              <a:t>the </a:t>
            </a:r>
            <a:r>
              <a:rPr lang="en-US" sz="2400" b="1" dirty="0">
                <a:solidFill>
                  <a:srgbClr val="FF00FF"/>
                </a:solidFill>
              </a:rPr>
              <a:t>business</a:t>
            </a:r>
            <a:r>
              <a:rPr lang="en-US" sz="2400" b="1" dirty="0">
                <a:solidFill>
                  <a:srgbClr val="0070C0"/>
                </a:solidFill>
              </a:rPr>
              <a:t> wants to scale up </a:t>
            </a:r>
            <a:r>
              <a:rPr lang="en-US" sz="2400" b="1" dirty="0">
                <a:solidFill>
                  <a:srgbClr val="8D3C23"/>
                </a:solidFill>
              </a:rPr>
              <a:t>sales</a:t>
            </a:r>
            <a:r>
              <a:rPr lang="en-US" sz="2400" b="1" dirty="0">
                <a:solidFill>
                  <a:srgbClr val="0070C0"/>
                </a:solidFill>
              </a:rPr>
              <a:t> </a:t>
            </a:r>
            <a:r>
              <a:rPr lang="en-US" sz="2400" b="1" dirty="0">
                <a:solidFill>
                  <a:srgbClr val="FF0000"/>
                </a:solidFill>
              </a:rPr>
              <a:t>or</a:t>
            </a:r>
            <a:r>
              <a:rPr lang="en-US" sz="2400" b="1" dirty="0">
                <a:solidFill>
                  <a:srgbClr val="0070C0"/>
                </a:solidFill>
              </a:rPr>
              <a:t> </a:t>
            </a:r>
            <a:r>
              <a:rPr lang="en-US" sz="2400" b="1" dirty="0">
                <a:solidFill>
                  <a:srgbClr val="8D3C23"/>
                </a:solidFill>
              </a:rPr>
              <a:t>introduce</a:t>
            </a:r>
            <a:r>
              <a:rPr lang="en-US" sz="2400" b="1" dirty="0">
                <a:solidFill>
                  <a:srgbClr val="0070C0"/>
                </a:solidFill>
              </a:rPr>
              <a:t> a new feature, it requires knowledge on where the clients stand with respect to the current product version and whether they’re ready for changes. </a:t>
            </a:r>
            <a:endParaRPr lang="en-US" sz="2400" b="1" dirty="0" smtClean="0">
              <a:solidFill>
                <a:srgbClr val="0070C0"/>
              </a:solidFill>
            </a:endParaRPr>
          </a:p>
          <a:p>
            <a:pPr marL="342900" indent="-342900" algn="just">
              <a:buFont typeface="Wingdings" pitchFamily="2" charset="2"/>
              <a:buChar char="Ø"/>
            </a:pPr>
            <a:endParaRPr lang="en-US" sz="1200" b="1" dirty="0" smtClean="0">
              <a:solidFill>
                <a:srgbClr val="0070C0"/>
              </a:solidFill>
            </a:endParaRPr>
          </a:p>
          <a:p>
            <a:pPr marL="342900" indent="-342900" algn="just">
              <a:buFont typeface="Wingdings" pitchFamily="2" charset="2"/>
              <a:buChar char="Ø"/>
            </a:pPr>
            <a:r>
              <a:rPr lang="en-US" sz="2400" b="1" dirty="0" smtClean="0">
                <a:solidFill>
                  <a:srgbClr val="FF00FF"/>
                </a:solidFill>
              </a:rPr>
              <a:t>Market </a:t>
            </a:r>
            <a:r>
              <a:rPr lang="en-US" sz="2400" b="1" dirty="0">
                <a:solidFill>
                  <a:srgbClr val="FF00FF"/>
                </a:solidFill>
              </a:rPr>
              <a:t>research </a:t>
            </a:r>
            <a:r>
              <a:rPr lang="en-US" sz="2400" b="1" dirty="0">
                <a:solidFill>
                  <a:srgbClr val="0070C0"/>
                </a:solidFill>
              </a:rPr>
              <a:t>is integral </a:t>
            </a:r>
            <a:r>
              <a:rPr lang="en-US" sz="2400" b="1" dirty="0">
                <a:solidFill>
                  <a:srgbClr val="C00000"/>
                </a:solidFill>
              </a:rPr>
              <a:t>to both </a:t>
            </a:r>
            <a:r>
              <a:rPr lang="en-US" sz="2400" b="1" dirty="0">
                <a:solidFill>
                  <a:srgbClr val="0000FF"/>
                </a:solidFill>
              </a:rPr>
              <a:t>launching a new service </a:t>
            </a:r>
            <a:r>
              <a:rPr lang="en-US" sz="2400" b="1" dirty="0">
                <a:solidFill>
                  <a:srgbClr val="FF0000"/>
                </a:solidFill>
              </a:rPr>
              <a:t>or</a:t>
            </a:r>
            <a:r>
              <a:rPr lang="en-US" sz="2400" b="1" dirty="0">
                <a:solidFill>
                  <a:srgbClr val="0070C0"/>
                </a:solidFill>
              </a:rPr>
              <a:t> </a:t>
            </a:r>
            <a:r>
              <a:rPr lang="en-US" sz="2400" b="1" dirty="0">
                <a:solidFill>
                  <a:srgbClr val="0000FF"/>
                </a:solidFill>
              </a:rPr>
              <a:t>supporting and improving the ongoing one</a:t>
            </a:r>
            <a:r>
              <a:rPr lang="en-US" sz="2400" b="1" dirty="0">
                <a:solidFill>
                  <a:srgbClr val="0070C0"/>
                </a:solidFill>
              </a:rPr>
              <a:t>. </a:t>
            </a:r>
            <a:endParaRPr lang="en-US" sz="2400" b="1" dirty="0" smtClean="0">
              <a:solidFill>
                <a:srgbClr val="0070C0"/>
              </a:solidFill>
            </a:endParaRPr>
          </a:p>
          <a:p>
            <a:pPr marL="342900" indent="-342900" algn="just">
              <a:buFont typeface="Wingdings" pitchFamily="2" charset="2"/>
              <a:buChar char="Ø"/>
            </a:pPr>
            <a:endParaRPr lang="en-US" sz="1200" b="1" dirty="0" smtClean="0">
              <a:solidFill>
                <a:srgbClr val="0070C0"/>
              </a:solidFill>
            </a:endParaRPr>
          </a:p>
          <a:p>
            <a:pPr marL="342900" indent="-342900" algn="just">
              <a:buFont typeface="Wingdings" pitchFamily="2" charset="2"/>
              <a:buChar char="Ø"/>
            </a:pPr>
            <a:r>
              <a:rPr lang="en-US" sz="2400" b="1" dirty="0" smtClean="0">
                <a:solidFill>
                  <a:srgbClr val="0070C0"/>
                </a:solidFill>
              </a:rPr>
              <a:t>But </a:t>
            </a:r>
            <a:r>
              <a:rPr lang="en-US" sz="2400" b="1" dirty="0">
                <a:solidFill>
                  <a:srgbClr val="0070C0"/>
                </a:solidFill>
              </a:rPr>
              <a:t>before plunging into it, it’s </a:t>
            </a:r>
            <a:r>
              <a:rPr lang="en-US" sz="2400" b="1" dirty="0">
                <a:solidFill>
                  <a:srgbClr val="C00000"/>
                </a:solidFill>
              </a:rPr>
              <a:t>important to define </a:t>
            </a:r>
            <a:r>
              <a:rPr lang="en-US" sz="2400" b="1" dirty="0">
                <a:solidFill>
                  <a:srgbClr val="0000FF"/>
                </a:solidFill>
              </a:rPr>
              <a:t>clear market research goals.</a:t>
            </a:r>
            <a:r>
              <a:rPr lang="en-US" sz="2400" b="1" dirty="0">
                <a:solidFill>
                  <a:srgbClr val="0070C0"/>
                </a:solidFill>
              </a:rPr>
              <a:t> </a:t>
            </a:r>
            <a:r>
              <a:rPr lang="en-US" sz="2400" b="1" dirty="0" smtClean="0">
                <a:solidFill>
                  <a:srgbClr val="0070C0"/>
                </a:solidFill>
              </a:rPr>
              <a:t>They </a:t>
            </a:r>
            <a:r>
              <a:rPr lang="en-US" sz="2400" b="1" dirty="0">
                <a:solidFill>
                  <a:srgbClr val="0070C0"/>
                </a:solidFill>
              </a:rPr>
              <a:t>might be as follows</a:t>
            </a:r>
            <a:r>
              <a:rPr lang="en-US" sz="2400" b="1" dirty="0" smtClean="0">
                <a:solidFill>
                  <a:srgbClr val="0070C0"/>
                </a:solidFill>
              </a:rPr>
              <a:t>: </a:t>
            </a:r>
            <a:endParaRPr lang="en-US" sz="2400" b="1" dirty="0">
              <a:solidFill>
                <a:srgbClr val="0070C0"/>
              </a:solidFill>
            </a:endParaRPr>
          </a:p>
        </p:txBody>
      </p:sp>
    </p:spTree>
    <p:extLst>
      <p:ext uri="{BB962C8B-B14F-4D97-AF65-F5344CB8AC3E}">
        <p14:creationId xmlns:p14="http://schemas.microsoft.com/office/powerpoint/2010/main" xmlns="" val="13500511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a:gsLst>
            <a:gs pos="71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0" y="517525"/>
            <a:ext cx="7620000" cy="5822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033469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558736"/>
            <a:ext cx="7924800" cy="5324535"/>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a:spAutoFit/>
          </a:bodyPr>
          <a:lstStyle/>
          <a:p>
            <a:pPr marL="457200" indent="-457200" algn="just">
              <a:buFont typeface="Wingdings" pitchFamily="2" charset="2"/>
              <a:buChar char="q"/>
            </a:pPr>
            <a:r>
              <a:rPr lang="en-US" sz="2800" b="1" dirty="0" smtClean="0">
                <a:solidFill>
                  <a:srgbClr val="FF0000"/>
                </a:solidFill>
              </a:rPr>
              <a:t>IDENTIFY THE TARGET AUDIENCE</a:t>
            </a:r>
          </a:p>
          <a:p>
            <a:pPr marL="342900" indent="-342900" algn="just">
              <a:buFont typeface="Wingdings" pitchFamily="2" charset="2"/>
              <a:buChar char="Ø"/>
            </a:pPr>
            <a:r>
              <a:rPr lang="en-US" sz="2400" b="1" dirty="0" smtClean="0">
                <a:solidFill>
                  <a:srgbClr val="0000FF"/>
                </a:solidFill>
              </a:rPr>
              <a:t>Recognize </a:t>
            </a:r>
            <a:r>
              <a:rPr lang="en-US" sz="2400" b="1" dirty="0">
                <a:solidFill>
                  <a:srgbClr val="0000FF"/>
                </a:solidFill>
              </a:rPr>
              <a:t>the peculiarities of local customers’ buying </a:t>
            </a:r>
            <a:r>
              <a:rPr lang="en-US" sz="2400" b="1" dirty="0" smtClean="0">
                <a:solidFill>
                  <a:srgbClr val="0000FF"/>
                </a:solidFill>
              </a:rPr>
              <a:t>habits</a:t>
            </a:r>
            <a:r>
              <a:rPr lang="en-US" sz="2400" b="1" dirty="0" smtClean="0">
                <a:solidFill>
                  <a:srgbClr val="0070C0"/>
                </a:solidFill>
              </a:rPr>
              <a:t>.</a:t>
            </a:r>
          </a:p>
          <a:p>
            <a:pPr marL="342900" indent="-342900" algn="just">
              <a:buFont typeface="Wingdings" pitchFamily="2" charset="2"/>
              <a:buChar char="Ø"/>
            </a:pPr>
            <a:r>
              <a:rPr lang="en-US" sz="2400" b="1" dirty="0" smtClean="0">
                <a:solidFill>
                  <a:srgbClr val="8D3C23"/>
                </a:solidFill>
              </a:rPr>
              <a:t>Explore </a:t>
            </a:r>
            <a:r>
              <a:rPr lang="en-US" sz="2400" b="1" dirty="0">
                <a:solidFill>
                  <a:srgbClr val="8D3C23"/>
                </a:solidFill>
              </a:rPr>
              <a:t>competitors’ marketing research opportunities and </a:t>
            </a:r>
            <a:r>
              <a:rPr lang="en-US" sz="2400" b="1" dirty="0" smtClean="0">
                <a:solidFill>
                  <a:srgbClr val="8D3C23"/>
                </a:solidFill>
              </a:rPr>
              <a:t>strategies.</a:t>
            </a:r>
          </a:p>
          <a:p>
            <a:pPr marL="342900" indent="-342900" algn="just">
              <a:buFont typeface="Wingdings" pitchFamily="2" charset="2"/>
              <a:buChar char="Ø"/>
            </a:pPr>
            <a:r>
              <a:rPr lang="en-US" sz="2400" b="1" dirty="0" smtClean="0">
                <a:solidFill>
                  <a:srgbClr val="0000FF"/>
                </a:solidFill>
              </a:rPr>
              <a:t>Shape </a:t>
            </a:r>
            <a:r>
              <a:rPr lang="en-US" sz="2400" b="1" dirty="0">
                <a:solidFill>
                  <a:srgbClr val="0000FF"/>
                </a:solidFill>
              </a:rPr>
              <a:t>the product </a:t>
            </a:r>
            <a:r>
              <a:rPr lang="en-US" sz="2400" b="1" dirty="0">
                <a:solidFill>
                  <a:srgbClr val="FF0000"/>
                </a:solidFill>
              </a:rPr>
              <a:t>or</a:t>
            </a:r>
            <a:r>
              <a:rPr lang="en-US" sz="2400" b="1" dirty="0">
                <a:solidFill>
                  <a:srgbClr val="0000FF"/>
                </a:solidFill>
              </a:rPr>
              <a:t> service’s </a:t>
            </a:r>
            <a:r>
              <a:rPr lang="en-US" sz="2400" b="1" dirty="0" smtClean="0">
                <a:solidFill>
                  <a:srgbClr val="0000FF"/>
                </a:solidFill>
              </a:rPr>
              <a:t>identity.</a:t>
            </a:r>
          </a:p>
          <a:p>
            <a:pPr marL="342900" indent="-342900" algn="just">
              <a:buFont typeface="Wingdings" pitchFamily="2" charset="2"/>
              <a:buChar char="Ø"/>
            </a:pPr>
            <a:r>
              <a:rPr lang="en-US" sz="2400" b="1" dirty="0" smtClean="0">
                <a:solidFill>
                  <a:srgbClr val="8D3C23"/>
                </a:solidFill>
              </a:rPr>
              <a:t>Understand </a:t>
            </a:r>
            <a:r>
              <a:rPr lang="en-US" sz="2400" b="1" dirty="0">
                <a:solidFill>
                  <a:srgbClr val="8D3C23"/>
                </a:solidFill>
              </a:rPr>
              <a:t>what clients like most/least about the existing </a:t>
            </a:r>
            <a:r>
              <a:rPr lang="en-US" sz="2400" b="1" dirty="0" smtClean="0">
                <a:solidFill>
                  <a:srgbClr val="8D3C23"/>
                </a:solidFill>
              </a:rPr>
              <a:t>product.</a:t>
            </a:r>
          </a:p>
          <a:p>
            <a:pPr marL="342900" indent="-342900" algn="just">
              <a:buFont typeface="Wingdings" pitchFamily="2" charset="2"/>
              <a:buChar char="Ø"/>
            </a:pPr>
            <a:r>
              <a:rPr lang="en-US" sz="2400" b="1" dirty="0" smtClean="0">
                <a:solidFill>
                  <a:srgbClr val="0000FF"/>
                </a:solidFill>
              </a:rPr>
              <a:t>Define </a:t>
            </a:r>
            <a:r>
              <a:rPr lang="en-US" sz="2400" b="1" dirty="0">
                <a:solidFill>
                  <a:srgbClr val="0000FF"/>
                </a:solidFill>
              </a:rPr>
              <a:t>the true unique selling </a:t>
            </a:r>
            <a:r>
              <a:rPr lang="en-US" sz="2400" b="1" dirty="0" smtClean="0">
                <a:solidFill>
                  <a:srgbClr val="0000FF"/>
                </a:solidFill>
              </a:rPr>
              <a:t>proposition; Etc.</a:t>
            </a:r>
          </a:p>
          <a:p>
            <a:pPr marL="342900" indent="-342900" algn="just">
              <a:buFont typeface="Wingdings" pitchFamily="2" charset="2"/>
              <a:buChar char="Ø"/>
            </a:pPr>
            <a:endParaRPr lang="en-US" sz="2400" b="1" dirty="0">
              <a:solidFill>
                <a:srgbClr val="0070C0"/>
              </a:solidFill>
            </a:endParaRPr>
          </a:p>
          <a:p>
            <a:pPr marL="342900" indent="-342900" algn="just">
              <a:buFont typeface="Wingdings" pitchFamily="2" charset="2"/>
              <a:buChar char="Ø"/>
            </a:pPr>
            <a:r>
              <a:rPr lang="en-US" sz="2400" b="1" dirty="0" smtClean="0">
                <a:solidFill>
                  <a:srgbClr val="8D3C23"/>
                </a:solidFill>
              </a:rPr>
              <a:t>If </a:t>
            </a:r>
            <a:r>
              <a:rPr lang="en-US" sz="2400" b="1" dirty="0">
                <a:solidFill>
                  <a:srgbClr val="8D3C23"/>
                </a:solidFill>
              </a:rPr>
              <a:t>you dig deeper into all of the </a:t>
            </a:r>
            <a:r>
              <a:rPr lang="en-US" sz="2400" b="1" dirty="0" smtClean="0">
                <a:solidFill>
                  <a:srgbClr val="8D3C23"/>
                </a:solidFill>
              </a:rPr>
              <a:t>above mentioned </a:t>
            </a:r>
            <a:r>
              <a:rPr lang="en-US" sz="2400" b="1" dirty="0">
                <a:solidFill>
                  <a:srgbClr val="8D3C23"/>
                </a:solidFill>
              </a:rPr>
              <a:t>sample aims, you’ll see that it’s all about potential </a:t>
            </a:r>
            <a:r>
              <a:rPr lang="en-US" sz="2400" b="1" dirty="0">
                <a:solidFill>
                  <a:srgbClr val="FF0000"/>
                </a:solidFill>
              </a:rPr>
              <a:t>or </a:t>
            </a:r>
            <a:r>
              <a:rPr lang="en-US" sz="2400" b="1" dirty="0">
                <a:solidFill>
                  <a:srgbClr val="8D3C23"/>
                </a:solidFill>
              </a:rPr>
              <a:t>existing clients, and for good reason – they must determine your strategies and plans</a:t>
            </a:r>
            <a:r>
              <a:rPr lang="en-US" sz="2400" b="1" dirty="0" smtClean="0">
                <a:solidFill>
                  <a:srgbClr val="8D3C23"/>
                </a:solidFill>
              </a:rPr>
              <a:t>.</a:t>
            </a:r>
            <a:endParaRPr lang="en-US" sz="2400" b="1" dirty="0">
              <a:solidFill>
                <a:srgbClr val="8D3C23"/>
              </a:solidFill>
            </a:endParaRPr>
          </a:p>
        </p:txBody>
      </p:sp>
      <p:sp>
        <p:nvSpPr>
          <p:cNvPr id="4" name="Rectangle 3"/>
          <p:cNvSpPr/>
          <p:nvPr/>
        </p:nvSpPr>
        <p:spPr>
          <a:xfrm>
            <a:off x="1600200" y="4880253"/>
            <a:ext cx="4572000" cy="646331"/>
          </a:xfrm>
          <a:prstGeom prst="rect">
            <a:avLst/>
          </a:prstGeom>
        </p:spPr>
        <p:txBody>
          <a:bodyPr>
            <a:spAutoFit/>
          </a:bodyPr>
          <a:lstStyle/>
          <a:p>
            <a:endParaRPr lang="en-US" dirty="0"/>
          </a:p>
          <a:p>
            <a:r>
              <a:rPr lang="en-US" dirty="0"/>
              <a:t> </a:t>
            </a:r>
          </a:p>
        </p:txBody>
      </p:sp>
    </p:spTree>
    <p:extLst>
      <p:ext uri="{BB962C8B-B14F-4D97-AF65-F5344CB8AC3E}">
        <p14:creationId xmlns:p14="http://schemas.microsoft.com/office/powerpoint/2010/main" xmlns="" val="6273541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533400"/>
            <a:ext cx="7848600" cy="5693866"/>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a:spAutoFit/>
          </a:bodyPr>
          <a:lstStyle/>
          <a:p>
            <a:pPr marL="342900" indent="-342900" algn="just">
              <a:buFont typeface="Wingdings" pitchFamily="2" charset="2"/>
              <a:buChar char="q"/>
            </a:pPr>
            <a:r>
              <a:rPr lang="en-US" sz="2800" b="1" dirty="0" smtClean="0">
                <a:solidFill>
                  <a:srgbClr val="FF0066"/>
                </a:solidFill>
              </a:rPr>
              <a:t>UNDERSTAND YOUR CURRENT CUSTOMERS </a:t>
            </a:r>
          </a:p>
          <a:p>
            <a:pPr marL="342900" indent="-342900" algn="just">
              <a:buFont typeface="Wingdings" pitchFamily="2" charset="2"/>
              <a:buChar char="q"/>
            </a:pPr>
            <a:endParaRPr lang="en-US" sz="2400" b="1" dirty="0">
              <a:solidFill>
                <a:srgbClr val="FF0066"/>
              </a:solidFill>
            </a:endParaRPr>
          </a:p>
          <a:p>
            <a:pPr marL="342900" indent="-342900" algn="just">
              <a:buFont typeface="Wingdings" pitchFamily="2" charset="2"/>
              <a:buChar char="Ø"/>
            </a:pPr>
            <a:r>
              <a:rPr lang="en-US" sz="2400" b="1" dirty="0" smtClean="0">
                <a:solidFill>
                  <a:srgbClr val="0070C0"/>
                </a:solidFill>
              </a:rPr>
              <a:t>It </a:t>
            </a:r>
            <a:r>
              <a:rPr lang="en-US" sz="2400" b="1" dirty="0">
                <a:solidFill>
                  <a:srgbClr val="0070C0"/>
                </a:solidFill>
              </a:rPr>
              <a:t>doesn’t matter whether the </a:t>
            </a:r>
            <a:r>
              <a:rPr lang="en-US" sz="2400" b="1" dirty="0">
                <a:solidFill>
                  <a:srgbClr val="C00000"/>
                </a:solidFill>
              </a:rPr>
              <a:t>business concept</a:t>
            </a:r>
            <a:r>
              <a:rPr lang="en-US" sz="2400" b="1" dirty="0">
                <a:solidFill>
                  <a:srgbClr val="0070C0"/>
                </a:solidFill>
              </a:rPr>
              <a:t> is </a:t>
            </a:r>
            <a:r>
              <a:rPr lang="en-US" sz="2400" b="1" dirty="0">
                <a:solidFill>
                  <a:srgbClr val="0000FF"/>
                </a:solidFill>
              </a:rPr>
              <a:t>new</a:t>
            </a:r>
            <a:r>
              <a:rPr lang="en-US" sz="2400" b="1" dirty="0">
                <a:solidFill>
                  <a:srgbClr val="0070C0"/>
                </a:solidFill>
              </a:rPr>
              <a:t> </a:t>
            </a:r>
            <a:r>
              <a:rPr lang="en-US" sz="2400" b="1" dirty="0">
                <a:solidFill>
                  <a:srgbClr val="FF0066"/>
                </a:solidFill>
              </a:rPr>
              <a:t>or</a:t>
            </a:r>
            <a:r>
              <a:rPr lang="en-US" sz="2400" b="1" dirty="0">
                <a:solidFill>
                  <a:srgbClr val="0070C0"/>
                </a:solidFill>
              </a:rPr>
              <a:t> </a:t>
            </a:r>
            <a:r>
              <a:rPr lang="en-US" sz="2400" b="1" dirty="0">
                <a:solidFill>
                  <a:srgbClr val="0000FF"/>
                </a:solidFill>
              </a:rPr>
              <a:t>already popular among customers</a:t>
            </a:r>
            <a:r>
              <a:rPr lang="en-US" sz="2400" b="1" dirty="0">
                <a:solidFill>
                  <a:srgbClr val="0070C0"/>
                </a:solidFill>
              </a:rPr>
              <a:t>. </a:t>
            </a:r>
            <a:endParaRPr lang="en-US" sz="2400" b="1" dirty="0" smtClean="0">
              <a:solidFill>
                <a:srgbClr val="0070C0"/>
              </a:solidFill>
            </a:endParaRPr>
          </a:p>
          <a:p>
            <a:pPr marL="342900" indent="-342900" algn="just">
              <a:buFont typeface="Wingdings" pitchFamily="2" charset="2"/>
              <a:buChar char="Ø"/>
            </a:pPr>
            <a:endParaRPr lang="en-US" sz="2400" b="1" dirty="0" smtClean="0">
              <a:solidFill>
                <a:srgbClr val="0070C0"/>
              </a:solidFill>
            </a:endParaRPr>
          </a:p>
          <a:p>
            <a:pPr marL="342900" indent="-342900" algn="just">
              <a:buFont typeface="Wingdings" pitchFamily="2" charset="2"/>
              <a:buChar char="Ø"/>
            </a:pPr>
            <a:r>
              <a:rPr lang="en-US" sz="2400" b="1" dirty="0" smtClean="0">
                <a:solidFill>
                  <a:srgbClr val="0070C0"/>
                </a:solidFill>
              </a:rPr>
              <a:t>In </a:t>
            </a:r>
            <a:r>
              <a:rPr lang="en-US" sz="2400" b="1" dirty="0">
                <a:solidFill>
                  <a:srgbClr val="0070C0"/>
                </a:solidFill>
              </a:rPr>
              <a:t>both cases, looking for </a:t>
            </a:r>
            <a:r>
              <a:rPr lang="en-US" sz="2400" b="1" dirty="0">
                <a:solidFill>
                  <a:srgbClr val="C00000"/>
                </a:solidFill>
              </a:rPr>
              <a:t>market opportunities </a:t>
            </a:r>
            <a:r>
              <a:rPr lang="en-US" sz="2400" b="1" dirty="0">
                <a:solidFill>
                  <a:srgbClr val="0070C0"/>
                </a:solidFill>
              </a:rPr>
              <a:t>is an </a:t>
            </a:r>
            <a:r>
              <a:rPr lang="en-US" sz="2400" b="1" dirty="0">
                <a:solidFill>
                  <a:srgbClr val="0000FF"/>
                </a:solidFill>
              </a:rPr>
              <a:t>essential part </a:t>
            </a:r>
            <a:r>
              <a:rPr lang="en-US" sz="2400" b="1" dirty="0">
                <a:solidFill>
                  <a:srgbClr val="0070C0"/>
                </a:solidFill>
              </a:rPr>
              <a:t>of </a:t>
            </a:r>
            <a:r>
              <a:rPr lang="en-US" sz="2400" b="1" dirty="0">
                <a:solidFill>
                  <a:schemeClr val="accent6">
                    <a:lumMod val="75000"/>
                  </a:schemeClr>
                </a:solidFill>
              </a:rPr>
              <a:t>growth and development</a:t>
            </a:r>
            <a:r>
              <a:rPr lang="en-US" sz="2400" b="1" dirty="0">
                <a:solidFill>
                  <a:srgbClr val="0070C0"/>
                </a:solidFill>
              </a:rPr>
              <a:t>. </a:t>
            </a:r>
            <a:endParaRPr lang="en-US" sz="2400" b="1" dirty="0" smtClean="0">
              <a:solidFill>
                <a:srgbClr val="0070C0"/>
              </a:solidFill>
            </a:endParaRPr>
          </a:p>
          <a:p>
            <a:pPr marL="342900" indent="-342900" algn="just">
              <a:buFont typeface="Wingdings" pitchFamily="2" charset="2"/>
              <a:buChar char="Ø"/>
            </a:pPr>
            <a:endParaRPr lang="en-US" sz="2400" b="1" dirty="0" smtClean="0">
              <a:solidFill>
                <a:srgbClr val="0070C0"/>
              </a:solidFill>
            </a:endParaRPr>
          </a:p>
          <a:p>
            <a:pPr marL="342900" indent="-342900" algn="just">
              <a:buFont typeface="Wingdings" pitchFamily="2" charset="2"/>
              <a:buChar char="Ø"/>
            </a:pPr>
            <a:r>
              <a:rPr lang="en-US" sz="2400" b="1" dirty="0" smtClean="0">
                <a:solidFill>
                  <a:srgbClr val="0070C0"/>
                </a:solidFill>
              </a:rPr>
              <a:t>The </a:t>
            </a:r>
            <a:r>
              <a:rPr lang="en-US" sz="2400" b="1" dirty="0">
                <a:solidFill>
                  <a:srgbClr val="0070C0"/>
                </a:solidFill>
              </a:rPr>
              <a:t>only difference is that with </a:t>
            </a:r>
            <a:r>
              <a:rPr lang="en-US" sz="2400" b="1" dirty="0">
                <a:solidFill>
                  <a:srgbClr val="0000FF"/>
                </a:solidFill>
              </a:rPr>
              <a:t>existing clients </a:t>
            </a:r>
            <a:r>
              <a:rPr lang="en-US" sz="2400" b="1" dirty="0">
                <a:solidFill>
                  <a:srgbClr val="0070C0"/>
                </a:solidFill>
              </a:rPr>
              <a:t>it’s </a:t>
            </a:r>
            <a:r>
              <a:rPr lang="en-US" sz="2400" b="1" dirty="0">
                <a:solidFill>
                  <a:srgbClr val="8D3C23"/>
                </a:solidFill>
              </a:rPr>
              <a:t>much easier</a:t>
            </a:r>
            <a:r>
              <a:rPr lang="en-US" sz="2400" b="1" dirty="0">
                <a:solidFill>
                  <a:srgbClr val="0070C0"/>
                </a:solidFill>
              </a:rPr>
              <a:t> to obtain valuable insights about the target product. </a:t>
            </a:r>
            <a:endParaRPr lang="en-US" sz="2400" b="1" dirty="0" smtClean="0">
              <a:solidFill>
                <a:srgbClr val="0070C0"/>
              </a:solidFill>
            </a:endParaRPr>
          </a:p>
          <a:p>
            <a:pPr marL="342900" indent="-342900" algn="just">
              <a:buFont typeface="Wingdings" pitchFamily="2" charset="2"/>
              <a:buChar char="Ø"/>
            </a:pPr>
            <a:endParaRPr lang="en-US" sz="2400" b="1" dirty="0" smtClean="0">
              <a:solidFill>
                <a:srgbClr val="0070C0"/>
              </a:solidFill>
            </a:endParaRPr>
          </a:p>
          <a:p>
            <a:pPr marL="342900" indent="-342900" algn="just">
              <a:buFont typeface="Wingdings" pitchFamily="2" charset="2"/>
              <a:buChar char="Ø"/>
            </a:pPr>
            <a:r>
              <a:rPr lang="en-US" sz="2400" b="1" dirty="0" smtClean="0">
                <a:solidFill>
                  <a:srgbClr val="0070C0"/>
                </a:solidFill>
              </a:rPr>
              <a:t>They </a:t>
            </a:r>
            <a:r>
              <a:rPr lang="en-US" sz="2400" b="1" dirty="0">
                <a:solidFill>
                  <a:srgbClr val="0070C0"/>
                </a:solidFill>
              </a:rPr>
              <a:t>have </a:t>
            </a:r>
            <a:r>
              <a:rPr lang="en-US" sz="2400" b="1" dirty="0">
                <a:solidFill>
                  <a:schemeClr val="accent6">
                    <a:lumMod val="75000"/>
                  </a:schemeClr>
                </a:solidFill>
              </a:rPr>
              <a:t>used it </a:t>
            </a:r>
            <a:r>
              <a:rPr lang="en-US" sz="2400" b="1" dirty="0">
                <a:solidFill>
                  <a:srgbClr val="0070C0"/>
                </a:solidFill>
              </a:rPr>
              <a:t>and gained certain </a:t>
            </a:r>
            <a:r>
              <a:rPr lang="en-US" sz="2400" b="1" dirty="0">
                <a:solidFill>
                  <a:schemeClr val="accent6">
                    <a:lumMod val="75000"/>
                  </a:schemeClr>
                </a:solidFill>
              </a:rPr>
              <a:t>experience</a:t>
            </a:r>
            <a:r>
              <a:rPr lang="en-US" sz="2400" b="1" dirty="0">
                <a:solidFill>
                  <a:srgbClr val="0070C0"/>
                </a:solidFill>
              </a:rPr>
              <a:t> with it. And using modern online tools and software, you can easily extract the necessary information</a:t>
            </a:r>
            <a:r>
              <a:rPr lang="en-US" sz="2400" b="1" dirty="0" smtClean="0">
                <a:solidFill>
                  <a:srgbClr val="0070C0"/>
                </a:solidFill>
              </a:rPr>
              <a:t>.</a:t>
            </a:r>
            <a:endParaRPr lang="en-US" dirty="0"/>
          </a:p>
        </p:txBody>
      </p:sp>
    </p:spTree>
    <p:extLst>
      <p:ext uri="{BB962C8B-B14F-4D97-AF65-F5344CB8AC3E}">
        <p14:creationId xmlns:p14="http://schemas.microsoft.com/office/powerpoint/2010/main" xmlns="" val="41783159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342" y="381000"/>
            <a:ext cx="7848600" cy="6063198"/>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342900" indent="-342900" algn="just">
              <a:buFont typeface="Wingdings" pitchFamily="2" charset="2"/>
              <a:buChar char="q"/>
            </a:pPr>
            <a:r>
              <a:rPr lang="en-US" sz="2800" b="1" dirty="0">
                <a:solidFill>
                  <a:srgbClr val="FF0000"/>
                </a:solidFill>
              </a:rPr>
              <a:t>REVIEW YOUR STATISTICS</a:t>
            </a:r>
          </a:p>
          <a:p>
            <a:pPr marL="342900" indent="-342900" algn="just">
              <a:buFont typeface="Wingdings" pitchFamily="2" charset="2"/>
              <a:buChar char="Ø"/>
            </a:pPr>
            <a:r>
              <a:rPr lang="en-US" sz="2400" b="1" dirty="0">
                <a:solidFill>
                  <a:srgbClr val="0070C0"/>
                </a:solidFill>
              </a:rPr>
              <a:t>If you have a </a:t>
            </a:r>
            <a:r>
              <a:rPr lang="en-US" sz="2400" b="1" dirty="0">
                <a:solidFill>
                  <a:srgbClr val="0000FF"/>
                </a:solidFill>
              </a:rPr>
              <a:t>database of clients </a:t>
            </a:r>
            <a:r>
              <a:rPr lang="en-US" sz="2400" b="1" dirty="0">
                <a:solidFill>
                  <a:srgbClr val="0070C0"/>
                </a:solidFill>
              </a:rPr>
              <a:t>and use even a </a:t>
            </a:r>
            <a:r>
              <a:rPr lang="en-US" sz="2400" b="1" dirty="0">
                <a:solidFill>
                  <a:srgbClr val="FF00FF"/>
                </a:solidFill>
              </a:rPr>
              <a:t>basic set of promotional tools</a:t>
            </a:r>
            <a:r>
              <a:rPr lang="en-US" sz="2400" b="1" dirty="0">
                <a:solidFill>
                  <a:srgbClr val="0070C0"/>
                </a:solidFill>
              </a:rPr>
              <a:t>, you already have statistical data you can </a:t>
            </a:r>
            <a:r>
              <a:rPr lang="en-US" sz="2400" b="1" dirty="0">
                <a:solidFill>
                  <a:srgbClr val="C00000"/>
                </a:solidFill>
              </a:rPr>
              <a:t>analyze and interpret</a:t>
            </a:r>
            <a:r>
              <a:rPr lang="en-US" sz="2400" b="1" dirty="0">
                <a:solidFill>
                  <a:srgbClr val="0070C0"/>
                </a:solidFill>
              </a:rPr>
              <a:t>. </a:t>
            </a:r>
          </a:p>
          <a:p>
            <a:pPr marL="342900" indent="-342900" algn="just">
              <a:buFont typeface="Wingdings" pitchFamily="2" charset="2"/>
              <a:buChar char="Ø"/>
            </a:pPr>
            <a:r>
              <a:rPr lang="en-US" sz="2400" b="1" dirty="0">
                <a:solidFill>
                  <a:srgbClr val="0070C0"/>
                </a:solidFill>
              </a:rPr>
              <a:t>This kind of information is available from:</a:t>
            </a:r>
          </a:p>
          <a:p>
            <a:pPr marL="457200" indent="-457200" algn="just">
              <a:buFont typeface="+mj-lt"/>
              <a:buAutoNum type="alphaLcParenR"/>
            </a:pPr>
            <a:r>
              <a:rPr lang="en-US" sz="2400" b="1" dirty="0">
                <a:solidFill>
                  <a:srgbClr val="C00000"/>
                </a:solidFill>
              </a:rPr>
              <a:t>Google Analytics </a:t>
            </a:r>
            <a:r>
              <a:rPr lang="en-US" sz="2400" b="1" dirty="0">
                <a:solidFill>
                  <a:srgbClr val="0070C0"/>
                </a:solidFill>
              </a:rPr>
              <a:t>(see the web traffic sources, visitors’ demographic and geographic stats, etc.)</a:t>
            </a:r>
          </a:p>
          <a:p>
            <a:pPr marL="457200" indent="-457200" algn="just">
              <a:buFont typeface="+mj-lt"/>
              <a:buAutoNum type="alphaLcParenR"/>
            </a:pPr>
            <a:r>
              <a:rPr lang="en-US" sz="2400" b="1" dirty="0">
                <a:solidFill>
                  <a:srgbClr val="0000FF"/>
                </a:solidFill>
              </a:rPr>
              <a:t>Social network analytics</a:t>
            </a:r>
            <a:r>
              <a:rPr lang="en-US" sz="2400" b="1" dirty="0">
                <a:solidFill>
                  <a:srgbClr val="0070C0"/>
                </a:solidFill>
              </a:rPr>
              <a:t> (Facebook Page Insights, Twitter Analytics, etc.)</a:t>
            </a:r>
          </a:p>
          <a:p>
            <a:pPr marL="457200" indent="-457200" algn="just">
              <a:buFont typeface="+mj-lt"/>
              <a:buAutoNum type="alphaLcParenR"/>
            </a:pPr>
            <a:r>
              <a:rPr lang="en-US" sz="2400" b="1" dirty="0">
                <a:solidFill>
                  <a:srgbClr val="C00000"/>
                </a:solidFill>
              </a:rPr>
              <a:t>YouTube Analytics</a:t>
            </a:r>
            <a:r>
              <a:rPr lang="en-US" sz="2400" b="1" dirty="0">
                <a:solidFill>
                  <a:srgbClr val="0070C0"/>
                </a:solidFill>
              </a:rPr>
              <a:t> (check out the customer’s interests and preferences)</a:t>
            </a:r>
          </a:p>
          <a:p>
            <a:pPr marL="457200" indent="-457200" algn="just">
              <a:buFont typeface="+mj-lt"/>
              <a:buAutoNum type="alphaLcParenR"/>
            </a:pPr>
            <a:r>
              <a:rPr lang="en-US" sz="2400" b="1" dirty="0">
                <a:solidFill>
                  <a:srgbClr val="0000FF"/>
                </a:solidFill>
              </a:rPr>
              <a:t>Mail Chimp reports </a:t>
            </a:r>
            <a:r>
              <a:rPr lang="en-US" sz="2400" b="1" dirty="0">
                <a:solidFill>
                  <a:srgbClr val="0070C0"/>
                </a:solidFill>
              </a:rPr>
              <a:t>(discover open/bounce rates, which texts and links attract more attention, etc.)</a:t>
            </a:r>
          </a:p>
          <a:p>
            <a:pPr marL="342900" indent="-342900" algn="just">
              <a:buFont typeface="Wingdings" pitchFamily="2" charset="2"/>
              <a:buChar char="Ø"/>
            </a:pPr>
            <a:r>
              <a:rPr lang="en-US" sz="2400" b="1" dirty="0">
                <a:solidFill>
                  <a:srgbClr val="0070C0"/>
                </a:solidFill>
              </a:rPr>
              <a:t> This is the </a:t>
            </a:r>
            <a:r>
              <a:rPr lang="en-US" sz="2400" b="1" dirty="0">
                <a:solidFill>
                  <a:srgbClr val="FF0000"/>
                </a:solidFill>
              </a:rPr>
              <a:t>first </a:t>
            </a:r>
            <a:r>
              <a:rPr lang="en-US" sz="2400" b="1" dirty="0">
                <a:solidFill>
                  <a:srgbClr val="0070C0"/>
                </a:solidFill>
              </a:rPr>
              <a:t>and</a:t>
            </a:r>
            <a:r>
              <a:rPr lang="en-US" sz="2400" b="1" dirty="0">
                <a:solidFill>
                  <a:srgbClr val="FF0000"/>
                </a:solidFill>
              </a:rPr>
              <a:t> the easiest step towards understanding customers</a:t>
            </a:r>
            <a:r>
              <a:rPr lang="en-US" sz="2400" b="1" dirty="0">
                <a:solidFill>
                  <a:srgbClr val="0070C0"/>
                </a:solidFill>
              </a:rPr>
              <a:t>. But it is surely not the only one</a:t>
            </a:r>
            <a:r>
              <a:rPr lang="en-US" sz="2400" b="1" dirty="0" smtClean="0">
                <a:solidFill>
                  <a:srgbClr val="0070C0"/>
                </a:solidFill>
              </a:rPr>
              <a:t>.</a:t>
            </a:r>
            <a:endParaRPr lang="en-US" dirty="0"/>
          </a:p>
        </p:txBody>
      </p:sp>
    </p:spTree>
    <p:extLst>
      <p:ext uri="{BB962C8B-B14F-4D97-AF65-F5344CB8AC3E}">
        <p14:creationId xmlns:p14="http://schemas.microsoft.com/office/powerpoint/2010/main" xmlns="" val="13893715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a:gsLst>
            <a:gs pos="71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600" y="381000"/>
            <a:ext cx="8001000" cy="60050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376337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3400"/>
            <a:ext cx="7865806" cy="5693866"/>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a:spAutoFit/>
          </a:bodyPr>
          <a:lstStyle/>
          <a:p>
            <a:pPr marL="285750" indent="-285750" algn="just">
              <a:buFont typeface="Wingdings" pitchFamily="2" charset="2"/>
              <a:buChar char="q"/>
            </a:pPr>
            <a:r>
              <a:rPr lang="en-US" sz="2800" b="1" dirty="0" smtClean="0">
                <a:solidFill>
                  <a:srgbClr val="FF0000"/>
                </a:solidFill>
              </a:rPr>
              <a:t> CONDUCT A/B TESTING</a:t>
            </a:r>
          </a:p>
          <a:p>
            <a:pPr marL="285750" indent="-285750" algn="just">
              <a:buFont typeface="Wingdings" pitchFamily="2" charset="2"/>
              <a:buChar char="Ø"/>
            </a:pPr>
            <a:r>
              <a:rPr lang="en-US" sz="2400" b="1" dirty="0" smtClean="0">
                <a:solidFill>
                  <a:srgbClr val="0070C0"/>
                </a:solidFill>
              </a:rPr>
              <a:t>After </a:t>
            </a:r>
            <a:r>
              <a:rPr lang="en-US" sz="2400" b="1" dirty="0">
                <a:solidFill>
                  <a:srgbClr val="0070C0"/>
                </a:solidFill>
              </a:rPr>
              <a:t>evaluating the statistics, </a:t>
            </a:r>
            <a:r>
              <a:rPr lang="en-US" sz="2400" b="1" dirty="0">
                <a:solidFill>
                  <a:srgbClr val="FF00FF"/>
                </a:solidFill>
              </a:rPr>
              <a:t>market research methods </a:t>
            </a:r>
            <a:r>
              <a:rPr lang="en-US" sz="2400" b="1" dirty="0">
                <a:solidFill>
                  <a:srgbClr val="0000FF"/>
                </a:solidFill>
              </a:rPr>
              <a:t>allow to see the bigger picture </a:t>
            </a:r>
            <a:r>
              <a:rPr lang="en-US" sz="2400" b="1" dirty="0">
                <a:solidFill>
                  <a:srgbClr val="0070C0"/>
                </a:solidFill>
              </a:rPr>
              <a:t>and </a:t>
            </a:r>
            <a:r>
              <a:rPr lang="en-US" sz="2400" b="1" dirty="0">
                <a:solidFill>
                  <a:srgbClr val="C00000"/>
                </a:solidFill>
              </a:rPr>
              <a:t>identify weak spots. </a:t>
            </a:r>
            <a:endParaRPr lang="en-US" sz="2400" b="1" dirty="0" smtClean="0">
              <a:solidFill>
                <a:srgbClr val="C00000"/>
              </a:solidFill>
            </a:endParaRPr>
          </a:p>
          <a:p>
            <a:pPr marL="285750" indent="-285750" algn="just">
              <a:buFont typeface="Wingdings" pitchFamily="2" charset="2"/>
              <a:buChar char="Ø"/>
            </a:pPr>
            <a:r>
              <a:rPr lang="en-US" sz="2400" b="1" dirty="0" smtClean="0">
                <a:solidFill>
                  <a:srgbClr val="0070C0"/>
                </a:solidFill>
              </a:rPr>
              <a:t>If </a:t>
            </a:r>
            <a:r>
              <a:rPr lang="en-US" sz="2400" b="1" dirty="0">
                <a:solidFill>
                  <a:srgbClr val="0070C0"/>
                </a:solidFill>
              </a:rPr>
              <a:t>you want to eliminate them and strengthen your marketing, </a:t>
            </a:r>
            <a:r>
              <a:rPr lang="en-US" sz="2400" b="1" dirty="0">
                <a:solidFill>
                  <a:srgbClr val="FF0000"/>
                </a:solidFill>
              </a:rPr>
              <a:t>A/B testing </a:t>
            </a:r>
            <a:r>
              <a:rPr lang="en-US" sz="2400" b="1" dirty="0">
                <a:solidFill>
                  <a:srgbClr val="0070C0"/>
                </a:solidFill>
              </a:rPr>
              <a:t>can show you the right way to do it</a:t>
            </a:r>
            <a:r>
              <a:rPr lang="en-US" sz="2400" b="1" dirty="0" smtClean="0">
                <a:solidFill>
                  <a:srgbClr val="0070C0"/>
                </a:solidFill>
              </a:rPr>
              <a:t>.</a:t>
            </a:r>
          </a:p>
          <a:p>
            <a:pPr marL="285750" indent="-285750" algn="just">
              <a:buFont typeface="Wingdings" pitchFamily="2" charset="2"/>
              <a:buChar char="Ø"/>
            </a:pPr>
            <a:r>
              <a:rPr lang="en-US" sz="2400" b="1" dirty="0" smtClean="0">
                <a:solidFill>
                  <a:srgbClr val="0070C0"/>
                </a:solidFill>
              </a:rPr>
              <a:t>If </a:t>
            </a:r>
            <a:r>
              <a:rPr lang="en-US" sz="2400" b="1" dirty="0">
                <a:solidFill>
                  <a:srgbClr val="0070C0"/>
                </a:solidFill>
              </a:rPr>
              <a:t>you wish to introduce a </a:t>
            </a:r>
            <a:r>
              <a:rPr lang="en-US" sz="2400" b="1" dirty="0">
                <a:solidFill>
                  <a:srgbClr val="8D3C23"/>
                </a:solidFill>
              </a:rPr>
              <a:t>new feature </a:t>
            </a:r>
            <a:r>
              <a:rPr lang="en-US" sz="2400" b="1" dirty="0">
                <a:solidFill>
                  <a:srgbClr val="FF0000"/>
                </a:solidFill>
              </a:rPr>
              <a:t>or</a:t>
            </a:r>
            <a:r>
              <a:rPr lang="en-US" sz="2400" b="1" dirty="0">
                <a:solidFill>
                  <a:srgbClr val="0070C0"/>
                </a:solidFill>
              </a:rPr>
              <a:t> </a:t>
            </a:r>
            <a:r>
              <a:rPr lang="en-US" sz="2400" b="1" dirty="0">
                <a:solidFill>
                  <a:srgbClr val="8D3C23"/>
                </a:solidFill>
              </a:rPr>
              <a:t>refresh the design </a:t>
            </a:r>
            <a:r>
              <a:rPr lang="en-US" sz="2400" b="1" dirty="0">
                <a:solidFill>
                  <a:srgbClr val="0070C0"/>
                </a:solidFill>
              </a:rPr>
              <a:t>of your website</a:t>
            </a:r>
            <a:r>
              <a:rPr lang="en-US" sz="2400" b="1" dirty="0" smtClean="0">
                <a:solidFill>
                  <a:srgbClr val="0070C0"/>
                </a:solidFill>
              </a:rPr>
              <a:t>,</a:t>
            </a:r>
          </a:p>
          <a:p>
            <a:pPr marL="285750" indent="-285750" algn="just">
              <a:buFont typeface="Wingdings" pitchFamily="2" charset="2"/>
              <a:buChar char="Ø"/>
            </a:pPr>
            <a:r>
              <a:rPr lang="en-US" sz="2400" b="1" dirty="0" smtClean="0">
                <a:solidFill>
                  <a:srgbClr val="FF00FF"/>
                </a:solidFill>
              </a:rPr>
              <a:t>A/B </a:t>
            </a:r>
            <a:r>
              <a:rPr lang="en-US" sz="2400" b="1" dirty="0">
                <a:solidFill>
                  <a:srgbClr val="FF00FF"/>
                </a:solidFill>
              </a:rPr>
              <a:t>testing </a:t>
            </a:r>
            <a:r>
              <a:rPr lang="en-US" sz="2400" b="1" dirty="0">
                <a:solidFill>
                  <a:srgbClr val="0070C0"/>
                </a:solidFill>
              </a:rPr>
              <a:t>gives you an opportunity to learn </a:t>
            </a:r>
            <a:r>
              <a:rPr lang="en-US" sz="2400" b="1" dirty="0">
                <a:solidFill>
                  <a:srgbClr val="FF0000"/>
                </a:solidFill>
              </a:rPr>
              <a:t>whether your users will accept the changes before you actually implement them. </a:t>
            </a:r>
            <a:endParaRPr lang="en-US" sz="2400" b="1" dirty="0" smtClean="0">
              <a:solidFill>
                <a:srgbClr val="FF0000"/>
              </a:solidFill>
            </a:endParaRPr>
          </a:p>
          <a:p>
            <a:pPr marL="285750" indent="-285750" algn="just">
              <a:buFont typeface="Wingdings" pitchFamily="2" charset="2"/>
              <a:buChar char="Ø"/>
            </a:pPr>
            <a:r>
              <a:rPr lang="en-US" sz="2400" b="1" dirty="0" smtClean="0">
                <a:solidFill>
                  <a:srgbClr val="0070C0"/>
                </a:solidFill>
              </a:rPr>
              <a:t>You </a:t>
            </a:r>
            <a:r>
              <a:rPr lang="en-US" sz="2400" b="1" dirty="0">
                <a:solidFill>
                  <a:srgbClr val="0070C0"/>
                </a:solidFill>
              </a:rPr>
              <a:t>create </a:t>
            </a:r>
            <a:r>
              <a:rPr lang="en-US" sz="2400" b="1" dirty="0">
                <a:solidFill>
                  <a:srgbClr val="0000FF"/>
                </a:solidFill>
              </a:rPr>
              <a:t>two</a:t>
            </a:r>
            <a:r>
              <a:rPr lang="en-US" sz="2400" b="1" dirty="0">
                <a:solidFill>
                  <a:srgbClr val="0070C0"/>
                </a:solidFill>
              </a:rPr>
              <a:t> or </a:t>
            </a:r>
            <a:r>
              <a:rPr lang="en-US" sz="2400" b="1" dirty="0">
                <a:solidFill>
                  <a:srgbClr val="0000FF"/>
                </a:solidFill>
              </a:rPr>
              <a:t>more variations </a:t>
            </a:r>
            <a:r>
              <a:rPr lang="en-US" sz="2400" b="1" dirty="0">
                <a:solidFill>
                  <a:srgbClr val="0070C0"/>
                </a:solidFill>
              </a:rPr>
              <a:t>and </a:t>
            </a:r>
            <a:r>
              <a:rPr lang="en-US" sz="2400" b="1" dirty="0">
                <a:solidFill>
                  <a:srgbClr val="CC00CC"/>
                </a:solidFill>
              </a:rPr>
              <a:t>let people choose which version they like </a:t>
            </a:r>
            <a:r>
              <a:rPr lang="en-US" sz="2400" b="1" dirty="0">
                <a:solidFill>
                  <a:srgbClr val="FF0000"/>
                </a:solidFill>
              </a:rPr>
              <a:t>the best. </a:t>
            </a:r>
            <a:endParaRPr lang="en-US" sz="2400" b="1" dirty="0" smtClean="0">
              <a:solidFill>
                <a:srgbClr val="FF0000"/>
              </a:solidFill>
            </a:endParaRPr>
          </a:p>
          <a:p>
            <a:pPr marL="285750" indent="-285750" algn="just">
              <a:buFont typeface="Wingdings" pitchFamily="2" charset="2"/>
              <a:buChar char="Ø"/>
            </a:pPr>
            <a:r>
              <a:rPr lang="en-US" sz="2400" b="1" dirty="0" smtClean="0">
                <a:solidFill>
                  <a:srgbClr val="0070C0"/>
                </a:solidFill>
              </a:rPr>
              <a:t>This </a:t>
            </a:r>
            <a:r>
              <a:rPr lang="en-US" sz="2400" b="1" dirty="0">
                <a:solidFill>
                  <a:srgbClr val="0070C0"/>
                </a:solidFill>
              </a:rPr>
              <a:t>is the </a:t>
            </a:r>
            <a:r>
              <a:rPr lang="en-US" sz="2400" b="1" dirty="0">
                <a:solidFill>
                  <a:srgbClr val="0000FF"/>
                </a:solidFill>
              </a:rPr>
              <a:t>most efficient way </a:t>
            </a:r>
            <a:r>
              <a:rPr lang="en-US" sz="2400" b="1" dirty="0">
                <a:solidFill>
                  <a:srgbClr val="0070C0"/>
                </a:solidFill>
              </a:rPr>
              <a:t>to </a:t>
            </a:r>
            <a:r>
              <a:rPr lang="en-US" sz="2400" b="1" dirty="0">
                <a:solidFill>
                  <a:srgbClr val="00B050"/>
                </a:solidFill>
              </a:rPr>
              <a:t>make a decision </a:t>
            </a:r>
            <a:r>
              <a:rPr lang="en-US" sz="2400" b="1" dirty="0">
                <a:solidFill>
                  <a:srgbClr val="0070C0"/>
                </a:solidFill>
              </a:rPr>
              <a:t>at the early stage and </a:t>
            </a:r>
            <a:r>
              <a:rPr lang="en-US" sz="2400" b="1" dirty="0">
                <a:solidFill>
                  <a:srgbClr val="FF0066"/>
                </a:solidFill>
              </a:rPr>
              <a:t>save both time and money</a:t>
            </a:r>
            <a:r>
              <a:rPr lang="en-US" sz="2400" b="1" dirty="0" smtClean="0">
                <a:solidFill>
                  <a:srgbClr val="FF0066"/>
                </a:solidFill>
              </a:rPr>
              <a:t>.</a:t>
            </a:r>
            <a:endParaRPr lang="en-US" dirty="0">
              <a:solidFill>
                <a:srgbClr val="FF0066"/>
              </a:solidFill>
            </a:endParaRPr>
          </a:p>
        </p:txBody>
      </p:sp>
    </p:spTree>
    <p:extLst>
      <p:ext uri="{BB962C8B-B14F-4D97-AF65-F5344CB8AC3E}">
        <p14:creationId xmlns:p14="http://schemas.microsoft.com/office/powerpoint/2010/main" xmlns="" val="20600757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09600"/>
            <a:ext cx="7772400" cy="5693866"/>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342900" indent="-342900" algn="just">
              <a:buFont typeface="Wingdings" pitchFamily="2" charset="2"/>
              <a:buChar char="q"/>
            </a:pPr>
            <a:r>
              <a:rPr lang="en-US" sz="2800" b="1" dirty="0" smtClean="0">
                <a:solidFill>
                  <a:srgbClr val="FF0000"/>
                </a:solidFill>
              </a:rPr>
              <a:t> RECORD THE GAPS AND OPPORTUNITIES</a:t>
            </a:r>
          </a:p>
          <a:p>
            <a:pPr marL="342900" indent="-342900" algn="just">
              <a:buFont typeface="Wingdings" pitchFamily="2" charset="2"/>
              <a:buChar char="Ø"/>
            </a:pPr>
            <a:endParaRPr lang="en-US" sz="2400" b="1" dirty="0" smtClean="0">
              <a:solidFill>
                <a:srgbClr val="0070C0"/>
              </a:solidFill>
            </a:endParaRPr>
          </a:p>
          <a:p>
            <a:pPr marL="342900" indent="-342900" algn="just">
              <a:buFont typeface="Wingdings" pitchFamily="2" charset="2"/>
              <a:buChar char="Ø"/>
            </a:pPr>
            <a:r>
              <a:rPr lang="en-US" sz="2400" b="1" dirty="0" smtClean="0">
                <a:solidFill>
                  <a:srgbClr val="0070C0"/>
                </a:solidFill>
              </a:rPr>
              <a:t>It </a:t>
            </a:r>
            <a:r>
              <a:rPr lang="en-US" sz="2400" b="1" dirty="0">
                <a:solidFill>
                  <a:srgbClr val="0070C0"/>
                </a:solidFill>
              </a:rPr>
              <a:t>is crucial to make note of </a:t>
            </a:r>
            <a:r>
              <a:rPr lang="en-US" sz="2400" b="1" dirty="0">
                <a:solidFill>
                  <a:srgbClr val="0000FF"/>
                </a:solidFill>
              </a:rPr>
              <a:t>all your discoveries</a:t>
            </a:r>
            <a:r>
              <a:rPr lang="en-US" sz="2400" b="1" dirty="0">
                <a:solidFill>
                  <a:srgbClr val="0070C0"/>
                </a:solidFill>
              </a:rPr>
              <a:t>, </a:t>
            </a:r>
            <a:r>
              <a:rPr lang="en-US" sz="2400" b="1" dirty="0">
                <a:solidFill>
                  <a:srgbClr val="0000FF"/>
                </a:solidFill>
              </a:rPr>
              <a:t>ideas</a:t>
            </a:r>
            <a:r>
              <a:rPr lang="en-US" sz="2400" b="1" dirty="0">
                <a:solidFill>
                  <a:srgbClr val="0070C0"/>
                </a:solidFill>
              </a:rPr>
              <a:t> and </a:t>
            </a:r>
            <a:r>
              <a:rPr lang="en-US" sz="2400" b="1" dirty="0">
                <a:solidFill>
                  <a:srgbClr val="0000FF"/>
                </a:solidFill>
              </a:rPr>
              <a:t>found opportunities</a:t>
            </a:r>
            <a:r>
              <a:rPr lang="en-US" sz="2400" b="1" dirty="0" smtClean="0">
                <a:solidFill>
                  <a:srgbClr val="0070C0"/>
                </a:solidFill>
              </a:rPr>
              <a:t>.</a:t>
            </a:r>
          </a:p>
          <a:p>
            <a:pPr marL="342900" indent="-342900" algn="just">
              <a:buFont typeface="Wingdings" pitchFamily="2" charset="2"/>
              <a:buChar char="Ø"/>
            </a:pPr>
            <a:r>
              <a:rPr lang="en-US" sz="2400" b="1" dirty="0" smtClean="0">
                <a:solidFill>
                  <a:srgbClr val="0070C0"/>
                </a:solidFill>
              </a:rPr>
              <a:t>Once </a:t>
            </a:r>
            <a:r>
              <a:rPr lang="en-US" sz="2400" b="1" dirty="0">
                <a:solidFill>
                  <a:srgbClr val="0070C0"/>
                </a:solidFill>
              </a:rPr>
              <a:t>all of them are </a:t>
            </a:r>
            <a:r>
              <a:rPr lang="en-US" sz="2400" b="1" dirty="0">
                <a:solidFill>
                  <a:srgbClr val="CC00CC"/>
                </a:solidFill>
              </a:rPr>
              <a:t>written down</a:t>
            </a:r>
            <a:r>
              <a:rPr lang="en-US" sz="2400" b="1" dirty="0">
                <a:solidFill>
                  <a:srgbClr val="0070C0"/>
                </a:solidFill>
              </a:rPr>
              <a:t>, you can </a:t>
            </a:r>
            <a:r>
              <a:rPr lang="en-US" sz="2400" b="1" dirty="0">
                <a:solidFill>
                  <a:srgbClr val="FF0000"/>
                </a:solidFill>
              </a:rPr>
              <a:t>brainstorm</a:t>
            </a:r>
            <a:r>
              <a:rPr lang="en-US" sz="2400" b="1" dirty="0">
                <a:solidFill>
                  <a:srgbClr val="0070C0"/>
                </a:solidFill>
              </a:rPr>
              <a:t>, </a:t>
            </a:r>
            <a:r>
              <a:rPr lang="en-US" sz="2400" b="1" dirty="0">
                <a:solidFill>
                  <a:srgbClr val="FF00FF"/>
                </a:solidFill>
              </a:rPr>
              <a:t>mind map </a:t>
            </a:r>
            <a:r>
              <a:rPr lang="en-US" sz="2400" b="1" dirty="0">
                <a:solidFill>
                  <a:srgbClr val="0070C0"/>
                </a:solidFill>
              </a:rPr>
              <a:t>and </a:t>
            </a:r>
            <a:r>
              <a:rPr lang="en-US" sz="2400" b="1" dirty="0">
                <a:solidFill>
                  <a:srgbClr val="00B050"/>
                </a:solidFill>
              </a:rPr>
              <a:t>discuss potential solutions </a:t>
            </a:r>
            <a:r>
              <a:rPr lang="en-US" sz="2400" b="1" dirty="0">
                <a:solidFill>
                  <a:srgbClr val="0070C0"/>
                </a:solidFill>
              </a:rPr>
              <a:t>and </a:t>
            </a:r>
            <a:r>
              <a:rPr lang="en-US" sz="2400" b="1" dirty="0">
                <a:solidFill>
                  <a:srgbClr val="00B050"/>
                </a:solidFill>
              </a:rPr>
              <a:t>strategies</a:t>
            </a:r>
            <a:r>
              <a:rPr lang="en-US" sz="2400" b="1" dirty="0">
                <a:solidFill>
                  <a:srgbClr val="0070C0"/>
                </a:solidFill>
              </a:rPr>
              <a:t> with your team.</a:t>
            </a:r>
          </a:p>
          <a:p>
            <a:pPr algn="just"/>
            <a:endParaRPr lang="en-US" sz="2400" b="1" dirty="0">
              <a:solidFill>
                <a:srgbClr val="0070C0"/>
              </a:solidFill>
            </a:endParaRPr>
          </a:p>
          <a:p>
            <a:pPr marL="342900" indent="-342900" algn="just">
              <a:buFont typeface="Wingdings" pitchFamily="2" charset="2"/>
              <a:buChar char="v"/>
            </a:pPr>
            <a:r>
              <a:rPr lang="en-US" sz="2400" b="1" dirty="0">
                <a:solidFill>
                  <a:srgbClr val="0070C0"/>
                </a:solidFill>
              </a:rPr>
              <a:t> </a:t>
            </a:r>
            <a:r>
              <a:rPr lang="en-US" sz="2400" b="1" dirty="0" smtClean="0">
                <a:solidFill>
                  <a:srgbClr val="0070C0"/>
                </a:solidFill>
              </a:rPr>
              <a:t>It </a:t>
            </a:r>
            <a:r>
              <a:rPr lang="en-US" sz="2400" b="1" dirty="0">
                <a:solidFill>
                  <a:srgbClr val="0070C0"/>
                </a:solidFill>
              </a:rPr>
              <a:t>is a </a:t>
            </a:r>
            <a:r>
              <a:rPr lang="en-US" sz="2400" b="1" dirty="0">
                <a:solidFill>
                  <a:srgbClr val="00B050"/>
                </a:solidFill>
              </a:rPr>
              <a:t>great advantage</a:t>
            </a:r>
            <a:r>
              <a:rPr lang="en-US" sz="2400" b="1" dirty="0">
                <a:solidFill>
                  <a:srgbClr val="0070C0"/>
                </a:solidFill>
              </a:rPr>
              <a:t> to do </a:t>
            </a:r>
            <a:r>
              <a:rPr lang="en-US" sz="2400" b="1" dirty="0">
                <a:solidFill>
                  <a:srgbClr val="CC00CC"/>
                </a:solidFill>
              </a:rPr>
              <a:t>market research </a:t>
            </a:r>
            <a:r>
              <a:rPr lang="en-US" sz="2400" b="1" dirty="0">
                <a:solidFill>
                  <a:srgbClr val="0070C0"/>
                </a:solidFill>
              </a:rPr>
              <a:t>with existing customers. </a:t>
            </a:r>
            <a:endParaRPr lang="en-US" sz="2400" b="1" dirty="0" smtClean="0">
              <a:solidFill>
                <a:srgbClr val="0070C0"/>
              </a:solidFill>
            </a:endParaRPr>
          </a:p>
          <a:p>
            <a:pPr marL="342900" indent="-342900" algn="just">
              <a:buFont typeface="Wingdings" pitchFamily="2" charset="2"/>
              <a:buChar char="v"/>
            </a:pPr>
            <a:r>
              <a:rPr lang="en-US" sz="2400" b="1" dirty="0" smtClean="0">
                <a:solidFill>
                  <a:srgbClr val="0070C0"/>
                </a:solidFill>
              </a:rPr>
              <a:t>You </a:t>
            </a:r>
            <a:r>
              <a:rPr lang="en-US" sz="2400" b="1" dirty="0">
                <a:solidFill>
                  <a:srgbClr val="0070C0"/>
                </a:solidFill>
              </a:rPr>
              <a:t>just </a:t>
            </a:r>
            <a:r>
              <a:rPr lang="en-US" sz="2400" b="1" dirty="0">
                <a:solidFill>
                  <a:srgbClr val="0000FF"/>
                </a:solidFill>
              </a:rPr>
              <a:t>need to access the available information </a:t>
            </a:r>
            <a:r>
              <a:rPr lang="en-US" sz="2400" b="1" dirty="0">
                <a:solidFill>
                  <a:srgbClr val="0070C0"/>
                </a:solidFill>
              </a:rPr>
              <a:t>and </a:t>
            </a:r>
            <a:r>
              <a:rPr lang="en-US" sz="2400" b="1" dirty="0">
                <a:solidFill>
                  <a:srgbClr val="C00000"/>
                </a:solidFill>
              </a:rPr>
              <a:t>draw conclusions</a:t>
            </a:r>
            <a:r>
              <a:rPr lang="en-US" sz="2400" b="1" dirty="0">
                <a:solidFill>
                  <a:srgbClr val="0070C0"/>
                </a:solidFill>
              </a:rPr>
              <a:t>. </a:t>
            </a:r>
            <a:endParaRPr lang="en-US" sz="2400" b="1" dirty="0" smtClean="0">
              <a:solidFill>
                <a:srgbClr val="0070C0"/>
              </a:solidFill>
            </a:endParaRPr>
          </a:p>
          <a:p>
            <a:pPr marL="342900" indent="-342900" algn="just">
              <a:buFont typeface="Wingdings" pitchFamily="2" charset="2"/>
              <a:buChar char="v"/>
            </a:pPr>
            <a:r>
              <a:rPr lang="en-US" sz="2400" b="1" dirty="0" smtClean="0">
                <a:solidFill>
                  <a:srgbClr val="0070C0"/>
                </a:solidFill>
              </a:rPr>
              <a:t>With </a:t>
            </a:r>
            <a:r>
              <a:rPr lang="en-US" sz="2400" b="1" dirty="0">
                <a:solidFill>
                  <a:srgbClr val="0070C0"/>
                </a:solidFill>
              </a:rPr>
              <a:t>a new product, the process is a bit more complicated and takes longer, because </a:t>
            </a:r>
            <a:r>
              <a:rPr lang="en-US" sz="2400" b="1" dirty="0">
                <a:solidFill>
                  <a:srgbClr val="C00000"/>
                </a:solidFill>
              </a:rPr>
              <a:t>first you need to collect the data</a:t>
            </a:r>
            <a:r>
              <a:rPr lang="en-US" sz="2400" b="1" dirty="0" smtClean="0">
                <a:solidFill>
                  <a:srgbClr val="C00000"/>
                </a:solidFill>
              </a:rPr>
              <a:t>.</a:t>
            </a:r>
            <a:endParaRPr lang="en-US" sz="2400" b="1" dirty="0">
              <a:solidFill>
                <a:srgbClr val="C00000"/>
              </a:solidFill>
            </a:endParaRPr>
          </a:p>
        </p:txBody>
      </p:sp>
    </p:spTree>
    <p:extLst>
      <p:ext uri="{BB962C8B-B14F-4D97-AF65-F5344CB8AC3E}">
        <p14:creationId xmlns:p14="http://schemas.microsoft.com/office/powerpoint/2010/main" xmlns="" val="2788400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7981" y="685800"/>
            <a:ext cx="8077200" cy="5386090"/>
          </a:xfrm>
          <a:prstGeom prst="rect">
            <a:avLst/>
          </a:prstGeom>
          <a:gradFill>
            <a:gsLst>
              <a:gs pos="74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r>
              <a:rPr lang="en-US" sz="2800" b="1" dirty="0" smtClean="0">
                <a:solidFill>
                  <a:srgbClr val="FF0000"/>
                </a:solidFill>
              </a:rPr>
              <a:t>BENEFITS/REASON FOR WRITING A BUSINESS PLAN</a:t>
            </a:r>
          </a:p>
          <a:p>
            <a:endParaRPr lang="en-US" sz="1200" b="1" dirty="0">
              <a:solidFill>
                <a:srgbClr val="0000FF"/>
              </a:solidFill>
            </a:endParaRPr>
          </a:p>
          <a:p>
            <a:pPr marL="285750" indent="-285750">
              <a:buFont typeface="Wingdings" pitchFamily="2" charset="2"/>
              <a:buChar char="Ø"/>
            </a:pPr>
            <a:r>
              <a:rPr lang="en-US" sz="2400" b="1" dirty="0" smtClean="0">
                <a:solidFill>
                  <a:srgbClr val="0000FF"/>
                </a:solidFill>
              </a:rPr>
              <a:t> Initial planning documents for a new business.</a:t>
            </a:r>
          </a:p>
          <a:p>
            <a:pPr marL="285750" indent="-285750">
              <a:buFont typeface="Wingdings" pitchFamily="2" charset="2"/>
              <a:buChar char="Ø"/>
            </a:pPr>
            <a:endParaRPr lang="en-US" sz="800" b="1" dirty="0">
              <a:solidFill>
                <a:srgbClr val="0000FF"/>
              </a:solidFill>
            </a:endParaRPr>
          </a:p>
          <a:p>
            <a:pPr marL="285750" indent="-285750">
              <a:buFont typeface="Wingdings" pitchFamily="2" charset="2"/>
              <a:buChar char="Ø"/>
            </a:pPr>
            <a:r>
              <a:rPr lang="en-US" sz="2400" b="1" dirty="0">
                <a:solidFill>
                  <a:srgbClr val="0000FF"/>
                </a:solidFill>
              </a:rPr>
              <a:t> </a:t>
            </a:r>
            <a:r>
              <a:rPr lang="en-US" sz="2400" b="1" dirty="0" smtClean="0">
                <a:solidFill>
                  <a:srgbClr val="0000FF"/>
                </a:solidFill>
              </a:rPr>
              <a:t>Serves as a tool to communicate the idea of the new venture to potential investors, bankers, key employees.</a:t>
            </a:r>
          </a:p>
          <a:p>
            <a:pPr marL="285750" indent="-285750">
              <a:buFont typeface="Wingdings" pitchFamily="2" charset="2"/>
              <a:buChar char="Ø"/>
            </a:pPr>
            <a:endParaRPr lang="en-US" sz="800" b="1" dirty="0" smtClean="0">
              <a:solidFill>
                <a:srgbClr val="0000FF"/>
              </a:solidFill>
            </a:endParaRPr>
          </a:p>
          <a:p>
            <a:pPr marL="285750" indent="-285750">
              <a:buFont typeface="Wingdings" pitchFamily="2" charset="2"/>
              <a:buChar char="Ø"/>
            </a:pPr>
            <a:r>
              <a:rPr lang="en-US" sz="2400" b="1" dirty="0">
                <a:solidFill>
                  <a:srgbClr val="0000FF"/>
                </a:solidFill>
              </a:rPr>
              <a:t> </a:t>
            </a:r>
            <a:r>
              <a:rPr lang="en-US" sz="2400" b="1" dirty="0" smtClean="0">
                <a:solidFill>
                  <a:srgbClr val="0000FF"/>
                </a:solidFill>
              </a:rPr>
              <a:t>Serves as a record to monitor and compare results.</a:t>
            </a:r>
          </a:p>
          <a:p>
            <a:pPr marL="285750" indent="-285750">
              <a:buFont typeface="Wingdings" pitchFamily="2" charset="2"/>
              <a:buChar char="Ø"/>
            </a:pPr>
            <a:endParaRPr lang="en-US" sz="800" b="1" dirty="0">
              <a:solidFill>
                <a:srgbClr val="0000FF"/>
              </a:solidFill>
            </a:endParaRPr>
          </a:p>
          <a:p>
            <a:pPr marL="285750" indent="-285750">
              <a:buFont typeface="Wingdings" pitchFamily="2" charset="2"/>
              <a:buChar char="Ø"/>
            </a:pPr>
            <a:r>
              <a:rPr lang="en-US" sz="2400" b="1" dirty="0" smtClean="0">
                <a:solidFill>
                  <a:srgbClr val="0000FF"/>
                </a:solidFill>
              </a:rPr>
              <a:t> To obtain bank financing.</a:t>
            </a:r>
          </a:p>
          <a:p>
            <a:pPr marL="285750" indent="-285750">
              <a:buFont typeface="Wingdings" pitchFamily="2" charset="2"/>
              <a:buChar char="Ø"/>
            </a:pPr>
            <a:endParaRPr lang="en-US" sz="800" b="1" dirty="0" smtClean="0">
              <a:solidFill>
                <a:srgbClr val="0000FF"/>
              </a:solidFill>
            </a:endParaRPr>
          </a:p>
          <a:p>
            <a:pPr marL="285750" indent="-285750">
              <a:buFont typeface="Wingdings" pitchFamily="2" charset="2"/>
              <a:buChar char="Ø"/>
            </a:pPr>
            <a:r>
              <a:rPr lang="en-US" sz="2400" b="1" dirty="0" smtClean="0">
                <a:solidFill>
                  <a:srgbClr val="0000FF"/>
                </a:solidFill>
              </a:rPr>
              <a:t> To obtain investment funds.</a:t>
            </a:r>
          </a:p>
          <a:p>
            <a:pPr marL="285750" indent="-285750">
              <a:buFont typeface="Wingdings" pitchFamily="2" charset="2"/>
              <a:buChar char="Ø"/>
            </a:pPr>
            <a:endParaRPr lang="en-US" sz="800" b="1" dirty="0" smtClean="0">
              <a:solidFill>
                <a:srgbClr val="0000FF"/>
              </a:solidFill>
            </a:endParaRPr>
          </a:p>
          <a:p>
            <a:pPr marL="285750" indent="-285750">
              <a:buFont typeface="Wingdings" pitchFamily="2" charset="2"/>
              <a:buChar char="Ø"/>
            </a:pPr>
            <a:r>
              <a:rPr lang="en-US" sz="2400" b="1" dirty="0" smtClean="0">
                <a:solidFill>
                  <a:srgbClr val="0000FF"/>
                </a:solidFill>
              </a:rPr>
              <a:t> To establish strategic alliances.</a:t>
            </a:r>
          </a:p>
          <a:p>
            <a:pPr marL="285750" indent="-285750">
              <a:buFont typeface="Wingdings" pitchFamily="2" charset="2"/>
              <a:buChar char="Ø"/>
            </a:pPr>
            <a:endParaRPr lang="en-US" sz="800" b="1" dirty="0">
              <a:solidFill>
                <a:srgbClr val="0000FF"/>
              </a:solidFill>
            </a:endParaRPr>
          </a:p>
          <a:p>
            <a:pPr marL="285750" indent="-285750">
              <a:buFont typeface="Wingdings" pitchFamily="2" charset="2"/>
              <a:buChar char="Ø"/>
            </a:pPr>
            <a:r>
              <a:rPr lang="en-US" sz="2400" b="1" dirty="0" smtClean="0">
                <a:solidFill>
                  <a:srgbClr val="0000FF"/>
                </a:solidFill>
              </a:rPr>
              <a:t> To obtain initial contracts.</a:t>
            </a:r>
          </a:p>
          <a:p>
            <a:endParaRPr lang="en-US" sz="800" b="1" dirty="0" smtClean="0">
              <a:solidFill>
                <a:srgbClr val="0000FF"/>
              </a:solidFill>
            </a:endParaRPr>
          </a:p>
          <a:p>
            <a:pPr marL="285750" indent="-285750">
              <a:buFont typeface="Wingdings" pitchFamily="2" charset="2"/>
              <a:buChar char="Ø"/>
            </a:pPr>
            <a:r>
              <a:rPr lang="en-US" sz="2400" b="1" dirty="0">
                <a:solidFill>
                  <a:srgbClr val="0000FF"/>
                </a:solidFill>
              </a:rPr>
              <a:t> </a:t>
            </a:r>
            <a:r>
              <a:rPr lang="en-US" sz="2400" b="1" dirty="0" smtClean="0">
                <a:solidFill>
                  <a:srgbClr val="0000FF"/>
                </a:solidFill>
              </a:rPr>
              <a:t>To attract key employees.</a:t>
            </a:r>
          </a:p>
          <a:p>
            <a:endParaRPr lang="en-US" sz="800" b="1" dirty="0" smtClean="0">
              <a:solidFill>
                <a:srgbClr val="0000FF"/>
              </a:solidFill>
            </a:endParaRPr>
          </a:p>
          <a:p>
            <a:pPr marL="285750" indent="-285750">
              <a:buFont typeface="Wingdings" pitchFamily="2" charset="2"/>
              <a:buChar char="Ø"/>
            </a:pPr>
            <a:r>
              <a:rPr lang="en-US" sz="2400" b="1" dirty="0" smtClean="0">
                <a:solidFill>
                  <a:srgbClr val="0000FF"/>
                </a:solidFill>
              </a:rPr>
              <a:t>To motivate and focus your management team.</a:t>
            </a:r>
            <a:endParaRPr lang="en-US" sz="2400" b="1" dirty="0">
              <a:solidFill>
                <a:srgbClr val="0000FF"/>
              </a:solidFill>
            </a:endParaRPr>
          </a:p>
        </p:txBody>
      </p:sp>
    </p:spTree>
    <p:extLst>
      <p:ext uri="{BB962C8B-B14F-4D97-AF65-F5344CB8AC3E}">
        <p14:creationId xmlns:p14="http://schemas.microsoft.com/office/powerpoint/2010/main" xmlns="" val="38211022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838200"/>
            <a:ext cx="7696200" cy="4585871"/>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a:spAutoFit/>
          </a:bodyPr>
          <a:lstStyle/>
          <a:p>
            <a:pPr marL="457200" indent="-457200" algn="just">
              <a:buFont typeface="Wingdings" pitchFamily="2" charset="2"/>
              <a:buChar char="q"/>
            </a:pPr>
            <a:r>
              <a:rPr lang="en-US" sz="2800" b="1" dirty="0" smtClean="0">
                <a:solidFill>
                  <a:srgbClr val="FF0000"/>
                </a:solidFill>
              </a:rPr>
              <a:t>COLLECT MARKET INFORMATION</a:t>
            </a:r>
          </a:p>
          <a:p>
            <a:pPr marL="342900" indent="-342900" algn="just">
              <a:buFont typeface="Wingdings" pitchFamily="2" charset="2"/>
              <a:buChar char="Ø"/>
            </a:pPr>
            <a:endParaRPr lang="en-US" sz="2400" b="1" dirty="0" smtClean="0">
              <a:solidFill>
                <a:srgbClr val="0070C0"/>
              </a:solidFill>
            </a:endParaRPr>
          </a:p>
          <a:p>
            <a:pPr marL="342900" indent="-342900" algn="just">
              <a:buFont typeface="Wingdings" pitchFamily="2" charset="2"/>
              <a:buChar char="Ø"/>
            </a:pPr>
            <a:r>
              <a:rPr lang="en-US" sz="2400" b="1" dirty="0" smtClean="0">
                <a:solidFill>
                  <a:srgbClr val="0070C0"/>
                </a:solidFill>
              </a:rPr>
              <a:t>Nowadays</a:t>
            </a:r>
            <a:r>
              <a:rPr lang="en-US" sz="2400" b="1" dirty="0">
                <a:solidFill>
                  <a:srgbClr val="0070C0"/>
                </a:solidFill>
              </a:rPr>
              <a:t>, the research can be divided into </a:t>
            </a:r>
            <a:r>
              <a:rPr lang="en-US" sz="2400" b="1" dirty="0">
                <a:solidFill>
                  <a:srgbClr val="C00000"/>
                </a:solidFill>
              </a:rPr>
              <a:t>online studies</a:t>
            </a:r>
            <a:r>
              <a:rPr lang="en-US" sz="2400" b="1" dirty="0">
                <a:solidFill>
                  <a:srgbClr val="0070C0"/>
                </a:solidFill>
              </a:rPr>
              <a:t> and </a:t>
            </a:r>
            <a:r>
              <a:rPr lang="en-US" sz="2400" b="1" dirty="0">
                <a:solidFill>
                  <a:srgbClr val="C00000"/>
                </a:solidFill>
              </a:rPr>
              <a:t>“in the wild</a:t>
            </a:r>
            <a:r>
              <a:rPr lang="en-US" sz="2400" b="1" dirty="0">
                <a:solidFill>
                  <a:srgbClr val="0070C0"/>
                </a:solidFill>
              </a:rPr>
              <a:t>” exploration. </a:t>
            </a:r>
            <a:endParaRPr lang="en-US" sz="2400" b="1" dirty="0" smtClean="0">
              <a:solidFill>
                <a:srgbClr val="0070C0"/>
              </a:solidFill>
            </a:endParaRPr>
          </a:p>
          <a:p>
            <a:pPr marL="342900" indent="-342900" algn="just">
              <a:buFont typeface="Wingdings" pitchFamily="2" charset="2"/>
              <a:buChar char="Ø"/>
            </a:pPr>
            <a:endParaRPr lang="en-US" sz="2400" b="1" dirty="0" smtClean="0">
              <a:solidFill>
                <a:srgbClr val="0070C0"/>
              </a:solidFill>
            </a:endParaRPr>
          </a:p>
          <a:p>
            <a:pPr marL="342900" indent="-342900" algn="just">
              <a:buFont typeface="Wingdings" pitchFamily="2" charset="2"/>
              <a:buChar char="Ø"/>
            </a:pPr>
            <a:r>
              <a:rPr lang="en-US" sz="2400" b="1" dirty="0" smtClean="0">
                <a:solidFill>
                  <a:srgbClr val="0070C0"/>
                </a:solidFill>
              </a:rPr>
              <a:t>The </a:t>
            </a:r>
            <a:r>
              <a:rPr lang="en-US" sz="2400" b="1" dirty="0">
                <a:solidFill>
                  <a:srgbClr val="0070C0"/>
                </a:solidFill>
              </a:rPr>
              <a:t>majority of businesses opt for the </a:t>
            </a:r>
            <a:r>
              <a:rPr lang="en-US" sz="2400" b="1" dirty="0">
                <a:solidFill>
                  <a:srgbClr val="FF00FF"/>
                </a:solidFill>
              </a:rPr>
              <a:t>web tools </a:t>
            </a:r>
            <a:r>
              <a:rPr lang="en-US" sz="2400" b="1" dirty="0">
                <a:solidFill>
                  <a:srgbClr val="0070C0"/>
                </a:solidFill>
              </a:rPr>
              <a:t>because they are </a:t>
            </a:r>
            <a:r>
              <a:rPr lang="en-US" sz="2400" b="1" dirty="0">
                <a:solidFill>
                  <a:srgbClr val="0000FF"/>
                </a:solidFill>
              </a:rPr>
              <a:t>cost-efficient</a:t>
            </a:r>
            <a:r>
              <a:rPr lang="en-US" sz="2400" b="1" dirty="0">
                <a:solidFill>
                  <a:srgbClr val="0070C0"/>
                </a:solidFill>
              </a:rPr>
              <a:t> and </a:t>
            </a:r>
            <a:r>
              <a:rPr lang="en-US" sz="2400" b="1" dirty="0">
                <a:solidFill>
                  <a:srgbClr val="0000FF"/>
                </a:solidFill>
              </a:rPr>
              <a:t>not resource-intensive</a:t>
            </a:r>
            <a:r>
              <a:rPr lang="en-US" sz="2400" b="1" dirty="0">
                <a:solidFill>
                  <a:srgbClr val="0070C0"/>
                </a:solidFill>
              </a:rPr>
              <a:t>, but still produce exhaustive findings. </a:t>
            </a:r>
            <a:endParaRPr lang="en-US" sz="2400" b="1" dirty="0" smtClean="0">
              <a:solidFill>
                <a:srgbClr val="0070C0"/>
              </a:solidFill>
            </a:endParaRPr>
          </a:p>
          <a:p>
            <a:pPr marL="342900" indent="-342900" algn="just">
              <a:buFont typeface="Wingdings" pitchFamily="2" charset="2"/>
              <a:buChar char="Ø"/>
            </a:pPr>
            <a:endParaRPr lang="en-US" sz="2400" b="1" dirty="0" smtClean="0">
              <a:solidFill>
                <a:srgbClr val="0070C0"/>
              </a:solidFill>
            </a:endParaRPr>
          </a:p>
          <a:p>
            <a:pPr marL="342900" indent="-342900" algn="just">
              <a:buFont typeface="Wingdings" pitchFamily="2" charset="2"/>
              <a:buChar char="Ø"/>
            </a:pPr>
            <a:r>
              <a:rPr lang="en-US" sz="2400" b="1" dirty="0" smtClean="0">
                <a:solidFill>
                  <a:srgbClr val="0070C0"/>
                </a:solidFill>
              </a:rPr>
              <a:t>However</a:t>
            </a:r>
            <a:r>
              <a:rPr lang="en-US" sz="2400" b="1" dirty="0">
                <a:solidFill>
                  <a:srgbClr val="0070C0"/>
                </a:solidFill>
              </a:rPr>
              <a:t>, everything should be done </a:t>
            </a:r>
            <a:r>
              <a:rPr lang="en-US" sz="2400" b="1" dirty="0">
                <a:solidFill>
                  <a:srgbClr val="CC00CC"/>
                </a:solidFill>
              </a:rPr>
              <a:t>step by step.</a:t>
            </a:r>
            <a:r>
              <a:rPr lang="en-US" sz="2400" b="1" dirty="0">
                <a:solidFill>
                  <a:srgbClr val="0070C0"/>
                </a:solidFill>
              </a:rPr>
              <a:t> So, before rushing to investigate the best research tools, you </a:t>
            </a:r>
            <a:r>
              <a:rPr lang="en-US" sz="2400" b="1" dirty="0">
                <a:solidFill>
                  <a:srgbClr val="FF0066"/>
                </a:solidFill>
              </a:rPr>
              <a:t>need to establish your market first</a:t>
            </a:r>
            <a:r>
              <a:rPr lang="en-US" sz="2400" b="1" dirty="0" smtClean="0">
                <a:solidFill>
                  <a:srgbClr val="0070C0"/>
                </a:solidFill>
              </a:rPr>
              <a:t>.</a:t>
            </a:r>
            <a:endParaRPr lang="en-US" sz="2400" b="1" dirty="0">
              <a:solidFill>
                <a:srgbClr val="0070C0"/>
              </a:solidFill>
            </a:endParaRPr>
          </a:p>
        </p:txBody>
      </p:sp>
    </p:spTree>
    <p:extLst>
      <p:ext uri="{BB962C8B-B14F-4D97-AF65-F5344CB8AC3E}">
        <p14:creationId xmlns:p14="http://schemas.microsoft.com/office/powerpoint/2010/main" xmlns="" val="30430712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382000" cy="6370975"/>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342900" indent="-342900" algn="just">
              <a:buFont typeface="Wingdings" pitchFamily="2" charset="2"/>
              <a:buChar char="q"/>
            </a:pPr>
            <a:r>
              <a:rPr lang="en-US" sz="2800" b="1" dirty="0">
                <a:solidFill>
                  <a:srgbClr val="FF0000"/>
                </a:solidFill>
              </a:rPr>
              <a:t>DEFINE MARKETS YOU’RE INTERESTED IN</a:t>
            </a:r>
          </a:p>
          <a:p>
            <a:pPr marL="342900" indent="-342900" algn="just">
              <a:buFont typeface="Wingdings" pitchFamily="2" charset="2"/>
              <a:buChar char="Ø"/>
            </a:pPr>
            <a:r>
              <a:rPr lang="en-US" sz="2400" b="1" dirty="0">
                <a:solidFill>
                  <a:srgbClr val="0070C0"/>
                </a:solidFill>
              </a:rPr>
              <a:t>If you pay close attention to, say, </a:t>
            </a:r>
            <a:r>
              <a:rPr lang="en-US" sz="2400" b="1" dirty="0">
                <a:solidFill>
                  <a:srgbClr val="FF00FF"/>
                </a:solidFill>
              </a:rPr>
              <a:t>Kit Kat</a:t>
            </a:r>
            <a:r>
              <a:rPr lang="en-US" sz="2400" b="1" dirty="0">
                <a:solidFill>
                  <a:srgbClr val="0070C0"/>
                </a:solidFill>
              </a:rPr>
              <a:t>, you’ll notice that it greatly adapts to the cultural characteristics of each country where it is presented. </a:t>
            </a:r>
          </a:p>
          <a:p>
            <a:pPr marL="342900" indent="-342900" algn="just">
              <a:buFont typeface="Wingdings" pitchFamily="2" charset="2"/>
              <a:buChar char="Ø"/>
            </a:pPr>
            <a:r>
              <a:rPr lang="en-US" sz="2400" b="1" dirty="0">
                <a:solidFill>
                  <a:srgbClr val="0070C0"/>
                </a:solidFill>
              </a:rPr>
              <a:t>For example, in </a:t>
            </a:r>
            <a:r>
              <a:rPr lang="en-US" sz="2400" b="1" dirty="0">
                <a:solidFill>
                  <a:srgbClr val="0000FF"/>
                </a:solidFill>
              </a:rPr>
              <a:t>Japan</a:t>
            </a:r>
            <a:r>
              <a:rPr lang="en-US" sz="2400" b="1" dirty="0">
                <a:solidFill>
                  <a:srgbClr val="0070C0"/>
                </a:solidFill>
              </a:rPr>
              <a:t> has the </a:t>
            </a:r>
            <a:r>
              <a:rPr lang="en-US" sz="2400" b="1" dirty="0">
                <a:solidFill>
                  <a:srgbClr val="0000FF"/>
                </a:solidFill>
              </a:rPr>
              <a:t>biggest number of Kit Kat flavors</a:t>
            </a:r>
            <a:r>
              <a:rPr lang="en-US" sz="2400" b="1" dirty="0">
                <a:solidFill>
                  <a:srgbClr val="0070C0"/>
                </a:solidFill>
              </a:rPr>
              <a:t> (more than 200) because the </a:t>
            </a:r>
            <a:r>
              <a:rPr lang="en-US" sz="2400" b="1" dirty="0">
                <a:solidFill>
                  <a:srgbClr val="00B050"/>
                </a:solidFill>
              </a:rPr>
              <a:t>Japanese are true food experimenters. </a:t>
            </a:r>
          </a:p>
          <a:p>
            <a:pPr marL="342900" indent="-342900" algn="just">
              <a:buFont typeface="Wingdings" pitchFamily="2" charset="2"/>
              <a:buChar char="Ø"/>
            </a:pPr>
            <a:r>
              <a:rPr lang="en-US" sz="2400" b="1" dirty="0">
                <a:solidFill>
                  <a:srgbClr val="C00000"/>
                </a:solidFill>
              </a:rPr>
              <a:t>Americans</a:t>
            </a:r>
            <a:r>
              <a:rPr lang="en-US" sz="2400" b="1" dirty="0">
                <a:solidFill>
                  <a:srgbClr val="0070C0"/>
                </a:solidFill>
              </a:rPr>
              <a:t> and </a:t>
            </a:r>
            <a:r>
              <a:rPr lang="en-US" sz="2400" b="1" dirty="0">
                <a:solidFill>
                  <a:srgbClr val="C00000"/>
                </a:solidFill>
              </a:rPr>
              <a:t>Australians</a:t>
            </a:r>
            <a:r>
              <a:rPr lang="en-US" sz="2400" b="1" dirty="0">
                <a:solidFill>
                  <a:srgbClr val="0070C0"/>
                </a:solidFill>
              </a:rPr>
              <a:t>, in turn, have a chance to enjoy the </a:t>
            </a:r>
            <a:r>
              <a:rPr lang="en-US" sz="2400" b="1" dirty="0">
                <a:solidFill>
                  <a:srgbClr val="FF00FF"/>
                </a:solidFill>
              </a:rPr>
              <a:t>king-size Kit Kat </a:t>
            </a:r>
            <a:r>
              <a:rPr lang="en-US" sz="2400" b="1" dirty="0">
                <a:solidFill>
                  <a:srgbClr val="0070C0"/>
                </a:solidFill>
              </a:rPr>
              <a:t>because they are famous for their love for big things (big cars, big houses, etc.). </a:t>
            </a:r>
          </a:p>
          <a:p>
            <a:pPr marL="342900" indent="-342900" algn="just">
              <a:buFont typeface="Wingdings" pitchFamily="2" charset="2"/>
              <a:buChar char="Ø"/>
            </a:pPr>
            <a:r>
              <a:rPr lang="en-US" sz="2400" b="1" dirty="0">
                <a:solidFill>
                  <a:srgbClr val="0070C0"/>
                </a:solidFill>
              </a:rPr>
              <a:t>Given these facts, it’s no wonder that Kit Kat is so successful all over the world</a:t>
            </a:r>
            <a:r>
              <a:rPr lang="en-US" sz="2400" b="1" dirty="0" smtClean="0">
                <a:solidFill>
                  <a:srgbClr val="0070C0"/>
                </a:solidFill>
              </a:rPr>
              <a:t>.</a:t>
            </a:r>
          </a:p>
          <a:p>
            <a:pPr marL="342900" indent="-342900" algn="just">
              <a:buFont typeface="Wingdings" pitchFamily="2" charset="2"/>
              <a:buChar char="Ø"/>
            </a:pPr>
            <a:r>
              <a:rPr lang="en-US" sz="2400" b="1" dirty="0" smtClean="0">
                <a:solidFill>
                  <a:srgbClr val="0070C0"/>
                </a:solidFill>
              </a:rPr>
              <a:t>By </a:t>
            </a:r>
            <a:r>
              <a:rPr lang="en-US" sz="2400" b="1" dirty="0">
                <a:solidFill>
                  <a:srgbClr val="0070C0"/>
                </a:solidFill>
              </a:rPr>
              <a:t>defining the markets you are particularly interested in, whether they are </a:t>
            </a:r>
            <a:r>
              <a:rPr lang="en-US" sz="2400" b="1" dirty="0">
                <a:solidFill>
                  <a:srgbClr val="0000FF"/>
                </a:solidFill>
              </a:rPr>
              <a:t>local</a:t>
            </a:r>
            <a:r>
              <a:rPr lang="en-US" sz="2400" b="1" dirty="0">
                <a:solidFill>
                  <a:srgbClr val="0070C0"/>
                </a:solidFill>
              </a:rPr>
              <a:t> </a:t>
            </a:r>
            <a:r>
              <a:rPr lang="en-US" sz="2400" b="1" dirty="0">
                <a:solidFill>
                  <a:srgbClr val="FF0000"/>
                </a:solidFill>
              </a:rPr>
              <a:t>or</a:t>
            </a:r>
            <a:r>
              <a:rPr lang="en-US" sz="2400" b="1" dirty="0">
                <a:solidFill>
                  <a:srgbClr val="0070C0"/>
                </a:solidFill>
              </a:rPr>
              <a:t> </a:t>
            </a:r>
            <a:r>
              <a:rPr lang="en-US" sz="2400" b="1" dirty="0">
                <a:solidFill>
                  <a:srgbClr val="0000FF"/>
                </a:solidFill>
              </a:rPr>
              <a:t>foreign</a:t>
            </a:r>
            <a:r>
              <a:rPr lang="en-US" sz="2400" b="1" dirty="0">
                <a:solidFill>
                  <a:srgbClr val="0070C0"/>
                </a:solidFill>
              </a:rPr>
              <a:t>, you find out more about their specific features. </a:t>
            </a:r>
            <a:endParaRPr lang="en-US" sz="2400" b="1" dirty="0" smtClean="0">
              <a:solidFill>
                <a:srgbClr val="0070C0"/>
              </a:solidFill>
            </a:endParaRPr>
          </a:p>
          <a:p>
            <a:pPr marL="342900" indent="-342900" algn="just">
              <a:buFont typeface="Wingdings" pitchFamily="2" charset="2"/>
              <a:buChar char="Ø"/>
            </a:pPr>
            <a:r>
              <a:rPr lang="en-US" sz="2400" b="1" dirty="0" smtClean="0">
                <a:solidFill>
                  <a:srgbClr val="0070C0"/>
                </a:solidFill>
              </a:rPr>
              <a:t>By </a:t>
            </a:r>
            <a:r>
              <a:rPr lang="en-US" sz="2400" b="1" dirty="0">
                <a:solidFill>
                  <a:srgbClr val="0070C0"/>
                </a:solidFill>
              </a:rPr>
              <a:t>taking them into account, it’s possible </a:t>
            </a:r>
            <a:r>
              <a:rPr lang="en-US" sz="2400" b="1" dirty="0">
                <a:solidFill>
                  <a:srgbClr val="CC00CC"/>
                </a:solidFill>
              </a:rPr>
              <a:t>to create a unique identity for the product </a:t>
            </a:r>
            <a:r>
              <a:rPr lang="en-US" sz="2400" b="1" dirty="0">
                <a:solidFill>
                  <a:srgbClr val="0070C0"/>
                </a:solidFill>
              </a:rPr>
              <a:t>and </a:t>
            </a:r>
            <a:r>
              <a:rPr lang="en-US" sz="2400" b="1" dirty="0">
                <a:solidFill>
                  <a:srgbClr val="00B050"/>
                </a:solidFill>
              </a:rPr>
              <a:t>make it stand </a:t>
            </a:r>
            <a:r>
              <a:rPr lang="en-US" sz="2400" b="1" dirty="0">
                <a:solidFill>
                  <a:srgbClr val="0070C0"/>
                </a:solidFill>
              </a:rPr>
              <a:t>out among others</a:t>
            </a:r>
            <a:r>
              <a:rPr lang="en-US" sz="2400" b="1" dirty="0" smtClean="0">
                <a:solidFill>
                  <a:srgbClr val="0070C0"/>
                </a:solidFill>
              </a:rPr>
              <a:t>.</a:t>
            </a:r>
            <a:endParaRPr lang="en-US" sz="2400" dirty="0">
              <a:solidFill>
                <a:srgbClr val="0070C0"/>
              </a:solidFill>
            </a:endParaRPr>
          </a:p>
        </p:txBody>
      </p:sp>
    </p:spTree>
    <p:extLst>
      <p:ext uri="{BB962C8B-B14F-4D97-AF65-F5344CB8AC3E}">
        <p14:creationId xmlns:p14="http://schemas.microsoft.com/office/powerpoint/2010/main" xmlns="" val="39841977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8001000" cy="5940088"/>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a:spAutoFit/>
          </a:bodyPr>
          <a:lstStyle/>
          <a:p>
            <a:pPr marL="285750" indent="-285750" algn="just">
              <a:buFont typeface="Wingdings" pitchFamily="2" charset="2"/>
              <a:buChar char="q"/>
            </a:pPr>
            <a:r>
              <a:rPr lang="en-US" sz="2800" b="1" dirty="0" smtClean="0">
                <a:solidFill>
                  <a:srgbClr val="FF0000"/>
                </a:solidFill>
              </a:rPr>
              <a:t> TOOLS FOR COLLECTING MARKET INFORMATION</a:t>
            </a:r>
          </a:p>
          <a:p>
            <a:pPr marL="285750" indent="-285750" algn="just">
              <a:buFont typeface="Wingdings" pitchFamily="2" charset="2"/>
              <a:buChar char="Ø"/>
            </a:pPr>
            <a:r>
              <a:rPr lang="en-US" sz="2400" b="1" dirty="0" smtClean="0">
                <a:solidFill>
                  <a:srgbClr val="0070C0"/>
                </a:solidFill>
              </a:rPr>
              <a:t>There </a:t>
            </a:r>
            <a:r>
              <a:rPr lang="en-US" sz="2400" b="1" dirty="0">
                <a:solidFill>
                  <a:srgbClr val="0070C0"/>
                </a:solidFill>
              </a:rPr>
              <a:t>are </a:t>
            </a:r>
            <a:r>
              <a:rPr lang="en-US" sz="2400" b="1" dirty="0">
                <a:solidFill>
                  <a:srgbClr val="00B050"/>
                </a:solidFill>
              </a:rPr>
              <a:t>tons of online instruments </a:t>
            </a:r>
            <a:r>
              <a:rPr lang="en-US" sz="2400" b="1" dirty="0">
                <a:solidFill>
                  <a:srgbClr val="0070C0"/>
                </a:solidFill>
              </a:rPr>
              <a:t>that allow you to gather as much information as you need. </a:t>
            </a:r>
            <a:endParaRPr lang="en-US" sz="2400" b="1" dirty="0" smtClean="0">
              <a:solidFill>
                <a:srgbClr val="0070C0"/>
              </a:solidFill>
            </a:endParaRPr>
          </a:p>
          <a:p>
            <a:pPr marL="285750" indent="-285750" algn="just">
              <a:buFont typeface="Wingdings" pitchFamily="2" charset="2"/>
              <a:buChar char="Ø"/>
            </a:pPr>
            <a:r>
              <a:rPr lang="en-US" sz="2400" b="1" dirty="0" smtClean="0">
                <a:solidFill>
                  <a:srgbClr val="0000FF"/>
                </a:solidFill>
              </a:rPr>
              <a:t>They </a:t>
            </a:r>
            <a:r>
              <a:rPr lang="en-US" sz="2400" b="1" dirty="0">
                <a:solidFill>
                  <a:srgbClr val="0000FF"/>
                </a:solidFill>
              </a:rPr>
              <a:t>mainly can be categorized as:</a:t>
            </a:r>
          </a:p>
          <a:p>
            <a:pPr algn="just"/>
            <a:endParaRPr lang="en-US" sz="1600" b="1" dirty="0" smtClean="0">
              <a:solidFill>
                <a:srgbClr val="0070C0"/>
              </a:solidFill>
            </a:endParaRPr>
          </a:p>
          <a:p>
            <a:pPr marL="457200" indent="-457200" algn="just">
              <a:buFont typeface="+mj-lt"/>
              <a:buAutoNum type="alphaLcParenR"/>
            </a:pPr>
            <a:r>
              <a:rPr lang="en-US" sz="2800" b="1" dirty="0" smtClean="0">
                <a:solidFill>
                  <a:srgbClr val="FF00FF"/>
                </a:solidFill>
              </a:rPr>
              <a:t>Free</a:t>
            </a:r>
            <a:r>
              <a:rPr lang="en-US" sz="2800" b="1" dirty="0">
                <a:solidFill>
                  <a:srgbClr val="FF00FF"/>
                </a:solidFill>
              </a:rPr>
              <a:t>, open-access sources. </a:t>
            </a:r>
            <a:endParaRPr lang="en-US" sz="2800" b="1" dirty="0" smtClean="0">
              <a:solidFill>
                <a:srgbClr val="FF00FF"/>
              </a:solidFill>
            </a:endParaRPr>
          </a:p>
          <a:p>
            <a:pPr marL="342900" indent="-342900" algn="just">
              <a:buFont typeface="Wingdings" pitchFamily="2" charset="2"/>
              <a:buChar char="Ø"/>
            </a:pPr>
            <a:r>
              <a:rPr lang="en-US" sz="2400" b="1" dirty="0" smtClean="0">
                <a:solidFill>
                  <a:srgbClr val="0070C0"/>
                </a:solidFill>
              </a:rPr>
              <a:t>These </a:t>
            </a:r>
            <a:r>
              <a:rPr lang="en-US" sz="2400" b="1" dirty="0">
                <a:solidFill>
                  <a:srgbClr val="0070C0"/>
                </a:solidFill>
              </a:rPr>
              <a:t>are usually </a:t>
            </a:r>
            <a:r>
              <a:rPr lang="en-US" sz="2400" b="1" dirty="0">
                <a:solidFill>
                  <a:srgbClr val="8D3C23"/>
                </a:solidFill>
              </a:rPr>
              <a:t>blogs</a:t>
            </a:r>
            <a:r>
              <a:rPr lang="en-US" sz="2400" b="1" dirty="0">
                <a:solidFill>
                  <a:srgbClr val="0070C0"/>
                </a:solidFill>
              </a:rPr>
              <a:t>, </a:t>
            </a:r>
            <a:r>
              <a:rPr lang="en-US" sz="2400" b="1" dirty="0">
                <a:solidFill>
                  <a:srgbClr val="8D3C23"/>
                </a:solidFill>
              </a:rPr>
              <a:t>online magazines </a:t>
            </a:r>
            <a:r>
              <a:rPr lang="en-US" sz="2400" b="1" dirty="0">
                <a:solidFill>
                  <a:srgbClr val="FF0000"/>
                </a:solidFill>
              </a:rPr>
              <a:t>or</a:t>
            </a:r>
            <a:r>
              <a:rPr lang="en-US" sz="2400" b="1" dirty="0">
                <a:solidFill>
                  <a:srgbClr val="0070C0"/>
                </a:solidFill>
              </a:rPr>
              <a:t> </a:t>
            </a:r>
            <a:r>
              <a:rPr lang="en-US" sz="2400" b="1" dirty="0">
                <a:solidFill>
                  <a:srgbClr val="8D3C23"/>
                </a:solidFill>
              </a:rPr>
              <a:t>report collections</a:t>
            </a:r>
            <a:r>
              <a:rPr lang="en-US" sz="2400" b="1" dirty="0">
                <a:solidFill>
                  <a:srgbClr val="0070C0"/>
                </a:solidFill>
              </a:rPr>
              <a:t> that are available for </a:t>
            </a:r>
            <a:r>
              <a:rPr lang="en-US" sz="2400" b="1" dirty="0">
                <a:solidFill>
                  <a:schemeClr val="accent6">
                    <a:lumMod val="75000"/>
                  </a:schemeClr>
                </a:solidFill>
              </a:rPr>
              <a:t>viewing</a:t>
            </a:r>
            <a:r>
              <a:rPr lang="en-US" sz="2400" b="1" dirty="0">
                <a:solidFill>
                  <a:srgbClr val="0070C0"/>
                </a:solidFill>
              </a:rPr>
              <a:t> </a:t>
            </a:r>
            <a:r>
              <a:rPr lang="en-US" sz="2400" b="1" dirty="0">
                <a:solidFill>
                  <a:srgbClr val="FF0000"/>
                </a:solidFill>
              </a:rPr>
              <a:t>or </a:t>
            </a:r>
            <a:r>
              <a:rPr lang="en-US" sz="2400" b="1" dirty="0">
                <a:solidFill>
                  <a:schemeClr val="accent6">
                    <a:lumMod val="75000"/>
                  </a:schemeClr>
                </a:solidFill>
              </a:rPr>
              <a:t>downloading </a:t>
            </a:r>
            <a:r>
              <a:rPr lang="en-US" sz="2400" b="1" dirty="0">
                <a:solidFill>
                  <a:srgbClr val="0070C0"/>
                </a:solidFill>
              </a:rPr>
              <a:t>at </a:t>
            </a:r>
            <a:r>
              <a:rPr lang="en-US" sz="2400" b="1" dirty="0">
                <a:solidFill>
                  <a:srgbClr val="0000FF"/>
                </a:solidFill>
              </a:rPr>
              <a:t>no charge</a:t>
            </a:r>
            <a:r>
              <a:rPr lang="en-US" sz="2400" b="1" dirty="0">
                <a:solidFill>
                  <a:srgbClr val="0070C0"/>
                </a:solidFill>
              </a:rPr>
              <a:t>. </a:t>
            </a:r>
            <a:endParaRPr lang="en-US" sz="2400" b="1" dirty="0" smtClean="0">
              <a:solidFill>
                <a:srgbClr val="0070C0"/>
              </a:solidFill>
            </a:endParaRPr>
          </a:p>
          <a:p>
            <a:pPr marL="342900" indent="-342900" algn="just">
              <a:buFont typeface="Wingdings" pitchFamily="2" charset="2"/>
              <a:buChar char="Ø"/>
            </a:pPr>
            <a:r>
              <a:rPr lang="en-US" sz="2400" b="1" dirty="0" smtClean="0">
                <a:solidFill>
                  <a:srgbClr val="0070C0"/>
                </a:solidFill>
              </a:rPr>
              <a:t>The </a:t>
            </a:r>
            <a:r>
              <a:rPr lang="en-US" sz="2400" b="1" dirty="0">
                <a:solidFill>
                  <a:srgbClr val="0070C0"/>
                </a:solidFill>
              </a:rPr>
              <a:t>most popular are Think with </a:t>
            </a:r>
            <a:r>
              <a:rPr lang="en-US" sz="2400" b="1" dirty="0">
                <a:solidFill>
                  <a:srgbClr val="C00000"/>
                </a:solidFill>
              </a:rPr>
              <a:t>Google, </a:t>
            </a:r>
            <a:r>
              <a:rPr lang="en-US" sz="2400" b="1" dirty="0" smtClean="0">
                <a:solidFill>
                  <a:srgbClr val="CC00CC"/>
                </a:solidFill>
              </a:rPr>
              <a:t>Hub Spot </a:t>
            </a:r>
            <a:r>
              <a:rPr lang="en-US" sz="2400" b="1" dirty="0">
                <a:solidFill>
                  <a:srgbClr val="C00000"/>
                </a:solidFill>
              </a:rPr>
              <a:t>Research Directory, </a:t>
            </a:r>
            <a:r>
              <a:rPr lang="en-US" sz="2400" b="1" dirty="0">
                <a:solidFill>
                  <a:srgbClr val="CC00CC"/>
                </a:solidFill>
              </a:rPr>
              <a:t>Pew Research Center</a:t>
            </a:r>
            <a:r>
              <a:rPr lang="en-US" sz="2400" b="1" dirty="0">
                <a:solidFill>
                  <a:srgbClr val="C00000"/>
                </a:solidFill>
              </a:rPr>
              <a:t>,</a:t>
            </a:r>
            <a:r>
              <a:rPr lang="en-US" sz="2400" b="1" dirty="0">
                <a:solidFill>
                  <a:srgbClr val="0070C0"/>
                </a:solidFill>
              </a:rPr>
              <a:t> and so on.</a:t>
            </a:r>
          </a:p>
          <a:p>
            <a:pPr algn="just"/>
            <a:endParaRPr lang="en-US" sz="1600" b="1" dirty="0" smtClean="0">
              <a:solidFill>
                <a:srgbClr val="FF00FF"/>
              </a:solidFill>
            </a:endParaRPr>
          </a:p>
          <a:p>
            <a:pPr marL="457200" indent="-457200" algn="just">
              <a:buAutoNum type="alphaLcParenR" startAt="2"/>
            </a:pPr>
            <a:r>
              <a:rPr lang="en-US" sz="2800" b="1" dirty="0" smtClean="0">
                <a:solidFill>
                  <a:srgbClr val="FF00FF"/>
                </a:solidFill>
              </a:rPr>
              <a:t>Public </a:t>
            </a:r>
            <a:r>
              <a:rPr lang="en-US" sz="2800" b="1" dirty="0">
                <a:solidFill>
                  <a:srgbClr val="FF00FF"/>
                </a:solidFill>
              </a:rPr>
              <a:t>sources. </a:t>
            </a:r>
            <a:endParaRPr lang="en-US" sz="2800" b="1" dirty="0" smtClean="0">
              <a:solidFill>
                <a:srgbClr val="FF00FF"/>
              </a:solidFill>
            </a:endParaRPr>
          </a:p>
          <a:p>
            <a:pPr marL="342900" indent="-342900" algn="just">
              <a:buFont typeface="Wingdings" pitchFamily="2" charset="2"/>
              <a:buChar char="Ø"/>
            </a:pPr>
            <a:r>
              <a:rPr lang="en-US" sz="2400" b="1" dirty="0" smtClean="0">
                <a:solidFill>
                  <a:srgbClr val="0070C0"/>
                </a:solidFill>
              </a:rPr>
              <a:t>can </a:t>
            </a:r>
            <a:r>
              <a:rPr lang="en-US" sz="2400" b="1" dirty="0">
                <a:solidFill>
                  <a:srgbClr val="0070C0"/>
                </a:solidFill>
              </a:rPr>
              <a:t>supply valuable data on the current state of business. You can find them at the </a:t>
            </a:r>
            <a:r>
              <a:rPr lang="en-US" sz="2400" b="1" dirty="0">
                <a:solidFill>
                  <a:srgbClr val="00B050"/>
                </a:solidFill>
              </a:rPr>
              <a:t>U.S. Government Printing Office</a:t>
            </a:r>
            <a:r>
              <a:rPr lang="en-US" sz="2400" b="1" dirty="0">
                <a:solidFill>
                  <a:srgbClr val="0070C0"/>
                </a:solidFill>
              </a:rPr>
              <a:t>, </a:t>
            </a:r>
            <a:r>
              <a:rPr lang="en-US" sz="2400" b="1" dirty="0">
                <a:solidFill>
                  <a:srgbClr val="00B050"/>
                </a:solidFill>
              </a:rPr>
              <a:t>U.S. Census Bureau </a:t>
            </a:r>
            <a:r>
              <a:rPr lang="en-US" sz="2400" b="1" dirty="0">
                <a:solidFill>
                  <a:srgbClr val="FF0000"/>
                </a:solidFill>
              </a:rPr>
              <a:t>or</a:t>
            </a:r>
            <a:r>
              <a:rPr lang="en-US" sz="2400" b="1" dirty="0">
                <a:solidFill>
                  <a:srgbClr val="0070C0"/>
                </a:solidFill>
              </a:rPr>
              <a:t> </a:t>
            </a:r>
            <a:r>
              <a:rPr lang="en-US" sz="2400" b="1" dirty="0" smtClean="0">
                <a:solidFill>
                  <a:srgbClr val="00B050"/>
                </a:solidFill>
              </a:rPr>
              <a:t>SBA.</a:t>
            </a:r>
            <a:endParaRPr lang="en-US" sz="2400" b="1" dirty="0">
              <a:solidFill>
                <a:srgbClr val="00B050"/>
              </a:solidFill>
            </a:endParaRPr>
          </a:p>
        </p:txBody>
      </p:sp>
    </p:spTree>
    <p:extLst>
      <p:ext uri="{BB962C8B-B14F-4D97-AF65-F5344CB8AC3E}">
        <p14:creationId xmlns:p14="http://schemas.microsoft.com/office/powerpoint/2010/main" xmlns="" val="39125449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153400" cy="6124754"/>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457200" indent="-457200" algn="just">
              <a:buAutoNum type="alphaLcParenR" startAt="3"/>
            </a:pPr>
            <a:r>
              <a:rPr lang="en-US" sz="2800" b="1" dirty="0">
                <a:solidFill>
                  <a:srgbClr val="FF00FF"/>
                </a:solidFill>
              </a:rPr>
              <a:t>Commercial associations. </a:t>
            </a:r>
          </a:p>
          <a:p>
            <a:pPr marL="342900" indent="-342900" algn="just">
              <a:buFont typeface="Wingdings" pitchFamily="2" charset="2"/>
              <a:buChar char="Ø"/>
            </a:pPr>
            <a:r>
              <a:rPr lang="en-US" sz="2400" b="1" dirty="0">
                <a:solidFill>
                  <a:srgbClr val="0070C0"/>
                </a:solidFill>
              </a:rPr>
              <a:t>Here we’re talking about different </a:t>
            </a:r>
            <a:r>
              <a:rPr lang="en-US" sz="2400" b="1" dirty="0">
                <a:solidFill>
                  <a:srgbClr val="0000FF"/>
                </a:solidFill>
              </a:rPr>
              <a:t>directories of research datasets collected</a:t>
            </a:r>
            <a:r>
              <a:rPr lang="en-US" sz="2400" b="1" dirty="0">
                <a:solidFill>
                  <a:srgbClr val="0070C0"/>
                </a:solidFill>
              </a:rPr>
              <a:t> for specific industries and associations.</a:t>
            </a:r>
          </a:p>
          <a:p>
            <a:pPr marL="342900" indent="-342900" algn="just">
              <a:buFont typeface="Wingdings" pitchFamily="2" charset="2"/>
              <a:buChar char="Ø"/>
            </a:pPr>
            <a:r>
              <a:rPr lang="en-US" sz="2400" b="1" dirty="0">
                <a:solidFill>
                  <a:srgbClr val="0070C0"/>
                </a:solidFill>
              </a:rPr>
              <a:t>They usually have </a:t>
            </a:r>
            <a:r>
              <a:rPr lang="en-US" sz="2400" b="1" dirty="0">
                <a:solidFill>
                  <a:srgbClr val="C00000"/>
                </a:solidFill>
              </a:rPr>
              <a:t>paid subscription membership</a:t>
            </a:r>
            <a:r>
              <a:rPr lang="en-US" sz="2400" b="1" dirty="0">
                <a:solidFill>
                  <a:srgbClr val="0070C0"/>
                </a:solidFill>
              </a:rPr>
              <a:t>, but </a:t>
            </a:r>
            <a:r>
              <a:rPr lang="en-US" sz="2400" b="1" dirty="0">
                <a:solidFill>
                  <a:srgbClr val="C00000"/>
                </a:solidFill>
              </a:rPr>
              <a:t>provide high-quality information</a:t>
            </a:r>
            <a:r>
              <a:rPr lang="en-US" sz="2400" b="1" dirty="0">
                <a:solidFill>
                  <a:srgbClr val="0070C0"/>
                </a:solidFill>
              </a:rPr>
              <a:t>. </a:t>
            </a:r>
          </a:p>
          <a:p>
            <a:pPr marL="342900" indent="-342900" algn="just">
              <a:buFont typeface="Wingdings" pitchFamily="2" charset="2"/>
              <a:buChar char="Ø"/>
            </a:pPr>
            <a:r>
              <a:rPr lang="en-US" sz="2400" b="1" dirty="0">
                <a:solidFill>
                  <a:srgbClr val="0070C0"/>
                </a:solidFill>
              </a:rPr>
              <a:t>Examples of such resources include the </a:t>
            </a:r>
            <a:r>
              <a:rPr lang="en-US" sz="2400" b="1" dirty="0">
                <a:solidFill>
                  <a:srgbClr val="0000FF"/>
                </a:solidFill>
              </a:rPr>
              <a:t>Encyclopedia of Business Information Sources,</a:t>
            </a:r>
            <a:r>
              <a:rPr lang="en-US" sz="2400" b="1" dirty="0">
                <a:solidFill>
                  <a:srgbClr val="0070C0"/>
                </a:solidFill>
              </a:rPr>
              <a:t> </a:t>
            </a:r>
            <a:r>
              <a:rPr lang="en-US" sz="2400" b="1" dirty="0">
                <a:solidFill>
                  <a:srgbClr val="C00000"/>
                </a:solidFill>
              </a:rPr>
              <a:t>Encyclopedia of Associations</a:t>
            </a:r>
            <a:r>
              <a:rPr lang="en-US" sz="2400" b="1" dirty="0">
                <a:solidFill>
                  <a:srgbClr val="0070C0"/>
                </a:solidFill>
              </a:rPr>
              <a:t>, </a:t>
            </a:r>
            <a:r>
              <a:rPr lang="en-US" sz="2400" b="1" dirty="0">
                <a:solidFill>
                  <a:srgbClr val="C00000"/>
                </a:solidFill>
              </a:rPr>
              <a:t>Dun &amp; Bradstreet</a:t>
            </a:r>
            <a:r>
              <a:rPr lang="en-US" sz="2400" b="1" dirty="0">
                <a:solidFill>
                  <a:srgbClr val="0000FF"/>
                </a:solidFill>
              </a:rPr>
              <a:t>, Nielsen Norman Group</a:t>
            </a:r>
            <a:r>
              <a:rPr lang="en-US" sz="2400" b="1" dirty="0">
                <a:solidFill>
                  <a:srgbClr val="0070C0"/>
                </a:solidFill>
              </a:rPr>
              <a:t>, etc.</a:t>
            </a:r>
          </a:p>
          <a:p>
            <a:pPr marL="457200" indent="-457200" algn="just">
              <a:buAutoNum type="alphaLcParenR" startAt="4"/>
            </a:pPr>
            <a:endParaRPr lang="en-US" sz="1600" b="1" dirty="0" smtClean="0">
              <a:solidFill>
                <a:srgbClr val="0070C0"/>
              </a:solidFill>
            </a:endParaRPr>
          </a:p>
          <a:p>
            <a:pPr marL="457200" indent="-457200" algn="just">
              <a:buAutoNum type="alphaLcParenR" startAt="4"/>
            </a:pPr>
            <a:r>
              <a:rPr lang="en-US" sz="2800" b="1" dirty="0" smtClean="0">
                <a:solidFill>
                  <a:srgbClr val="FF00FF"/>
                </a:solidFill>
              </a:rPr>
              <a:t>Full–package </a:t>
            </a:r>
            <a:r>
              <a:rPr lang="en-US" sz="2800" b="1" dirty="0">
                <a:solidFill>
                  <a:srgbClr val="FF00FF"/>
                </a:solidFill>
              </a:rPr>
              <a:t>platforms. </a:t>
            </a:r>
            <a:endParaRPr lang="en-US" sz="2800" b="1" dirty="0" smtClean="0">
              <a:solidFill>
                <a:srgbClr val="FF00FF"/>
              </a:solidFill>
            </a:endParaRPr>
          </a:p>
          <a:p>
            <a:pPr marL="342900" indent="-342900" algn="just">
              <a:buFont typeface="Wingdings" pitchFamily="2" charset="2"/>
              <a:buChar char="Ø"/>
            </a:pPr>
            <a:r>
              <a:rPr lang="en-US" sz="2400" b="1" dirty="0" smtClean="0">
                <a:solidFill>
                  <a:srgbClr val="0070C0"/>
                </a:solidFill>
              </a:rPr>
              <a:t>These </a:t>
            </a:r>
            <a:r>
              <a:rPr lang="en-US" sz="2400" b="1" dirty="0">
                <a:solidFill>
                  <a:srgbClr val="0070C0"/>
                </a:solidFill>
              </a:rPr>
              <a:t>kinds of companies </a:t>
            </a:r>
            <a:r>
              <a:rPr lang="en-US" sz="2400" b="1" dirty="0">
                <a:solidFill>
                  <a:srgbClr val="C00000"/>
                </a:solidFill>
              </a:rPr>
              <a:t>identify market research process </a:t>
            </a:r>
            <a:r>
              <a:rPr lang="en-US" sz="2400" b="1" dirty="0">
                <a:solidFill>
                  <a:srgbClr val="0070C0"/>
                </a:solidFill>
              </a:rPr>
              <a:t>as a whole and take over to deliver the results. </a:t>
            </a:r>
            <a:endParaRPr lang="en-US" sz="2400" b="1" dirty="0" smtClean="0">
              <a:solidFill>
                <a:srgbClr val="0070C0"/>
              </a:solidFill>
            </a:endParaRPr>
          </a:p>
          <a:p>
            <a:pPr marL="342900" indent="-342900" algn="just">
              <a:buFont typeface="Wingdings" pitchFamily="2" charset="2"/>
              <a:buChar char="Ø"/>
            </a:pPr>
            <a:r>
              <a:rPr lang="en-US" sz="2400" b="1" dirty="0" smtClean="0">
                <a:solidFill>
                  <a:srgbClr val="0070C0"/>
                </a:solidFill>
              </a:rPr>
              <a:t>You </a:t>
            </a:r>
            <a:r>
              <a:rPr lang="en-US" sz="2400" b="1" dirty="0">
                <a:solidFill>
                  <a:srgbClr val="0070C0"/>
                </a:solidFill>
              </a:rPr>
              <a:t>just provide them with </a:t>
            </a:r>
            <a:r>
              <a:rPr lang="en-US" sz="2400" b="1" dirty="0">
                <a:solidFill>
                  <a:srgbClr val="CC00CC"/>
                </a:solidFill>
              </a:rPr>
              <a:t>your goals </a:t>
            </a:r>
            <a:r>
              <a:rPr lang="en-US" sz="2400" b="1" dirty="0">
                <a:solidFill>
                  <a:srgbClr val="0070C0"/>
                </a:solidFill>
              </a:rPr>
              <a:t>and info you already have, and wait for the findings. </a:t>
            </a:r>
            <a:endParaRPr lang="en-US" sz="2400" b="1" dirty="0" smtClean="0">
              <a:solidFill>
                <a:srgbClr val="0070C0"/>
              </a:solidFill>
            </a:endParaRPr>
          </a:p>
          <a:p>
            <a:pPr marL="342900" indent="-342900" algn="just">
              <a:buFont typeface="Wingdings" pitchFamily="2" charset="2"/>
              <a:buChar char="Ø"/>
            </a:pPr>
            <a:r>
              <a:rPr lang="en-US" sz="2400" b="1" dirty="0" smtClean="0">
                <a:solidFill>
                  <a:srgbClr val="0070C0"/>
                </a:solidFill>
              </a:rPr>
              <a:t>The </a:t>
            </a:r>
            <a:r>
              <a:rPr lang="en-US" sz="2400" b="1" dirty="0">
                <a:solidFill>
                  <a:srgbClr val="0070C0"/>
                </a:solidFill>
              </a:rPr>
              <a:t>examples of such platforms are </a:t>
            </a:r>
            <a:r>
              <a:rPr lang="en-US" sz="2400" b="1" dirty="0">
                <a:solidFill>
                  <a:srgbClr val="0000FF"/>
                </a:solidFill>
              </a:rPr>
              <a:t>Loop11</a:t>
            </a:r>
            <a:r>
              <a:rPr lang="en-US" sz="2400" b="1" dirty="0">
                <a:solidFill>
                  <a:srgbClr val="0070C0"/>
                </a:solidFill>
              </a:rPr>
              <a:t>, </a:t>
            </a:r>
            <a:r>
              <a:rPr lang="en-US" sz="2400" b="1" dirty="0" err="1">
                <a:solidFill>
                  <a:srgbClr val="0000FF"/>
                </a:solidFill>
              </a:rPr>
              <a:t>Optimizely</a:t>
            </a:r>
            <a:r>
              <a:rPr lang="en-US" sz="2400" b="1" dirty="0">
                <a:solidFill>
                  <a:srgbClr val="0070C0"/>
                </a:solidFill>
              </a:rPr>
              <a:t>, </a:t>
            </a:r>
            <a:r>
              <a:rPr lang="en-US" sz="2400" b="1" dirty="0" err="1">
                <a:solidFill>
                  <a:srgbClr val="0000FF"/>
                </a:solidFill>
              </a:rPr>
              <a:t>Unbounce</a:t>
            </a:r>
            <a:r>
              <a:rPr lang="en-US" sz="2400" b="1" dirty="0">
                <a:solidFill>
                  <a:srgbClr val="0070C0"/>
                </a:solidFill>
              </a:rPr>
              <a:t>, etc</a:t>
            </a:r>
            <a:r>
              <a:rPr lang="en-US" sz="2400" b="1" dirty="0" smtClean="0">
                <a:solidFill>
                  <a:srgbClr val="0070C0"/>
                </a:solidFill>
              </a:rPr>
              <a:t>.</a:t>
            </a:r>
            <a:endParaRPr lang="en-US" sz="2400" b="1" dirty="0">
              <a:solidFill>
                <a:srgbClr val="0070C0"/>
              </a:solidFill>
            </a:endParaRPr>
          </a:p>
        </p:txBody>
      </p:sp>
    </p:spTree>
    <p:extLst>
      <p:ext uri="{BB962C8B-B14F-4D97-AF65-F5344CB8AC3E}">
        <p14:creationId xmlns:p14="http://schemas.microsoft.com/office/powerpoint/2010/main" xmlns="" val="21737074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771465"/>
            <a:ext cx="7848600" cy="5324535"/>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r>
              <a:rPr lang="en-US" sz="2800" b="1" dirty="0" smtClean="0">
                <a:solidFill>
                  <a:srgbClr val="FF00FF"/>
                </a:solidFill>
              </a:rPr>
              <a:t>e)  Research </a:t>
            </a:r>
            <a:r>
              <a:rPr lang="en-US" sz="2800" b="1" dirty="0">
                <a:solidFill>
                  <a:srgbClr val="FF00FF"/>
                </a:solidFill>
              </a:rPr>
              <a:t>conducted by educational institutions. </a:t>
            </a:r>
            <a:endParaRPr lang="en-US" sz="2800" b="1" dirty="0" smtClean="0">
              <a:solidFill>
                <a:srgbClr val="FF00FF"/>
              </a:solidFill>
            </a:endParaRPr>
          </a:p>
          <a:p>
            <a:pPr marL="342900" indent="-342900">
              <a:buFont typeface="Wingdings" pitchFamily="2" charset="2"/>
              <a:buChar char="Ø"/>
            </a:pPr>
            <a:endParaRPr lang="en-US" sz="2400" b="1" dirty="0" smtClean="0">
              <a:solidFill>
                <a:srgbClr val="0070C0"/>
              </a:solidFill>
            </a:endParaRPr>
          </a:p>
          <a:p>
            <a:pPr marL="342900" indent="-342900">
              <a:buFont typeface="Wingdings" pitchFamily="2" charset="2"/>
              <a:buChar char="Ø"/>
            </a:pPr>
            <a:r>
              <a:rPr lang="en-US" sz="2400" b="1" dirty="0" smtClean="0">
                <a:solidFill>
                  <a:srgbClr val="0070C0"/>
                </a:solidFill>
              </a:rPr>
              <a:t>The </a:t>
            </a:r>
            <a:r>
              <a:rPr lang="en-US" sz="2400" b="1" dirty="0">
                <a:solidFill>
                  <a:srgbClr val="0000FF"/>
                </a:solidFill>
              </a:rPr>
              <a:t>digital libraries of local colleges/universities </a:t>
            </a:r>
            <a:r>
              <a:rPr lang="en-US" sz="2400" b="1" dirty="0">
                <a:solidFill>
                  <a:srgbClr val="0070C0"/>
                </a:solidFill>
              </a:rPr>
              <a:t>may contain many publications with market insights and statistics that can define market opportunities for your product</a:t>
            </a:r>
            <a:r>
              <a:rPr lang="en-US" sz="2400" b="1" dirty="0" smtClean="0">
                <a:solidFill>
                  <a:srgbClr val="0070C0"/>
                </a:solidFill>
              </a:rPr>
              <a:t>.</a:t>
            </a:r>
          </a:p>
          <a:p>
            <a:pPr marL="342900" indent="-342900">
              <a:buFont typeface="Wingdings" pitchFamily="2" charset="2"/>
              <a:buChar char="Ø"/>
            </a:pPr>
            <a:endParaRPr lang="en-US" sz="2400" b="1" dirty="0" smtClean="0">
              <a:solidFill>
                <a:srgbClr val="0070C0"/>
              </a:solidFill>
            </a:endParaRPr>
          </a:p>
          <a:p>
            <a:pPr marL="342900" indent="-342900">
              <a:buFont typeface="Wingdings" pitchFamily="2" charset="2"/>
              <a:buChar char="Ø"/>
            </a:pPr>
            <a:r>
              <a:rPr lang="en-US" sz="2400" b="1" dirty="0" smtClean="0">
                <a:solidFill>
                  <a:srgbClr val="0070C0"/>
                </a:solidFill>
              </a:rPr>
              <a:t>It </a:t>
            </a:r>
            <a:r>
              <a:rPr lang="en-US" sz="2400" b="1" dirty="0">
                <a:solidFill>
                  <a:srgbClr val="0070C0"/>
                </a:solidFill>
              </a:rPr>
              <a:t>is </a:t>
            </a:r>
            <a:r>
              <a:rPr lang="en-US" sz="2400" b="1" dirty="0">
                <a:solidFill>
                  <a:srgbClr val="CC00CC"/>
                </a:solidFill>
              </a:rPr>
              <a:t>no longer necessary </a:t>
            </a:r>
            <a:r>
              <a:rPr lang="en-US" sz="2400" b="1" dirty="0">
                <a:solidFill>
                  <a:srgbClr val="C00000"/>
                </a:solidFill>
              </a:rPr>
              <a:t>to spend massive funds </a:t>
            </a:r>
            <a:r>
              <a:rPr lang="en-US" sz="2400" b="1" dirty="0">
                <a:solidFill>
                  <a:srgbClr val="0070C0"/>
                </a:solidFill>
              </a:rPr>
              <a:t>and </a:t>
            </a:r>
            <a:r>
              <a:rPr lang="en-US" sz="2400" b="1" dirty="0">
                <a:solidFill>
                  <a:srgbClr val="C00000"/>
                </a:solidFill>
              </a:rPr>
              <a:t>resources</a:t>
            </a:r>
            <a:r>
              <a:rPr lang="en-US" sz="2400" b="1" dirty="0">
                <a:solidFill>
                  <a:srgbClr val="0070C0"/>
                </a:solidFill>
              </a:rPr>
              <a:t> to obtain the data you need. </a:t>
            </a:r>
            <a:endParaRPr lang="en-US" sz="2400" b="1" dirty="0" smtClean="0">
              <a:solidFill>
                <a:srgbClr val="0070C0"/>
              </a:solidFill>
            </a:endParaRPr>
          </a:p>
          <a:p>
            <a:pPr marL="342900" indent="-342900">
              <a:buFont typeface="Wingdings" pitchFamily="2" charset="2"/>
              <a:buChar char="Ø"/>
            </a:pPr>
            <a:endParaRPr lang="en-US" sz="2400" b="1" dirty="0" smtClean="0">
              <a:solidFill>
                <a:srgbClr val="0070C0"/>
              </a:solidFill>
            </a:endParaRPr>
          </a:p>
          <a:p>
            <a:pPr marL="342900" indent="-342900">
              <a:buFont typeface="Wingdings" pitchFamily="2" charset="2"/>
              <a:buChar char="Ø"/>
            </a:pPr>
            <a:r>
              <a:rPr lang="en-US" sz="2400" b="1" dirty="0" smtClean="0">
                <a:solidFill>
                  <a:srgbClr val="0070C0"/>
                </a:solidFill>
              </a:rPr>
              <a:t>As </a:t>
            </a:r>
            <a:r>
              <a:rPr lang="en-US" sz="2400" b="1" dirty="0">
                <a:solidFill>
                  <a:srgbClr val="0070C0"/>
                </a:solidFill>
              </a:rPr>
              <a:t>you can see, the </a:t>
            </a:r>
            <a:r>
              <a:rPr lang="en-US" sz="2400" b="1" dirty="0">
                <a:solidFill>
                  <a:schemeClr val="accent6">
                    <a:lumMod val="75000"/>
                  </a:schemeClr>
                </a:solidFill>
              </a:rPr>
              <a:t>number and variety of online tools </a:t>
            </a:r>
            <a:r>
              <a:rPr lang="en-US" sz="2400" b="1" dirty="0">
                <a:solidFill>
                  <a:srgbClr val="0070C0"/>
                </a:solidFill>
              </a:rPr>
              <a:t>has </a:t>
            </a:r>
            <a:r>
              <a:rPr lang="en-US" sz="2400" b="1" dirty="0">
                <a:solidFill>
                  <a:srgbClr val="8D3C23"/>
                </a:solidFill>
              </a:rPr>
              <a:t>reduced the cost of the process </a:t>
            </a:r>
            <a:r>
              <a:rPr lang="en-US" sz="2400" b="1" dirty="0">
                <a:solidFill>
                  <a:srgbClr val="0070C0"/>
                </a:solidFill>
              </a:rPr>
              <a:t>and </a:t>
            </a:r>
            <a:r>
              <a:rPr lang="en-US" sz="2400" b="1" dirty="0">
                <a:solidFill>
                  <a:srgbClr val="00B050"/>
                </a:solidFill>
              </a:rPr>
              <a:t>made it available to all kinds of businesses</a:t>
            </a:r>
            <a:r>
              <a:rPr lang="en-US" sz="2400" b="1" dirty="0" smtClean="0">
                <a:solidFill>
                  <a:srgbClr val="00B050"/>
                </a:solidFill>
              </a:rPr>
              <a:t>.</a:t>
            </a:r>
            <a:endParaRPr lang="en-US" sz="2400" dirty="0">
              <a:solidFill>
                <a:srgbClr val="00B050"/>
              </a:solidFill>
            </a:endParaRPr>
          </a:p>
          <a:p>
            <a:endParaRPr lang="en-US" sz="2400" dirty="0"/>
          </a:p>
        </p:txBody>
      </p:sp>
    </p:spTree>
    <p:extLst>
      <p:ext uri="{BB962C8B-B14F-4D97-AF65-F5344CB8AC3E}">
        <p14:creationId xmlns:p14="http://schemas.microsoft.com/office/powerpoint/2010/main" xmlns="" val="23202621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762001"/>
            <a:ext cx="7620000" cy="4955203"/>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a:spAutoFit/>
          </a:bodyPr>
          <a:lstStyle/>
          <a:p>
            <a:pPr algn="just"/>
            <a:r>
              <a:rPr lang="en-US" sz="2800" b="1" dirty="0" smtClean="0">
                <a:solidFill>
                  <a:srgbClr val="FF0000"/>
                </a:solidFill>
              </a:rPr>
              <a:t>DEFINE YOUR TARGET AUDIENCE</a:t>
            </a:r>
          </a:p>
          <a:p>
            <a:pPr algn="just"/>
            <a:r>
              <a:rPr lang="en-US" sz="2400" b="1" dirty="0" smtClean="0">
                <a:solidFill>
                  <a:srgbClr val="0070C0"/>
                </a:solidFill>
              </a:rPr>
              <a:t> </a:t>
            </a:r>
          </a:p>
          <a:p>
            <a:pPr marL="342900" indent="-342900" algn="just">
              <a:buFont typeface="Wingdings" pitchFamily="2" charset="2"/>
              <a:buChar char="Ø"/>
            </a:pPr>
            <a:r>
              <a:rPr lang="en-US" sz="2400" b="1" dirty="0" smtClean="0">
                <a:solidFill>
                  <a:srgbClr val="0070C0"/>
                </a:solidFill>
              </a:rPr>
              <a:t>According </a:t>
            </a:r>
            <a:r>
              <a:rPr lang="en-US" sz="2400" b="1" dirty="0">
                <a:solidFill>
                  <a:srgbClr val="0070C0"/>
                </a:solidFill>
              </a:rPr>
              <a:t>to the </a:t>
            </a:r>
            <a:r>
              <a:rPr lang="en-US" sz="2400" b="1" dirty="0">
                <a:solidFill>
                  <a:srgbClr val="FF00FF"/>
                </a:solidFill>
              </a:rPr>
              <a:t>2017 High Growth Study</a:t>
            </a:r>
            <a:r>
              <a:rPr lang="en-US" sz="2400" b="1" dirty="0">
                <a:solidFill>
                  <a:srgbClr val="0070C0"/>
                </a:solidFill>
              </a:rPr>
              <a:t>, about 34% of high-growth companies examine their target audience on a quarterly </a:t>
            </a:r>
            <a:r>
              <a:rPr lang="en-US" sz="2400" b="1" dirty="0">
                <a:solidFill>
                  <a:srgbClr val="FF0000"/>
                </a:solidFill>
              </a:rPr>
              <a:t>or </a:t>
            </a:r>
            <a:r>
              <a:rPr lang="en-US" sz="2400" b="1" dirty="0">
                <a:solidFill>
                  <a:srgbClr val="0070C0"/>
                </a:solidFill>
              </a:rPr>
              <a:t>more frequent basis. </a:t>
            </a:r>
            <a:endParaRPr lang="en-US" sz="2400" b="1" dirty="0" smtClean="0">
              <a:solidFill>
                <a:srgbClr val="0070C0"/>
              </a:solidFill>
            </a:endParaRPr>
          </a:p>
          <a:p>
            <a:pPr marL="342900" indent="-342900" algn="just">
              <a:buFont typeface="Wingdings" pitchFamily="2" charset="2"/>
              <a:buChar char="Ø"/>
            </a:pPr>
            <a:endParaRPr lang="en-US" sz="2400" b="1" dirty="0" smtClean="0">
              <a:solidFill>
                <a:srgbClr val="0070C0"/>
              </a:solidFill>
            </a:endParaRPr>
          </a:p>
          <a:p>
            <a:pPr marL="342900" indent="-342900" algn="just">
              <a:buFont typeface="Wingdings" pitchFamily="2" charset="2"/>
              <a:buChar char="Ø"/>
            </a:pPr>
            <a:r>
              <a:rPr lang="en-US" sz="2400" b="1" dirty="0" smtClean="0">
                <a:solidFill>
                  <a:srgbClr val="0070C0"/>
                </a:solidFill>
              </a:rPr>
              <a:t>This </a:t>
            </a:r>
            <a:r>
              <a:rPr lang="en-US" sz="2400" b="1" dirty="0">
                <a:solidFill>
                  <a:srgbClr val="0070C0"/>
                </a:solidFill>
              </a:rPr>
              <a:t>gives them the opportunity to </a:t>
            </a:r>
            <a:r>
              <a:rPr lang="en-US" sz="2400" b="1" dirty="0">
                <a:solidFill>
                  <a:srgbClr val="C00000"/>
                </a:solidFill>
              </a:rPr>
              <a:t>multiply their profits </a:t>
            </a:r>
            <a:r>
              <a:rPr lang="en-US" sz="2400" b="1" dirty="0">
                <a:solidFill>
                  <a:srgbClr val="0070C0"/>
                </a:solidFill>
              </a:rPr>
              <a:t>and </a:t>
            </a:r>
            <a:r>
              <a:rPr lang="en-US" sz="2400" b="1" dirty="0">
                <a:solidFill>
                  <a:srgbClr val="C00000"/>
                </a:solidFill>
              </a:rPr>
              <a:t>expand their spheres of influence. </a:t>
            </a:r>
            <a:endParaRPr lang="en-US" sz="2400" b="1" dirty="0" smtClean="0">
              <a:solidFill>
                <a:srgbClr val="C00000"/>
              </a:solidFill>
            </a:endParaRPr>
          </a:p>
          <a:p>
            <a:pPr marL="342900" indent="-342900" algn="just">
              <a:buFont typeface="Wingdings" pitchFamily="2" charset="2"/>
              <a:buChar char="Ø"/>
            </a:pPr>
            <a:endParaRPr lang="en-US" sz="2400" b="1" dirty="0">
              <a:solidFill>
                <a:srgbClr val="0070C0"/>
              </a:solidFill>
            </a:endParaRPr>
          </a:p>
          <a:p>
            <a:pPr marL="342900" indent="-342900" algn="just">
              <a:buFont typeface="Wingdings" pitchFamily="2" charset="2"/>
              <a:buChar char="Ø"/>
            </a:pPr>
            <a:r>
              <a:rPr lang="en-US" sz="2400" b="1" dirty="0" smtClean="0">
                <a:solidFill>
                  <a:srgbClr val="0070C0"/>
                </a:solidFill>
              </a:rPr>
              <a:t>These </a:t>
            </a:r>
            <a:r>
              <a:rPr lang="en-US" sz="2400" b="1" dirty="0">
                <a:solidFill>
                  <a:srgbClr val="0070C0"/>
                </a:solidFill>
              </a:rPr>
              <a:t>stats prove that the </a:t>
            </a:r>
            <a:r>
              <a:rPr lang="en-US" sz="2400" b="1" dirty="0">
                <a:solidFill>
                  <a:srgbClr val="FF00FF"/>
                </a:solidFill>
              </a:rPr>
              <a:t>most central subject in your business </a:t>
            </a:r>
            <a:r>
              <a:rPr lang="en-US" sz="2400" b="1" dirty="0">
                <a:solidFill>
                  <a:srgbClr val="0070C0"/>
                </a:solidFill>
              </a:rPr>
              <a:t>is your </a:t>
            </a:r>
            <a:r>
              <a:rPr lang="en-US" sz="2400" b="1" dirty="0">
                <a:solidFill>
                  <a:srgbClr val="FF0000"/>
                </a:solidFill>
              </a:rPr>
              <a:t>customer</a:t>
            </a:r>
            <a:r>
              <a:rPr lang="en-US" sz="2400" b="1" dirty="0">
                <a:solidFill>
                  <a:srgbClr val="0070C0"/>
                </a:solidFill>
              </a:rPr>
              <a:t> – and that the more you know about them, the more chances you have of hitting the big time.</a:t>
            </a:r>
          </a:p>
        </p:txBody>
      </p:sp>
    </p:spTree>
    <p:extLst>
      <p:ext uri="{BB962C8B-B14F-4D97-AF65-F5344CB8AC3E}">
        <p14:creationId xmlns:p14="http://schemas.microsoft.com/office/powerpoint/2010/main" xmlns="" val="106510943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gradFill>
          <a:gsLst>
            <a:gs pos="71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600" y="609600"/>
            <a:ext cx="7924800" cy="579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7996818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54534"/>
            <a:ext cx="8077200" cy="6063198"/>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a:spAutoFit/>
          </a:bodyPr>
          <a:lstStyle/>
          <a:p>
            <a:pPr algn="just"/>
            <a:r>
              <a:rPr lang="en-US" sz="2800" b="1" dirty="0" smtClean="0">
                <a:solidFill>
                  <a:srgbClr val="FF0000"/>
                </a:solidFill>
              </a:rPr>
              <a:t>CONDUCT SEO RESEARCH AND IDENTIFY TRENDS</a:t>
            </a:r>
          </a:p>
          <a:p>
            <a:pPr marL="342900" indent="-342900" algn="just">
              <a:buFont typeface="Wingdings" pitchFamily="2" charset="2"/>
              <a:buChar char="Ø"/>
            </a:pPr>
            <a:r>
              <a:rPr lang="en-US" sz="2400" b="1" dirty="0" smtClean="0">
                <a:solidFill>
                  <a:srgbClr val="0070C0"/>
                </a:solidFill>
              </a:rPr>
              <a:t> </a:t>
            </a:r>
            <a:r>
              <a:rPr lang="en-US" sz="2400" b="1" dirty="0" smtClean="0">
                <a:solidFill>
                  <a:srgbClr val="FF0000"/>
                </a:solidFill>
              </a:rPr>
              <a:t>SEO</a:t>
            </a:r>
            <a:r>
              <a:rPr lang="en-US" sz="2400" b="1" dirty="0" smtClean="0">
                <a:solidFill>
                  <a:srgbClr val="0070C0"/>
                </a:solidFill>
              </a:rPr>
              <a:t> (</a:t>
            </a:r>
            <a:r>
              <a:rPr lang="en-US" sz="2400" b="1" dirty="0"/>
              <a:t>Search Engine </a:t>
            </a:r>
            <a:r>
              <a:rPr lang="en-US" sz="2400" b="1" dirty="0" smtClean="0"/>
              <a:t>Optimization</a:t>
            </a:r>
            <a:r>
              <a:rPr lang="en-US" sz="2400" dirty="0" smtClean="0"/>
              <a:t>)</a:t>
            </a:r>
            <a:r>
              <a:rPr lang="en-US" sz="2400" b="1" dirty="0" smtClean="0">
                <a:solidFill>
                  <a:srgbClr val="0070C0"/>
                </a:solidFill>
              </a:rPr>
              <a:t> </a:t>
            </a:r>
            <a:r>
              <a:rPr lang="en-US" sz="2400" b="1" dirty="0">
                <a:solidFill>
                  <a:srgbClr val="0070C0"/>
                </a:solidFill>
              </a:rPr>
              <a:t>research presupposes that you identify the </a:t>
            </a:r>
            <a:r>
              <a:rPr lang="en-US" sz="2400" b="1" dirty="0">
                <a:solidFill>
                  <a:srgbClr val="FF00FF"/>
                </a:solidFill>
              </a:rPr>
              <a:t>most frequent keywords and phrases </a:t>
            </a:r>
            <a:r>
              <a:rPr lang="en-US" sz="2400" b="1" dirty="0">
                <a:solidFill>
                  <a:srgbClr val="0070C0"/>
                </a:solidFill>
              </a:rPr>
              <a:t>that your potential </a:t>
            </a:r>
            <a:r>
              <a:rPr lang="en-US" sz="2400" b="1" dirty="0">
                <a:solidFill>
                  <a:srgbClr val="FF0000"/>
                </a:solidFill>
              </a:rPr>
              <a:t>or </a:t>
            </a:r>
            <a:r>
              <a:rPr lang="en-US" sz="2400" b="1" dirty="0">
                <a:solidFill>
                  <a:srgbClr val="0070C0"/>
                </a:solidFill>
              </a:rPr>
              <a:t>target audience use to search for information. </a:t>
            </a:r>
            <a:endParaRPr lang="en-US" sz="2400" b="1" dirty="0" smtClean="0">
              <a:solidFill>
                <a:srgbClr val="0070C0"/>
              </a:solidFill>
            </a:endParaRPr>
          </a:p>
          <a:p>
            <a:pPr marL="342900" indent="-342900" algn="just">
              <a:buFont typeface="Wingdings" pitchFamily="2" charset="2"/>
              <a:buChar char="Ø"/>
            </a:pPr>
            <a:r>
              <a:rPr lang="en-US" sz="2400" b="1" dirty="0" smtClean="0">
                <a:solidFill>
                  <a:srgbClr val="0070C0"/>
                </a:solidFill>
              </a:rPr>
              <a:t>This </a:t>
            </a:r>
            <a:r>
              <a:rPr lang="en-US" sz="2400" b="1" dirty="0">
                <a:solidFill>
                  <a:srgbClr val="0070C0"/>
                </a:solidFill>
              </a:rPr>
              <a:t>way, it’s possible to determine </a:t>
            </a:r>
            <a:r>
              <a:rPr lang="en-US" sz="2400" b="1" dirty="0">
                <a:solidFill>
                  <a:srgbClr val="C00000"/>
                </a:solidFill>
              </a:rPr>
              <a:t>which problems people have </a:t>
            </a:r>
            <a:r>
              <a:rPr lang="en-US" sz="2400" b="1" dirty="0">
                <a:solidFill>
                  <a:srgbClr val="0070C0"/>
                </a:solidFill>
              </a:rPr>
              <a:t>with a </a:t>
            </a:r>
            <a:r>
              <a:rPr lang="en-US" sz="2400" b="1" dirty="0">
                <a:solidFill>
                  <a:srgbClr val="0000FF"/>
                </a:solidFill>
              </a:rPr>
              <a:t>certain product </a:t>
            </a:r>
            <a:r>
              <a:rPr lang="en-US" sz="2400" b="1" dirty="0">
                <a:solidFill>
                  <a:srgbClr val="FF0000"/>
                </a:solidFill>
              </a:rPr>
              <a:t>or</a:t>
            </a:r>
            <a:r>
              <a:rPr lang="en-US" sz="2400" b="1" dirty="0">
                <a:solidFill>
                  <a:srgbClr val="0070C0"/>
                </a:solidFill>
              </a:rPr>
              <a:t> </a:t>
            </a:r>
            <a:r>
              <a:rPr lang="en-US" sz="2400" b="1" dirty="0">
                <a:solidFill>
                  <a:srgbClr val="0000FF"/>
                </a:solidFill>
              </a:rPr>
              <a:t>what it lacks</a:t>
            </a:r>
            <a:r>
              <a:rPr lang="en-US" sz="2400" b="1" dirty="0">
                <a:solidFill>
                  <a:srgbClr val="0070C0"/>
                </a:solidFill>
              </a:rPr>
              <a:t>. </a:t>
            </a:r>
            <a:endParaRPr lang="en-US" sz="2400" b="1" dirty="0" smtClean="0">
              <a:solidFill>
                <a:srgbClr val="0070C0"/>
              </a:solidFill>
            </a:endParaRPr>
          </a:p>
          <a:p>
            <a:pPr marL="342900" indent="-342900" algn="just">
              <a:buFont typeface="Wingdings" pitchFamily="2" charset="2"/>
              <a:buChar char="Ø"/>
            </a:pPr>
            <a:r>
              <a:rPr lang="en-US" sz="2400" b="1" dirty="0" smtClean="0">
                <a:solidFill>
                  <a:srgbClr val="0070C0"/>
                </a:solidFill>
              </a:rPr>
              <a:t>Most </a:t>
            </a:r>
            <a:r>
              <a:rPr lang="en-US" sz="2400" b="1" dirty="0">
                <a:solidFill>
                  <a:srgbClr val="0070C0"/>
                </a:solidFill>
              </a:rPr>
              <a:t>likely you will be also able to see </a:t>
            </a:r>
            <a:r>
              <a:rPr lang="en-US" sz="2400" b="1" dirty="0">
                <a:solidFill>
                  <a:srgbClr val="CC00CC"/>
                </a:solidFill>
              </a:rPr>
              <a:t>how the users form questions</a:t>
            </a:r>
            <a:r>
              <a:rPr lang="en-US" sz="2400" b="1" dirty="0">
                <a:solidFill>
                  <a:srgbClr val="0070C0"/>
                </a:solidFill>
              </a:rPr>
              <a:t> and </a:t>
            </a:r>
            <a:r>
              <a:rPr lang="en-US" sz="2400" b="1" dirty="0">
                <a:solidFill>
                  <a:srgbClr val="CC00CC"/>
                </a:solidFill>
              </a:rPr>
              <a:t>what language </a:t>
            </a:r>
            <a:r>
              <a:rPr lang="en-US" sz="2400" b="1" dirty="0">
                <a:solidFill>
                  <a:srgbClr val="0070C0"/>
                </a:solidFill>
              </a:rPr>
              <a:t>they use. </a:t>
            </a:r>
            <a:endParaRPr lang="en-US" sz="2400" b="1" dirty="0" smtClean="0">
              <a:solidFill>
                <a:srgbClr val="0070C0"/>
              </a:solidFill>
            </a:endParaRPr>
          </a:p>
          <a:p>
            <a:pPr marL="342900" indent="-342900" algn="just">
              <a:buFont typeface="Wingdings" pitchFamily="2" charset="2"/>
              <a:buChar char="Ø"/>
            </a:pPr>
            <a:r>
              <a:rPr lang="en-US" sz="2400" b="1" dirty="0" smtClean="0">
                <a:solidFill>
                  <a:srgbClr val="0070C0"/>
                </a:solidFill>
              </a:rPr>
              <a:t>By </a:t>
            </a:r>
            <a:r>
              <a:rPr lang="en-US" sz="2400" b="1" dirty="0">
                <a:solidFill>
                  <a:srgbClr val="0070C0"/>
                </a:solidFill>
              </a:rPr>
              <a:t>applying this information in practice, you’ll be on the </a:t>
            </a:r>
            <a:r>
              <a:rPr lang="en-US" sz="2400" b="1" dirty="0">
                <a:solidFill>
                  <a:srgbClr val="CC00CC"/>
                </a:solidFill>
              </a:rPr>
              <a:t>same page </a:t>
            </a:r>
            <a:r>
              <a:rPr lang="en-US" sz="2400" b="1" dirty="0">
                <a:solidFill>
                  <a:srgbClr val="0070C0"/>
                </a:solidFill>
              </a:rPr>
              <a:t>with your customers. </a:t>
            </a:r>
            <a:endParaRPr lang="en-US" sz="2400" b="1" dirty="0" smtClean="0">
              <a:solidFill>
                <a:srgbClr val="0070C0"/>
              </a:solidFill>
            </a:endParaRPr>
          </a:p>
          <a:p>
            <a:pPr marL="342900" indent="-342900" algn="just">
              <a:buFont typeface="Wingdings" pitchFamily="2" charset="2"/>
              <a:buChar char="Ø"/>
            </a:pPr>
            <a:r>
              <a:rPr lang="en-US" sz="2400" b="1" dirty="0" smtClean="0">
                <a:solidFill>
                  <a:srgbClr val="0070C0"/>
                </a:solidFill>
              </a:rPr>
              <a:t>To </a:t>
            </a:r>
            <a:r>
              <a:rPr lang="en-US" sz="2400" b="1" dirty="0">
                <a:solidFill>
                  <a:srgbClr val="0070C0"/>
                </a:solidFill>
              </a:rPr>
              <a:t>gather necessary keywords, take advantage of </a:t>
            </a:r>
            <a:r>
              <a:rPr lang="en-US" sz="2400" b="1" dirty="0">
                <a:solidFill>
                  <a:srgbClr val="0000FF"/>
                </a:solidFill>
              </a:rPr>
              <a:t>Google Keyword Planner</a:t>
            </a:r>
            <a:r>
              <a:rPr lang="en-US" sz="2400" b="1" dirty="0">
                <a:solidFill>
                  <a:srgbClr val="0070C0"/>
                </a:solidFill>
              </a:rPr>
              <a:t>, </a:t>
            </a:r>
            <a:r>
              <a:rPr lang="en-US" sz="2400" b="1" dirty="0" err="1">
                <a:solidFill>
                  <a:srgbClr val="00B050"/>
                </a:solidFill>
              </a:rPr>
              <a:t>Ahrefs</a:t>
            </a:r>
            <a:r>
              <a:rPr lang="en-US" sz="2400" b="1" dirty="0">
                <a:solidFill>
                  <a:srgbClr val="0070C0"/>
                </a:solidFill>
              </a:rPr>
              <a:t> </a:t>
            </a:r>
            <a:r>
              <a:rPr lang="en-US" sz="2400" b="1" dirty="0">
                <a:solidFill>
                  <a:srgbClr val="FF0000"/>
                </a:solidFill>
              </a:rPr>
              <a:t>or</a:t>
            </a:r>
            <a:r>
              <a:rPr lang="en-US" sz="2400" b="1" dirty="0">
                <a:solidFill>
                  <a:srgbClr val="0070C0"/>
                </a:solidFill>
              </a:rPr>
              <a:t> </a:t>
            </a:r>
            <a:r>
              <a:rPr lang="en-US" sz="2400" b="1" dirty="0" err="1" smtClean="0">
                <a:solidFill>
                  <a:srgbClr val="C00000"/>
                </a:solidFill>
              </a:rPr>
              <a:t>Uber</a:t>
            </a:r>
            <a:r>
              <a:rPr lang="en-US" sz="2400" b="1" dirty="0" smtClean="0">
                <a:solidFill>
                  <a:srgbClr val="C00000"/>
                </a:solidFill>
              </a:rPr>
              <a:t> Suggest</a:t>
            </a:r>
            <a:r>
              <a:rPr lang="en-US" sz="2400" b="1" dirty="0" smtClean="0">
                <a:solidFill>
                  <a:srgbClr val="0070C0"/>
                </a:solidFill>
              </a:rPr>
              <a:t>.</a:t>
            </a:r>
          </a:p>
          <a:p>
            <a:pPr marL="342900" indent="-342900" algn="just">
              <a:buFont typeface="Wingdings" pitchFamily="2" charset="2"/>
              <a:buChar char="Ø"/>
            </a:pPr>
            <a:r>
              <a:rPr lang="en-US" sz="2400" b="1" dirty="0">
                <a:solidFill>
                  <a:srgbClr val="0070C0"/>
                </a:solidFill>
              </a:rPr>
              <a:t> </a:t>
            </a:r>
            <a:r>
              <a:rPr lang="en-US" sz="2400" b="1" dirty="0" smtClean="0">
                <a:solidFill>
                  <a:srgbClr val="0070C0"/>
                </a:solidFill>
              </a:rPr>
              <a:t>As </a:t>
            </a:r>
            <a:r>
              <a:rPr lang="en-US" sz="2400" b="1" dirty="0">
                <a:solidFill>
                  <a:srgbClr val="0070C0"/>
                </a:solidFill>
              </a:rPr>
              <a:t>for trends, usually user’s needs and preferences are tightly connected with the </a:t>
            </a:r>
            <a:r>
              <a:rPr lang="en-US" sz="2400" b="1" dirty="0">
                <a:solidFill>
                  <a:srgbClr val="0000FF"/>
                </a:solidFill>
              </a:rPr>
              <a:t>latest tendencies </a:t>
            </a:r>
            <a:r>
              <a:rPr lang="en-US" sz="2400" b="1" dirty="0">
                <a:solidFill>
                  <a:srgbClr val="0070C0"/>
                </a:solidFill>
              </a:rPr>
              <a:t>and </a:t>
            </a:r>
            <a:r>
              <a:rPr lang="en-US" sz="2400" b="1" dirty="0">
                <a:solidFill>
                  <a:srgbClr val="0000FF"/>
                </a:solidFill>
              </a:rPr>
              <a:t>hype found on Google Trends</a:t>
            </a:r>
            <a:r>
              <a:rPr lang="en-US" sz="2400" b="1" dirty="0" smtClean="0">
                <a:solidFill>
                  <a:srgbClr val="0000FF"/>
                </a:solidFill>
              </a:rPr>
              <a:t>.</a:t>
            </a:r>
            <a:endParaRPr lang="en-US" sz="2400" b="1" dirty="0">
              <a:solidFill>
                <a:srgbClr val="0000FF"/>
              </a:solidFill>
            </a:endParaRPr>
          </a:p>
        </p:txBody>
      </p:sp>
    </p:spTree>
    <p:extLst>
      <p:ext uri="{BB962C8B-B14F-4D97-AF65-F5344CB8AC3E}">
        <p14:creationId xmlns:p14="http://schemas.microsoft.com/office/powerpoint/2010/main" xmlns="" val="191896981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54534"/>
            <a:ext cx="8153400" cy="5693866"/>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algn="just"/>
            <a:r>
              <a:rPr lang="en-US" sz="2800" b="1" dirty="0" smtClean="0">
                <a:solidFill>
                  <a:srgbClr val="FF0000"/>
                </a:solidFill>
              </a:rPr>
              <a:t>DO AN ONLINE SURVEY</a:t>
            </a:r>
          </a:p>
          <a:p>
            <a:pPr marL="285750" indent="-285750" algn="just">
              <a:buFont typeface="Wingdings" pitchFamily="2" charset="2"/>
              <a:buChar char="Ø"/>
            </a:pPr>
            <a:r>
              <a:rPr lang="en-US" b="1" dirty="0" smtClean="0">
                <a:solidFill>
                  <a:srgbClr val="0070C0"/>
                </a:solidFill>
              </a:rPr>
              <a:t> </a:t>
            </a:r>
            <a:r>
              <a:rPr lang="en-US" sz="2400" b="1" dirty="0" smtClean="0">
                <a:solidFill>
                  <a:srgbClr val="0070C0"/>
                </a:solidFill>
              </a:rPr>
              <a:t>An </a:t>
            </a:r>
            <a:r>
              <a:rPr lang="en-US" sz="2400" b="1" dirty="0">
                <a:solidFill>
                  <a:srgbClr val="FF00FF"/>
                </a:solidFill>
              </a:rPr>
              <a:t>online survey</a:t>
            </a:r>
            <a:r>
              <a:rPr lang="en-US" sz="2400" b="1" dirty="0">
                <a:solidFill>
                  <a:srgbClr val="0070C0"/>
                </a:solidFill>
              </a:rPr>
              <a:t> is one the </a:t>
            </a:r>
            <a:r>
              <a:rPr lang="en-US" sz="2400" b="1" dirty="0">
                <a:solidFill>
                  <a:srgbClr val="FF00FF"/>
                </a:solidFill>
              </a:rPr>
              <a:t>most powerful UX research tools </a:t>
            </a:r>
            <a:r>
              <a:rPr lang="en-US" sz="2400" b="1" dirty="0" smtClean="0">
                <a:solidFill>
                  <a:srgbClr val="0070C0"/>
                </a:solidFill>
              </a:rPr>
              <a:t>which you </a:t>
            </a:r>
            <a:r>
              <a:rPr lang="en-US" sz="2400" b="1" dirty="0">
                <a:solidFill>
                  <a:srgbClr val="0070C0"/>
                </a:solidFill>
              </a:rPr>
              <a:t>can use to obtain reliable feedback directly from customers. </a:t>
            </a:r>
            <a:endParaRPr lang="en-US" sz="2400" b="1" dirty="0" smtClean="0">
              <a:solidFill>
                <a:srgbClr val="0070C0"/>
              </a:solidFill>
            </a:endParaRPr>
          </a:p>
          <a:p>
            <a:pPr marL="285750" indent="-285750" algn="just">
              <a:buFont typeface="Wingdings" pitchFamily="2" charset="2"/>
              <a:buChar char="Ø"/>
            </a:pPr>
            <a:r>
              <a:rPr lang="en-US" sz="2400" b="1" dirty="0" smtClean="0">
                <a:solidFill>
                  <a:srgbClr val="0070C0"/>
                </a:solidFill>
              </a:rPr>
              <a:t>There </a:t>
            </a:r>
            <a:r>
              <a:rPr lang="en-US" sz="2400" b="1" dirty="0">
                <a:solidFill>
                  <a:srgbClr val="0070C0"/>
                </a:solidFill>
              </a:rPr>
              <a:t>are many benefits that make such surveys among the </a:t>
            </a:r>
            <a:r>
              <a:rPr lang="en-US" sz="2400" b="1" dirty="0">
                <a:solidFill>
                  <a:srgbClr val="C00000"/>
                </a:solidFill>
              </a:rPr>
              <a:t>most popular market research </a:t>
            </a:r>
            <a:r>
              <a:rPr lang="en-US" sz="2400" b="1" dirty="0" smtClean="0">
                <a:solidFill>
                  <a:srgbClr val="C00000"/>
                </a:solidFill>
              </a:rPr>
              <a:t>instruments</a:t>
            </a:r>
            <a:r>
              <a:rPr lang="en-US" sz="2400" b="1" dirty="0">
                <a:solidFill>
                  <a:srgbClr val="0070C0"/>
                </a:solidFill>
              </a:rPr>
              <a:t>.</a:t>
            </a:r>
            <a:endParaRPr lang="en-US" sz="2400" b="1" dirty="0" smtClean="0">
              <a:solidFill>
                <a:srgbClr val="0070C0"/>
              </a:solidFill>
            </a:endParaRPr>
          </a:p>
          <a:p>
            <a:pPr marL="285750" indent="-285750" algn="just">
              <a:buFont typeface="Wingdings" pitchFamily="2" charset="2"/>
              <a:buChar char="Ø"/>
            </a:pPr>
            <a:r>
              <a:rPr lang="en-US" sz="2400" b="1" dirty="0" smtClean="0">
                <a:solidFill>
                  <a:srgbClr val="0070C0"/>
                </a:solidFill>
              </a:rPr>
              <a:t>They </a:t>
            </a:r>
            <a:r>
              <a:rPr lang="en-US" sz="2400" b="1" dirty="0">
                <a:solidFill>
                  <a:srgbClr val="0070C0"/>
                </a:solidFill>
              </a:rPr>
              <a:t>are affordable for small and mid-sized </a:t>
            </a:r>
            <a:r>
              <a:rPr lang="en-US" sz="2400" b="1" dirty="0" smtClean="0">
                <a:solidFill>
                  <a:srgbClr val="0070C0"/>
                </a:solidFill>
              </a:rPr>
              <a:t>business.</a:t>
            </a:r>
          </a:p>
          <a:p>
            <a:pPr marL="285750" indent="-285750" algn="just">
              <a:buFont typeface="Wingdings" pitchFamily="2" charset="2"/>
              <a:buChar char="Ø"/>
            </a:pPr>
            <a:r>
              <a:rPr lang="en-US" sz="2400" b="1" dirty="0" smtClean="0">
                <a:solidFill>
                  <a:srgbClr val="0070C0"/>
                </a:solidFill>
              </a:rPr>
              <a:t>Before </a:t>
            </a:r>
            <a:r>
              <a:rPr lang="en-US" sz="2400" b="1" dirty="0">
                <a:solidFill>
                  <a:srgbClr val="0070C0"/>
                </a:solidFill>
              </a:rPr>
              <a:t>the launch of a </a:t>
            </a:r>
            <a:r>
              <a:rPr lang="en-US" sz="2400" b="1" dirty="0">
                <a:solidFill>
                  <a:srgbClr val="CC00CC"/>
                </a:solidFill>
              </a:rPr>
              <a:t>new product</a:t>
            </a:r>
            <a:r>
              <a:rPr lang="en-US" sz="2400" b="1" dirty="0">
                <a:solidFill>
                  <a:srgbClr val="0070C0"/>
                </a:solidFill>
              </a:rPr>
              <a:t>, </a:t>
            </a:r>
            <a:r>
              <a:rPr lang="en-US" sz="2400" b="1" dirty="0">
                <a:solidFill>
                  <a:srgbClr val="FF0000"/>
                </a:solidFill>
              </a:rPr>
              <a:t>surveys</a:t>
            </a:r>
            <a:r>
              <a:rPr lang="en-US" sz="2400" b="1" dirty="0">
                <a:solidFill>
                  <a:srgbClr val="0000FF"/>
                </a:solidFill>
              </a:rPr>
              <a:t> help to determine potential customer preferences</a:t>
            </a:r>
            <a:r>
              <a:rPr lang="en-US" sz="2400" b="1" dirty="0">
                <a:solidFill>
                  <a:srgbClr val="0070C0"/>
                </a:solidFill>
              </a:rPr>
              <a:t> which can be used to improve the </a:t>
            </a:r>
            <a:r>
              <a:rPr lang="en-US" sz="2400" b="1" dirty="0" smtClean="0">
                <a:solidFill>
                  <a:srgbClr val="0070C0"/>
                </a:solidFill>
              </a:rPr>
              <a:t>concept</a:t>
            </a:r>
            <a:r>
              <a:rPr lang="en-US" sz="2400" b="1" dirty="0">
                <a:solidFill>
                  <a:srgbClr val="0070C0"/>
                </a:solidFill>
              </a:rPr>
              <a:t>.</a:t>
            </a:r>
            <a:endParaRPr lang="en-US" sz="2400" b="1" dirty="0" smtClean="0">
              <a:solidFill>
                <a:srgbClr val="0070C0"/>
              </a:solidFill>
            </a:endParaRPr>
          </a:p>
          <a:p>
            <a:pPr marL="285750" indent="-285750" algn="just">
              <a:buFont typeface="Wingdings" pitchFamily="2" charset="2"/>
              <a:buChar char="Ø"/>
            </a:pPr>
            <a:r>
              <a:rPr lang="en-US" sz="2400" b="1" dirty="0" smtClean="0">
                <a:solidFill>
                  <a:srgbClr val="0070C0"/>
                </a:solidFill>
              </a:rPr>
              <a:t>They </a:t>
            </a:r>
            <a:r>
              <a:rPr lang="en-US" sz="2400" b="1" dirty="0">
                <a:solidFill>
                  <a:srgbClr val="0070C0"/>
                </a:solidFill>
              </a:rPr>
              <a:t>help to measure </a:t>
            </a:r>
            <a:r>
              <a:rPr lang="en-US" sz="2400" b="1" dirty="0">
                <a:solidFill>
                  <a:srgbClr val="CC00CC"/>
                </a:solidFill>
              </a:rPr>
              <a:t>customer satisfaction </a:t>
            </a:r>
            <a:r>
              <a:rPr lang="en-US" sz="2400" b="1" dirty="0">
                <a:solidFill>
                  <a:srgbClr val="0070C0"/>
                </a:solidFill>
              </a:rPr>
              <a:t>with the existing </a:t>
            </a:r>
            <a:r>
              <a:rPr lang="en-US" sz="2400" b="1" dirty="0" smtClean="0">
                <a:solidFill>
                  <a:srgbClr val="0070C0"/>
                </a:solidFill>
              </a:rPr>
              <a:t>service</a:t>
            </a:r>
            <a:r>
              <a:rPr lang="en-US" sz="2400" b="1" dirty="0">
                <a:solidFill>
                  <a:srgbClr val="0070C0"/>
                </a:solidFill>
              </a:rPr>
              <a:t>.</a:t>
            </a:r>
            <a:endParaRPr lang="en-US" sz="2400" b="1" dirty="0" smtClean="0">
              <a:solidFill>
                <a:srgbClr val="0070C0"/>
              </a:solidFill>
            </a:endParaRPr>
          </a:p>
          <a:p>
            <a:pPr marL="285750" indent="-285750" algn="just">
              <a:buFont typeface="Wingdings" pitchFamily="2" charset="2"/>
              <a:buChar char="Ø"/>
            </a:pPr>
            <a:r>
              <a:rPr lang="en-US" sz="2400" b="1" dirty="0">
                <a:solidFill>
                  <a:srgbClr val="0070C0"/>
                </a:solidFill>
              </a:rPr>
              <a:t> </a:t>
            </a:r>
            <a:r>
              <a:rPr lang="en-US" sz="2400" b="1" dirty="0" smtClean="0">
                <a:solidFill>
                  <a:srgbClr val="0070C0"/>
                </a:solidFill>
              </a:rPr>
              <a:t>You </a:t>
            </a:r>
            <a:r>
              <a:rPr lang="en-US" sz="2400" b="1" dirty="0">
                <a:solidFill>
                  <a:srgbClr val="0070C0"/>
                </a:solidFill>
              </a:rPr>
              <a:t>can test </a:t>
            </a:r>
            <a:r>
              <a:rPr lang="en-US" sz="2400" b="1" dirty="0">
                <a:solidFill>
                  <a:srgbClr val="FF0000"/>
                </a:solidFill>
              </a:rPr>
              <a:t>how customers perceive</a:t>
            </a:r>
            <a:r>
              <a:rPr lang="en-US" sz="2400" b="1" dirty="0">
                <a:solidFill>
                  <a:srgbClr val="0070C0"/>
                </a:solidFill>
              </a:rPr>
              <a:t> different </a:t>
            </a:r>
            <a:r>
              <a:rPr lang="en-US" sz="2400" b="1" dirty="0" smtClean="0">
                <a:solidFill>
                  <a:srgbClr val="FF00FF"/>
                </a:solidFill>
              </a:rPr>
              <a:t>names/titles</a:t>
            </a:r>
            <a:r>
              <a:rPr lang="en-US" sz="2400" b="1" dirty="0">
                <a:solidFill>
                  <a:srgbClr val="0070C0"/>
                </a:solidFill>
              </a:rPr>
              <a:t>.</a:t>
            </a:r>
            <a:endParaRPr lang="en-US" sz="2400" b="1" dirty="0" smtClean="0">
              <a:solidFill>
                <a:srgbClr val="0070C0"/>
              </a:solidFill>
            </a:endParaRPr>
          </a:p>
          <a:p>
            <a:pPr marL="285750" indent="-285750" algn="just">
              <a:buFont typeface="Wingdings" pitchFamily="2" charset="2"/>
              <a:buChar char="Ø"/>
            </a:pPr>
            <a:r>
              <a:rPr lang="en-US" sz="2400" b="1" dirty="0">
                <a:solidFill>
                  <a:srgbClr val="0070C0"/>
                </a:solidFill>
              </a:rPr>
              <a:t> </a:t>
            </a:r>
            <a:r>
              <a:rPr lang="en-US" sz="2400" b="1" dirty="0" smtClean="0">
                <a:solidFill>
                  <a:srgbClr val="0070C0"/>
                </a:solidFill>
              </a:rPr>
              <a:t>It’s </a:t>
            </a:r>
            <a:r>
              <a:rPr lang="en-US" sz="2400" b="1" dirty="0">
                <a:solidFill>
                  <a:srgbClr val="0070C0"/>
                </a:solidFill>
              </a:rPr>
              <a:t>possible to segment the target audience on the basis of obtained </a:t>
            </a:r>
            <a:r>
              <a:rPr lang="en-US" sz="2400" b="1" dirty="0" smtClean="0">
                <a:solidFill>
                  <a:srgbClr val="0070C0"/>
                </a:solidFill>
              </a:rPr>
              <a:t>results, Etc.</a:t>
            </a:r>
            <a:endParaRPr lang="en-US" sz="2400" b="1" dirty="0">
              <a:solidFill>
                <a:srgbClr val="0070C0"/>
              </a:solidFill>
            </a:endParaRPr>
          </a:p>
        </p:txBody>
      </p:sp>
    </p:spTree>
    <p:extLst>
      <p:ext uri="{BB962C8B-B14F-4D97-AF65-F5344CB8AC3E}">
        <p14:creationId xmlns:p14="http://schemas.microsoft.com/office/powerpoint/2010/main" xmlns="" val="26331207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609600"/>
            <a:ext cx="8229600" cy="5755422"/>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342900" indent="-342900" algn="just">
              <a:buFont typeface="Wingdings" pitchFamily="2" charset="2"/>
              <a:buChar char="Ø"/>
            </a:pPr>
            <a:r>
              <a:rPr lang="en-US" sz="2400" b="1" dirty="0">
                <a:solidFill>
                  <a:srgbClr val="0070C0"/>
                </a:solidFill>
              </a:rPr>
              <a:t>With modern online possibilities, it is not necessary to organize costly and time-consuming interviews. </a:t>
            </a:r>
            <a:endParaRPr lang="en-US" sz="2400" b="1" dirty="0" smtClean="0">
              <a:solidFill>
                <a:srgbClr val="0070C0"/>
              </a:solidFill>
            </a:endParaRPr>
          </a:p>
          <a:p>
            <a:pPr marL="342900" indent="-342900" algn="just">
              <a:buFont typeface="Wingdings" pitchFamily="2" charset="2"/>
              <a:buChar char="Ø"/>
            </a:pPr>
            <a:r>
              <a:rPr lang="en-US" sz="2400" b="1" dirty="0" smtClean="0">
                <a:solidFill>
                  <a:srgbClr val="0070C0"/>
                </a:solidFill>
              </a:rPr>
              <a:t>Platforms </a:t>
            </a:r>
            <a:r>
              <a:rPr lang="en-US" sz="2400" b="1" dirty="0">
                <a:solidFill>
                  <a:srgbClr val="0070C0"/>
                </a:solidFill>
              </a:rPr>
              <a:t>like </a:t>
            </a:r>
            <a:r>
              <a:rPr lang="en-US" sz="2400" b="1" dirty="0">
                <a:solidFill>
                  <a:srgbClr val="0000FF"/>
                </a:solidFill>
              </a:rPr>
              <a:t>Survey Monkey</a:t>
            </a:r>
            <a:r>
              <a:rPr lang="en-US" sz="2400" b="1" dirty="0">
                <a:solidFill>
                  <a:srgbClr val="0070C0"/>
                </a:solidFill>
              </a:rPr>
              <a:t>, </a:t>
            </a:r>
            <a:r>
              <a:rPr lang="en-US" sz="2400" b="1" dirty="0">
                <a:solidFill>
                  <a:srgbClr val="C00000"/>
                </a:solidFill>
              </a:rPr>
              <a:t>Type Form</a:t>
            </a:r>
            <a:r>
              <a:rPr lang="en-US" sz="2400" b="1" dirty="0">
                <a:solidFill>
                  <a:srgbClr val="0070C0"/>
                </a:solidFill>
              </a:rPr>
              <a:t>, </a:t>
            </a:r>
            <a:r>
              <a:rPr lang="en-US" sz="2400" b="1" dirty="0">
                <a:solidFill>
                  <a:srgbClr val="0000FF"/>
                </a:solidFill>
              </a:rPr>
              <a:t>Survey Gizmo </a:t>
            </a:r>
            <a:r>
              <a:rPr lang="en-US" sz="2400" b="1" dirty="0">
                <a:solidFill>
                  <a:srgbClr val="FF0000"/>
                </a:solidFill>
              </a:rPr>
              <a:t>or</a:t>
            </a:r>
            <a:r>
              <a:rPr lang="en-US" sz="2400" b="1" dirty="0">
                <a:solidFill>
                  <a:srgbClr val="0070C0"/>
                </a:solidFill>
              </a:rPr>
              <a:t> </a:t>
            </a:r>
            <a:r>
              <a:rPr lang="en-US" sz="2400" b="1" dirty="0">
                <a:solidFill>
                  <a:srgbClr val="C00000"/>
                </a:solidFill>
              </a:rPr>
              <a:t>Google Survey </a:t>
            </a:r>
            <a:r>
              <a:rPr lang="en-US" sz="2400" b="1" dirty="0">
                <a:solidFill>
                  <a:srgbClr val="0070C0"/>
                </a:solidFill>
              </a:rPr>
              <a:t>have a number of features that allow you to create customized polls and distribute them through different channels. </a:t>
            </a:r>
            <a:endParaRPr lang="en-US" sz="2400" b="1" dirty="0" smtClean="0">
              <a:solidFill>
                <a:srgbClr val="0070C0"/>
              </a:solidFill>
            </a:endParaRPr>
          </a:p>
          <a:p>
            <a:pPr marL="342900" indent="-342900" algn="just">
              <a:buFont typeface="Wingdings" pitchFamily="2" charset="2"/>
              <a:buChar char="Ø"/>
            </a:pPr>
            <a:r>
              <a:rPr lang="en-US" sz="2400" b="1" dirty="0" smtClean="0">
                <a:solidFill>
                  <a:srgbClr val="0070C0"/>
                </a:solidFill>
              </a:rPr>
              <a:t>Getting </a:t>
            </a:r>
            <a:r>
              <a:rPr lang="en-US" sz="2400" b="1" dirty="0">
                <a:solidFill>
                  <a:srgbClr val="0070C0"/>
                </a:solidFill>
              </a:rPr>
              <a:t>information has never been so easy. </a:t>
            </a:r>
            <a:endParaRPr lang="en-US" sz="2400" b="1" dirty="0" smtClean="0">
              <a:solidFill>
                <a:srgbClr val="0070C0"/>
              </a:solidFill>
            </a:endParaRPr>
          </a:p>
          <a:p>
            <a:pPr marL="342900" indent="-342900" algn="just">
              <a:buFont typeface="Wingdings" pitchFamily="2" charset="2"/>
              <a:buChar char="Ø"/>
            </a:pPr>
            <a:r>
              <a:rPr lang="en-US" sz="3200" b="1" dirty="0" smtClean="0">
                <a:solidFill>
                  <a:srgbClr val="FF0000"/>
                </a:solidFill>
              </a:rPr>
              <a:t>But </a:t>
            </a:r>
            <a:r>
              <a:rPr lang="en-US" sz="3200" b="1" dirty="0">
                <a:solidFill>
                  <a:srgbClr val="FF0000"/>
                </a:solidFill>
              </a:rPr>
              <a:t>the questions is: what can you do with it?</a:t>
            </a:r>
          </a:p>
          <a:p>
            <a:pPr marL="342900" indent="-342900" algn="just">
              <a:buFont typeface="Wingdings" pitchFamily="2" charset="2"/>
              <a:buChar char="v"/>
            </a:pPr>
            <a:r>
              <a:rPr lang="en-US" sz="2400" b="1" dirty="0" smtClean="0">
                <a:solidFill>
                  <a:srgbClr val="FF00FF"/>
                </a:solidFill>
              </a:rPr>
              <a:t>Create </a:t>
            </a:r>
            <a:r>
              <a:rPr lang="en-US" sz="2400" b="1" dirty="0">
                <a:solidFill>
                  <a:srgbClr val="FF00FF"/>
                </a:solidFill>
              </a:rPr>
              <a:t>Customer Segments</a:t>
            </a:r>
          </a:p>
          <a:p>
            <a:pPr marL="342900" indent="-342900" algn="just">
              <a:buFont typeface="Wingdings" pitchFamily="2" charset="2"/>
              <a:buChar char="Ø"/>
            </a:pPr>
            <a:r>
              <a:rPr lang="en-US" sz="2400" b="1" dirty="0">
                <a:solidFill>
                  <a:srgbClr val="0070C0"/>
                </a:solidFill>
              </a:rPr>
              <a:t> </a:t>
            </a:r>
            <a:r>
              <a:rPr lang="en-US" sz="2400" b="1" dirty="0" smtClean="0">
                <a:solidFill>
                  <a:srgbClr val="0070C0"/>
                </a:solidFill>
              </a:rPr>
              <a:t>After </a:t>
            </a:r>
            <a:r>
              <a:rPr lang="en-US" sz="2400" b="1" dirty="0">
                <a:solidFill>
                  <a:srgbClr val="0070C0"/>
                </a:solidFill>
              </a:rPr>
              <a:t>conducting surveys, you may have </a:t>
            </a:r>
            <a:r>
              <a:rPr lang="en-US" sz="2400" b="1" dirty="0">
                <a:solidFill>
                  <a:srgbClr val="0000FF"/>
                </a:solidFill>
              </a:rPr>
              <a:t>enough data</a:t>
            </a:r>
            <a:r>
              <a:rPr lang="en-US" sz="2400" b="1" dirty="0">
                <a:solidFill>
                  <a:srgbClr val="0070C0"/>
                </a:solidFill>
              </a:rPr>
              <a:t> to divide your target audience into </a:t>
            </a:r>
            <a:r>
              <a:rPr lang="en-US" sz="2400" b="1" dirty="0">
                <a:solidFill>
                  <a:srgbClr val="C00000"/>
                </a:solidFill>
              </a:rPr>
              <a:t>different categories </a:t>
            </a:r>
            <a:r>
              <a:rPr lang="en-US" sz="2400" b="1" dirty="0">
                <a:solidFill>
                  <a:srgbClr val="0070C0"/>
                </a:solidFill>
              </a:rPr>
              <a:t>based on </a:t>
            </a:r>
            <a:r>
              <a:rPr lang="en-US" sz="2400" b="1" dirty="0">
                <a:solidFill>
                  <a:srgbClr val="00B050"/>
                </a:solidFill>
              </a:rPr>
              <a:t>age</a:t>
            </a:r>
            <a:r>
              <a:rPr lang="en-US" sz="2400" b="1" dirty="0">
                <a:solidFill>
                  <a:srgbClr val="0070C0"/>
                </a:solidFill>
              </a:rPr>
              <a:t>, </a:t>
            </a:r>
            <a:r>
              <a:rPr lang="en-US" sz="2400" b="1" dirty="0">
                <a:solidFill>
                  <a:schemeClr val="accent6">
                    <a:lumMod val="75000"/>
                  </a:schemeClr>
                </a:solidFill>
              </a:rPr>
              <a:t>geography</a:t>
            </a:r>
            <a:r>
              <a:rPr lang="en-US" sz="2400" b="1" dirty="0">
                <a:solidFill>
                  <a:srgbClr val="0070C0"/>
                </a:solidFill>
              </a:rPr>
              <a:t>, </a:t>
            </a:r>
            <a:r>
              <a:rPr lang="en-US" sz="2400" b="1" dirty="0">
                <a:solidFill>
                  <a:srgbClr val="8D3C23"/>
                </a:solidFill>
              </a:rPr>
              <a:t>salary</a:t>
            </a:r>
            <a:r>
              <a:rPr lang="en-US" sz="2400" b="1" dirty="0">
                <a:solidFill>
                  <a:srgbClr val="0070C0"/>
                </a:solidFill>
              </a:rPr>
              <a:t> </a:t>
            </a:r>
            <a:r>
              <a:rPr lang="en-US" sz="2400" b="1" dirty="0">
                <a:solidFill>
                  <a:srgbClr val="FF0000"/>
                </a:solidFill>
              </a:rPr>
              <a:t>or</a:t>
            </a:r>
            <a:r>
              <a:rPr lang="en-US" sz="2400" b="1" dirty="0">
                <a:solidFill>
                  <a:srgbClr val="0070C0"/>
                </a:solidFill>
              </a:rPr>
              <a:t> </a:t>
            </a:r>
            <a:r>
              <a:rPr lang="en-US" sz="2400" b="1" dirty="0">
                <a:solidFill>
                  <a:srgbClr val="00B050"/>
                </a:solidFill>
              </a:rPr>
              <a:t>preferences</a:t>
            </a:r>
            <a:r>
              <a:rPr lang="en-US" sz="2400" b="1" dirty="0">
                <a:solidFill>
                  <a:srgbClr val="0070C0"/>
                </a:solidFill>
              </a:rPr>
              <a:t>. </a:t>
            </a:r>
            <a:endParaRPr lang="en-US" sz="2400" b="1" dirty="0" smtClean="0">
              <a:solidFill>
                <a:srgbClr val="0070C0"/>
              </a:solidFill>
            </a:endParaRPr>
          </a:p>
          <a:p>
            <a:pPr marL="342900" indent="-342900" algn="just">
              <a:buFont typeface="Wingdings" pitchFamily="2" charset="2"/>
              <a:buChar char="Ø"/>
            </a:pPr>
            <a:r>
              <a:rPr lang="en-US" sz="2400" b="1" dirty="0" smtClean="0">
                <a:solidFill>
                  <a:srgbClr val="0070C0"/>
                </a:solidFill>
              </a:rPr>
              <a:t>By </a:t>
            </a:r>
            <a:r>
              <a:rPr lang="en-US" sz="2400" b="1" dirty="0">
                <a:solidFill>
                  <a:srgbClr val="CC00CC"/>
                </a:solidFill>
              </a:rPr>
              <a:t>segmenting your customers</a:t>
            </a:r>
            <a:r>
              <a:rPr lang="en-US" sz="2400" b="1" dirty="0">
                <a:solidFill>
                  <a:srgbClr val="0070C0"/>
                </a:solidFill>
              </a:rPr>
              <a:t>, you can create a </a:t>
            </a:r>
            <a:r>
              <a:rPr lang="en-US" sz="2400" b="1" dirty="0">
                <a:solidFill>
                  <a:srgbClr val="0000FF"/>
                </a:solidFill>
              </a:rPr>
              <a:t>more personal approach to every customer</a:t>
            </a:r>
            <a:r>
              <a:rPr lang="en-US" sz="2400" b="1" dirty="0">
                <a:solidFill>
                  <a:srgbClr val="0070C0"/>
                </a:solidFill>
              </a:rPr>
              <a:t>, and that’s exactly what hooks them to become loyal clients. </a:t>
            </a:r>
            <a:endParaRPr lang="en-US" sz="2400" b="1" dirty="0" smtClean="0">
              <a:solidFill>
                <a:srgbClr val="0070C0"/>
              </a:solidFill>
            </a:endParaRPr>
          </a:p>
        </p:txBody>
      </p:sp>
    </p:spTree>
    <p:extLst>
      <p:ext uri="{BB962C8B-B14F-4D97-AF65-F5344CB8AC3E}">
        <p14:creationId xmlns:p14="http://schemas.microsoft.com/office/powerpoint/2010/main" xmlns="" val="3349249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74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400" y="533400"/>
            <a:ext cx="8102600" cy="5715000"/>
          </a:xfrm>
          <a:prstGeom prst="rect">
            <a:avLst/>
          </a:prstGeom>
          <a:noFill/>
          <a:ln w="9525">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884148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747" y="228600"/>
            <a:ext cx="8443453" cy="6494085"/>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342900" indent="-342900" algn="just">
              <a:buFont typeface="Wingdings" pitchFamily="2" charset="2"/>
              <a:buChar char="Ø"/>
            </a:pPr>
            <a:r>
              <a:rPr lang="en-US" sz="2400" b="1" dirty="0">
                <a:solidFill>
                  <a:srgbClr val="0070C0"/>
                </a:solidFill>
              </a:rPr>
              <a:t>The </a:t>
            </a:r>
            <a:r>
              <a:rPr lang="en-US" sz="2400" b="1" dirty="0">
                <a:solidFill>
                  <a:srgbClr val="FF00FF"/>
                </a:solidFill>
              </a:rPr>
              <a:t>segmentation</a:t>
            </a:r>
            <a:r>
              <a:rPr lang="en-US" sz="2400" b="1" dirty="0">
                <a:solidFill>
                  <a:srgbClr val="0070C0"/>
                </a:solidFill>
              </a:rPr>
              <a:t> is also the </a:t>
            </a:r>
            <a:r>
              <a:rPr lang="en-US" sz="2400" b="1" dirty="0">
                <a:solidFill>
                  <a:srgbClr val="C00000"/>
                </a:solidFill>
              </a:rPr>
              <a:t>first step</a:t>
            </a:r>
            <a:r>
              <a:rPr lang="en-US" sz="2400" b="1" dirty="0">
                <a:solidFill>
                  <a:srgbClr val="0070C0"/>
                </a:solidFill>
              </a:rPr>
              <a:t> to creating buyer personas, </a:t>
            </a:r>
            <a:r>
              <a:rPr lang="en-US" sz="2400" b="1" dirty="0">
                <a:solidFill>
                  <a:srgbClr val="FF0000"/>
                </a:solidFill>
              </a:rPr>
              <a:t>or</a:t>
            </a:r>
            <a:r>
              <a:rPr lang="en-US" sz="2400" b="1" dirty="0">
                <a:solidFill>
                  <a:srgbClr val="0070C0"/>
                </a:solidFill>
              </a:rPr>
              <a:t> avatars – that is, </a:t>
            </a:r>
          </a:p>
          <a:p>
            <a:pPr marL="342900" indent="-342900" algn="just">
              <a:buFont typeface="Wingdings" pitchFamily="2" charset="2"/>
              <a:buChar char="Ø"/>
            </a:pPr>
            <a:r>
              <a:rPr lang="en-US" sz="2400" b="1" dirty="0">
                <a:solidFill>
                  <a:srgbClr val="0070C0"/>
                </a:solidFill>
              </a:rPr>
              <a:t>the average customer’s profile, which is widely used in marketing to create individual offers and optimally targeted ad campaigns.</a:t>
            </a:r>
          </a:p>
          <a:p>
            <a:pPr marL="342900" indent="-342900" algn="just">
              <a:buFont typeface="Wingdings" pitchFamily="2" charset="2"/>
              <a:buChar char="Ø"/>
            </a:pPr>
            <a:r>
              <a:rPr lang="en-US" sz="2400" b="1" dirty="0">
                <a:solidFill>
                  <a:srgbClr val="0070C0"/>
                </a:solidFill>
              </a:rPr>
              <a:t>During the whole product design market research process, it is </a:t>
            </a:r>
            <a:r>
              <a:rPr lang="en-US" sz="2400" b="1" dirty="0">
                <a:solidFill>
                  <a:srgbClr val="C00000"/>
                </a:solidFill>
              </a:rPr>
              <a:t>crucial to highligh</a:t>
            </a:r>
            <a:r>
              <a:rPr lang="en-US" sz="2400" b="1" dirty="0">
                <a:solidFill>
                  <a:srgbClr val="0070C0"/>
                </a:solidFill>
              </a:rPr>
              <a:t>t the </a:t>
            </a:r>
            <a:r>
              <a:rPr lang="en-US" sz="2400" b="1" dirty="0">
                <a:solidFill>
                  <a:srgbClr val="FF00FF"/>
                </a:solidFill>
              </a:rPr>
              <a:t>ideas</a:t>
            </a:r>
            <a:r>
              <a:rPr lang="en-US" sz="2400" b="1" dirty="0">
                <a:solidFill>
                  <a:srgbClr val="0070C0"/>
                </a:solidFill>
              </a:rPr>
              <a:t> you come up with so that later you and your team can turn them into robust market opportunities.</a:t>
            </a:r>
          </a:p>
          <a:p>
            <a:pPr marL="342900" indent="-342900" algn="just">
              <a:buFont typeface="Wingdings" pitchFamily="2" charset="2"/>
              <a:buChar char="q"/>
            </a:pPr>
            <a:r>
              <a:rPr lang="en-US" sz="2400" b="1" dirty="0">
                <a:solidFill>
                  <a:srgbClr val="0070C0"/>
                </a:solidFill>
              </a:rPr>
              <a:t> </a:t>
            </a:r>
            <a:r>
              <a:rPr lang="en-US" sz="2600" b="1" dirty="0" smtClean="0">
                <a:solidFill>
                  <a:srgbClr val="FF0000"/>
                </a:solidFill>
              </a:rPr>
              <a:t>MARKET </a:t>
            </a:r>
            <a:r>
              <a:rPr lang="en-US" sz="2600" b="1" dirty="0">
                <a:solidFill>
                  <a:srgbClr val="FF0000"/>
                </a:solidFill>
              </a:rPr>
              <a:t>POTENTIAL </a:t>
            </a:r>
            <a:r>
              <a:rPr lang="en-US" sz="2600" b="1" dirty="0" smtClean="0">
                <a:solidFill>
                  <a:srgbClr val="FF0000"/>
                </a:solidFill>
              </a:rPr>
              <a:t>&amp; HOW </a:t>
            </a:r>
            <a:r>
              <a:rPr lang="en-US" sz="2600" b="1" dirty="0">
                <a:solidFill>
                  <a:srgbClr val="FF0000"/>
                </a:solidFill>
              </a:rPr>
              <a:t>TO DEFINE IT USING DATA</a:t>
            </a:r>
          </a:p>
          <a:p>
            <a:pPr marL="342900" indent="-342900" algn="just">
              <a:buFont typeface="Wingdings" pitchFamily="2" charset="2"/>
              <a:buChar char="Ø"/>
            </a:pPr>
            <a:r>
              <a:rPr lang="en-US" sz="2200" b="1" dirty="0">
                <a:solidFill>
                  <a:srgbClr val="0070C0"/>
                </a:solidFill>
              </a:rPr>
              <a:t> </a:t>
            </a:r>
            <a:r>
              <a:rPr lang="en-US" sz="2200" b="1" dirty="0" smtClean="0">
                <a:solidFill>
                  <a:srgbClr val="0070C0"/>
                </a:solidFill>
              </a:rPr>
              <a:t>Market </a:t>
            </a:r>
            <a:r>
              <a:rPr lang="en-US" sz="2200" b="1" dirty="0">
                <a:solidFill>
                  <a:srgbClr val="0070C0"/>
                </a:solidFill>
              </a:rPr>
              <a:t>potential is a </a:t>
            </a:r>
            <a:r>
              <a:rPr lang="en-US" sz="2200" b="1" dirty="0">
                <a:solidFill>
                  <a:srgbClr val="FF00FF"/>
                </a:solidFill>
              </a:rPr>
              <a:t>prediction</a:t>
            </a:r>
            <a:r>
              <a:rPr lang="en-US" sz="2200" b="1" dirty="0">
                <a:solidFill>
                  <a:srgbClr val="0070C0"/>
                </a:solidFill>
              </a:rPr>
              <a:t> of the overall demand for a </a:t>
            </a:r>
            <a:r>
              <a:rPr lang="en-US" sz="2200" b="1" dirty="0">
                <a:solidFill>
                  <a:srgbClr val="0000FF"/>
                </a:solidFill>
              </a:rPr>
              <a:t>certain product </a:t>
            </a:r>
            <a:r>
              <a:rPr lang="en-US" sz="2200" b="1" dirty="0">
                <a:solidFill>
                  <a:srgbClr val="0070C0"/>
                </a:solidFill>
              </a:rPr>
              <a:t>at a </a:t>
            </a:r>
            <a:r>
              <a:rPr lang="en-US" sz="2200" b="1" dirty="0">
                <a:solidFill>
                  <a:srgbClr val="0000FF"/>
                </a:solidFill>
              </a:rPr>
              <a:t>certain time</a:t>
            </a:r>
            <a:r>
              <a:rPr lang="en-US" sz="2200" b="1" dirty="0">
                <a:solidFill>
                  <a:srgbClr val="0070C0"/>
                </a:solidFill>
              </a:rPr>
              <a:t>. </a:t>
            </a:r>
            <a:endParaRPr lang="en-US" sz="2200" b="1" dirty="0" smtClean="0">
              <a:solidFill>
                <a:srgbClr val="0070C0"/>
              </a:solidFill>
            </a:endParaRPr>
          </a:p>
          <a:p>
            <a:pPr marL="342900" indent="-342900" algn="just">
              <a:buFont typeface="Wingdings" pitchFamily="2" charset="2"/>
              <a:buChar char="Ø"/>
            </a:pPr>
            <a:r>
              <a:rPr lang="en-US" sz="2200" b="1" dirty="0" smtClean="0">
                <a:solidFill>
                  <a:srgbClr val="0070C0"/>
                </a:solidFill>
              </a:rPr>
              <a:t>It </a:t>
            </a:r>
            <a:r>
              <a:rPr lang="en-US" sz="2200" b="1" dirty="0">
                <a:solidFill>
                  <a:srgbClr val="0070C0"/>
                </a:solidFill>
              </a:rPr>
              <a:t>is </a:t>
            </a:r>
            <a:r>
              <a:rPr lang="en-US" sz="2200" b="1" dirty="0">
                <a:solidFill>
                  <a:srgbClr val="00B050"/>
                </a:solidFill>
              </a:rPr>
              <a:t>always determined</a:t>
            </a:r>
            <a:r>
              <a:rPr lang="en-US" sz="2200" b="1" dirty="0">
                <a:solidFill>
                  <a:srgbClr val="0070C0"/>
                </a:solidFill>
              </a:rPr>
              <a:t> </a:t>
            </a:r>
            <a:r>
              <a:rPr lang="en-US" sz="2200" b="1" dirty="0">
                <a:solidFill>
                  <a:srgbClr val="CC00CC"/>
                </a:solidFill>
              </a:rPr>
              <a:t>before</a:t>
            </a:r>
            <a:r>
              <a:rPr lang="en-US" sz="2200" b="1" dirty="0">
                <a:solidFill>
                  <a:srgbClr val="0070C0"/>
                </a:solidFill>
              </a:rPr>
              <a:t> the </a:t>
            </a:r>
            <a:r>
              <a:rPr lang="en-US" sz="2200" b="1" dirty="0">
                <a:solidFill>
                  <a:srgbClr val="00B050"/>
                </a:solidFill>
              </a:rPr>
              <a:t>product launch </a:t>
            </a:r>
            <a:r>
              <a:rPr lang="en-US" sz="2200" b="1" dirty="0">
                <a:solidFill>
                  <a:srgbClr val="0070C0"/>
                </a:solidFill>
              </a:rPr>
              <a:t>to gauge whether it is worth investing time and money into the concept at all</a:t>
            </a:r>
            <a:r>
              <a:rPr lang="en-US" sz="2200" b="1" dirty="0" smtClean="0">
                <a:solidFill>
                  <a:srgbClr val="0070C0"/>
                </a:solidFill>
              </a:rPr>
              <a:t>.</a:t>
            </a:r>
          </a:p>
          <a:p>
            <a:pPr marL="342900" indent="-342900" algn="just">
              <a:buFont typeface="Wingdings" pitchFamily="2" charset="2"/>
              <a:buChar char="Ø"/>
            </a:pPr>
            <a:r>
              <a:rPr lang="en-US" sz="2200" b="1" dirty="0" smtClean="0">
                <a:solidFill>
                  <a:srgbClr val="0070C0"/>
                </a:solidFill>
              </a:rPr>
              <a:t>It </a:t>
            </a:r>
            <a:r>
              <a:rPr lang="en-US" sz="2200" b="1" dirty="0">
                <a:solidFill>
                  <a:srgbClr val="0070C0"/>
                </a:solidFill>
              </a:rPr>
              <a:t>can be expressed as </a:t>
            </a:r>
            <a:r>
              <a:rPr lang="en-US" sz="2200" b="1" dirty="0">
                <a:solidFill>
                  <a:schemeClr val="accent6">
                    <a:lumMod val="75000"/>
                  </a:schemeClr>
                </a:solidFill>
              </a:rPr>
              <a:t>sales values </a:t>
            </a:r>
            <a:r>
              <a:rPr lang="en-US" sz="2200" b="1" dirty="0">
                <a:solidFill>
                  <a:srgbClr val="FF0000"/>
                </a:solidFill>
              </a:rPr>
              <a:t>or</a:t>
            </a:r>
            <a:r>
              <a:rPr lang="en-US" sz="2200" b="1" dirty="0">
                <a:solidFill>
                  <a:srgbClr val="0070C0"/>
                </a:solidFill>
              </a:rPr>
              <a:t> </a:t>
            </a:r>
            <a:r>
              <a:rPr lang="en-US" sz="2200" b="1" dirty="0">
                <a:solidFill>
                  <a:schemeClr val="accent6">
                    <a:lumMod val="75000"/>
                  </a:schemeClr>
                </a:solidFill>
              </a:rPr>
              <a:t>sales volumes</a:t>
            </a:r>
            <a:r>
              <a:rPr lang="en-US" sz="2200" b="1" dirty="0" smtClean="0">
                <a:solidFill>
                  <a:schemeClr val="accent6">
                    <a:lumMod val="75000"/>
                  </a:schemeClr>
                </a:solidFill>
              </a:rPr>
              <a:t>.</a:t>
            </a:r>
          </a:p>
          <a:p>
            <a:pPr marL="342900" indent="-342900" algn="just">
              <a:buFont typeface="Wingdings" pitchFamily="2" charset="2"/>
              <a:buChar char="Ø"/>
            </a:pPr>
            <a:r>
              <a:rPr lang="en-US" sz="2200" b="1" dirty="0" smtClean="0">
                <a:solidFill>
                  <a:srgbClr val="0070C0"/>
                </a:solidFill>
              </a:rPr>
              <a:t>For </a:t>
            </a:r>
            <a:r>
              <a:rPr lang="en-US" sz="2200" b="1" dirty="0">
                <a:solidFill>
                  <a:srgbClr val="0070C0"/>
                </a:solidFill>
              </a:rPr>
              <a:t>example, the market potential of a new-edition laptop is $600 000 of yearly profit (sales value) </a:t>
            </a:r>
            <a:r>
              <a:rPr lang="en-US" sz="2200" b="1" dirty="0">
                <a:solidFill>
                  <a:srgbClr val="FF0000"/>
                </a:solidFill>
              </a:rPr>
              <a:t>or</a:t>
            </a:r>
            <a:r>
              <a:rPr lang="en-US" sz="2200" b="1" dirty="0">
                <a:solidFill>
                  <a:srgbClr val="0070C0"/>
                </a:solidFill>
              </a:rPr>
              <a:t> 100 000 items sold annually (sales volume</a:t>
            </a:r>
            <a:r>
              <a:rPr lang="en-US" sz="2200" b="1" dirty="0" smtClean="0">
                <a:solidFill>
                  <a:srgbClr val="0070C0"/>
                </a:solidFill>
              </a:rPr>
              <a:t>).</a:t>
            </a:r>
            <a:endParaRPr lang="en-US" sz="2200" dirty="0"/>
          </a:p>
        </p:txBody>
      </p:sp>
    </p:spTree>
    <p:extLst>
      <p:ext uri="{BB962C8B-B14F-4D97-AF65-F5344CB8AC3E}">
        <p14:creationId xmlns:p14="http://schemas.microsoft.com/office/powerpoint/2010/main" xmlns="" val="5598104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gradFill>
          <a:gsLst>
            <a:gs pos="74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600" y="381000"/>
            <a:ext cx="8001000" cy="6019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0715345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7645" y="533400"/>
            <a:ext cx="8032955" cy="5816977"/>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a:spAutoFit/>
          </a:bodyPr>
          <a:lstStyle/>
          <a:p>
            <a:pPr marL="342900" indent="-342900" algn="just">
              <a:buFont typeface="Wingdings" pitchFamily="2" charset="2"/>
              <a:buChar char="Ø"/>
            </a:pPr>
            <a:r>
              <a:rPr lang="en-US" sz="2400" b="1" dirty="0">
                <a:solidFill>
                  <a:srgbClr val="C00000"/>
                </a:solidFill>
              </a:rPr>
              <a:t>Market potential </a:t>
            </a:r>
            <a:r>
              <a:rPr lang="en-US" sz="2400" b="1" dirty="0">
                <a:solidFill>
                  <a:srgbClr val="0070C0"/>
                </a:solidFill>
              </a:rPr>
              <a:t>is tightly connected with </a:t>
            </a:r>
            <a:r>
              <a:rPr lang="en-US" sz="2400" b="1" dirty="0">
                <a:solidFill>
                  <a:srgbClr val="FF0000"/>
                </a:solidFill>
              </a:rPr>
              <a:t>market research</a:t>
            </a:r>
            <a:r>
              <a:rPr lang="en-US" sz="2400" b="1" dirty="0" smtClean="0">
                <a:solidFill>
                  <a:srgbClr val="FF0000"/>
                </a:solidFill>
              </a:rPr>
              <a:t>.</a:t>
            </a:r>
          </a:p>
          <a:p>
            <a:pPr marL="342900" indent="-342900" algn="just">
              <a:buFont typeface="Wingdings" pitchFamily="2" charset="2"/>
              <a:buChar char="Ø"/>
            </a:pPr>
            <a:r>
              <a:rPr lang="en-US" sz="3600" b="1" dirty="0" smtClean="0">
                <a:solidFill>
                  <a:srgbClr val="00B050"/>
                </a:solidFill>
              </a:rPr>
              <a:t>The </a:t>
            </a:r>
            <a:r>
              <a:rPr lang="en-US" sz="3600" b="1" dirty="0">
                <a:solidFill>
                  <a:srgbClr val="00B050"/>
                </a:solidFill>
              </a:rPr>
              <a:t>results of this research </a:t>
            </a:r>
            <a:r>
              <a:rPr lang="en-US" sz="2400" b="1" dirty="0">
                <a:solidFill>
                  <a:srgbClr val="0070C0"/>
                </a:solidFill>
              </a:rPr>
              <a:t>– and the following data in particular – are used to work out the </a:t>
            </a:r>
            <a:r>
              <a:rPr lang="en-US" sz="2400" b="1" dirty="0">
                <a:solidFill>
                  <a:srgbClr val="C00000"/>
                </a:solidFill>
              </a:rPr>
              <a:t>total demand for a specific product:</a:t>
            </a:r>
          </a:p>
          <a:p>
            <a:pPr marL="457200" indent="-457200" algn="just">
              <a:buFont typeface="+mj-lt"/>
              <a:buAutoNum type="alphaLcParenR"/>
            </a:pPr>
            <a:r>
              <a:rPr lang="en-US" sz="2400" b="1" dirty="0" smtClean="0">
                <a:solidFill>
                  <a:srgbClr val="FF00FF"/>
                </a:solidFill>
              </a:rPr>
              <a:t>Market </a:t>
            </a:r>
            <a:r>
              <a:rPr lang="en-US" sz="2400" b="1" dirty="0">
                <a:solidFill>
                  <a:srgbClr val="FF00FF"/>
                </a:solidFill>
              </a:rPr>
              <a:t>size: </a:t>
            </a:r>
            <a:endParaRPr lang="en-US" sz="2400" b="1" dirty="0" smtClean="0">
              <a:solidFill>
                <a:srgbClr val="FF00FF"/>
              </a:solidFill>
            </a:endParaRPr>
          </a:p>
          <a:p>
            <a:pPr marL="342900" indent="-342900" algn="just">
              <a:buFont typeface="Wingdings" pitchFamily="2" charset="2"/>
              <a:buChar char="Ø"/>
            </a:pPr>
            <a:r>
              <a:rPr lang="en-US" sz="2400" b="1" dirty="0" smtClean="0">
                <a:solidFill>
                  <a:srgbClr val="C00000"/>
                </a:solidFill>
              </a:rPr>
              <a:t>Tally </a:t>
            </a:r>
            <a:r>
              <a:rPr lang="en-US" sz="2400" b="1" dirty="0">
                <a:solidFill>
                  <a:srgbClr val="C00000"/>
                </a:solidFill>
              </a:rPr>
              <a:t>the sales </a:t>
            </a:r>
            <a:r>
              <a:rPr lang="en-US" sz="2400" b="1" dirty="0">
                <a:solidFill>
                  <a:srgbClr val="0070C0"/>
                </a:solidFill>
              </a:rPr>
              <a:t>of your </a:t>
            </a:r>
            <a:r>
              <a:rPr lang="en-US" sz="2400" b="1" dirty="0">
                <a:solidFill>
                  <a:srgbClr val="0000FF"/>
                </a:solidFill>
              </a:rPr>
              <a:t>competitors</a:t>
            </a:r>
            <a:r>
              <a:rPr lang="en-US" sz="2400" b="1" dirty="0">
                <a:solidFill>
                  <a:srgbClr val="0070C0"/>
                </a:solidFill>
              </a:rPr>
              <a:t> </a:t>
            </a:r>
            <a:r>
              <a:rPr lang="en-US" sz="2400" b="1" dirty="0">
                <a:solidFill>
                  <a:srgbClr val="FF0000"/>
                </a:solidFill>
              </a:rPr>
              <a:t>or</a:t>
            </a:r>
            <a:r>
              <a:rPr lang="en-US" sz="2400" b="1" dirty="0">
                <a:solidFill>
                  <a:srgbClr val="0070C0"/>
                </a:solidFill>
              </a:rPr>
              <a:t> try to </a:t>
            </a:r>
            <a:r>
              <a:rPr lang="en-US" sz="2400" b="1" dirty="0">
                <a:solidFill>
                  <a:srgbClr val="0000FF"/>
                </a:solidFill>
              </a:rPr>
              <a:t>identify the number of potential customers</a:t>
            </a:r>
            <a:r>
              <a:rPr lang="en-US" sz="2400" b="1" dirty="0">
                <a:solidFill>
                  <a:srgbClr val="0070C0"/>
                </a:solidFill>
              </a:rPr>
              <a:t> if your product is new. </a:t>
            </a:r>
            <a:endParaRPr lang="en-US" sz="2400" b="1" dirty="0" smtClean="0">
              <a:solidFill>
                <a:srgbClr val="0070C0"/>
              </a:solidFill>
            </a:endParaRPr>
          </a:p>
          <a:p>
            <a:pPr marL="342900" indent="-342900" algn="just">
              <a:buFont typeface="Wingdings" pitchFamily="2" charset="2"/>
              <a:buChar char="Ø"/>
            </a:pPr>
            <a:r>
              <a:rPr lang="en-US" sz="2400" b="1" dirty="0" smtClean="0">
                <a:solidFill>
                  <a:srgbClr val="0070C0"/>
                </a:solidFill>
              </a:rPr>
              <a:t>The </a:t>
            </a:r>
            <a:r>
              <a:rPr lang="en-US" sz="2400" b="1" dirty="0">
                <a:solidFill>
                  <a:srgbClr val="0070C0"/>
                </a:solidFill>
              </a:rPr>
              <a:t>numbers you get will be the approximate </a:t>
            </a:r>
            <a:r>
              <a:rPr lang="en-US" sz="2400" b="1" dirty="0">
                <a:solidFill>
                  <a:srgbClr val="C00000"/>
                </a:solidFill>
              </a:rPr>
              <a:t>market size</a:t>
            </a:r>
            <a:r>
              <a:rPr lang="en-US" sz="2400" b="1" dirty="0">
                <a:solidFill>
                  <a:srgbClr val="0070C0"/>
                </a:solidFill>
              </a:rPr>
              <a:t>. </a:t>
            </a:r>
            <a:endParaRPr lang="en-US" sz="2400" b="1" dirty="0" smtClean="0">
              <a:solidFill>
                <a:srgbClr val="0070C0"/>
              </a:solidFill>
            </a:endParaRPr>
          </a:p>
          <a:p>
            <a:pPr marL="342900" indent="-342900" algn="just">
              <a:buFont typeface="Wingdings" pitchFamily="2" charset="2"/>
              <a:buChar char="Ø"/>
            </a:pPr>
            <a:r>
              <a:rPr lang="en-US" sz="2400" b="1" dirty="0" smtClean="0">
                <a:solidFill>
                  <a:srgbClr val="0070C0"/>
                </a:solidFill>
              </a:rPr>
              <a:t>If </a:t>
            </a:r>
            <a:r>
              <a:rPr lang="en-US" sz="2400" b="1" dirty="0">
                <a:solidFill>
                  <a:srgbClr val="0070C0"/>
                </a:solidFill>
              </a:rPr>
              <a:t>you are already a market player, you will have your own number.</a:t>
            </a:r>
          </a:p>
          <a:p>
            <a:pPr algn="just"/>
            <a:r>
              <a:rPr lang="en-US" sz="2400" b="1" dirty="0" smtClean="0">
                <a:solidFill>
                  <a:srgbClr val="FF00FF"/>
                </a:solidFill>
              </a:rPr>
              <a:t>b)  Market </a:t>
            </a:r>
            <a:r>
              <a:rPr lang="en-US" sz="2400" b="1" dirty="0">
                <a:solidFill>
                  <a:srgbClr val="FF00FF"/>
                </a:solidFill>
              </a:rPr>
              <a:t>growth: </a:t>
            </a:r>
            <a:endParaRPr lang="en-US" sz="2400" b="1" dirty="0" smtClean="0">
              <a:solidFill>
                <a:srgbClr val="FF00FF"/>
              </a:solidFill>
            </a:endParaRPr>
          </a:p>
          <a:p>
            <a:pPr marL="342900" indent="-342900" algn="just">
              <a:buFont typeface="Wingdings" pitchFamily="2" charset="2"/>
              <a:buChar char="Ø"/>
            </a:pPr>
            <a:r>
              <a:rPr lang="en-US" sz="2400" b="1" dirty="0" smtClean="0">
                <a:solidFill>
                  <a:srgbClr val="00B050"/>
                </a:solidFill>
              </a:rPr>
              <a:t>Review </a:t>
            </a:r>
            <a:r>
              <a:rPr lang="en-US" sz="2400" b="1" dirty="0">
                <a:solidFill>
                  <a:srgbClr val="00B050"/>
                </a:solidFill>
              </a:rPr>
              <a:t>figures </a:t>
            </a:r>
            <a:r>
              <a:rPr lang="en-US" sz="2400" b="1" dirty="0">
                <a:solidFill>
                  <a:srgbClr val="0070C0"/>
                </a:solidFill>
              </a:rPr>
              <a:t>and </a:t>
            </a:r>
            <a:r>
              <a:rPr lang="en-US" sz="2400" b="1" dirty="0">
                <a:solidFill>
                  <a:srgbClr val="00B050"/>
                </a:solidFill>
              </a:rPr>
              <a:t>facts</a:t>
            </a:r>
            <a:r>
              <a:rPr lang="en-US" sz="2400" b="1" dirty="0">
                <a:solidFill>
                  <a:srgbClr val="0070C0"/>
                </a:solidFill>
              </a:rPr>
              <a:t> from the </a:t>
            </a:r>
            <a:r>
              <a:rPr lang="en-US" sz="2400" b="1" dirty="0">
                <a:solidFill>
                  <a:srgbClr val="CC00CC"/>
                </a:solidFill>
              </a:rPr>
              <a:t>previous 5-10 years </a:t>
            </a:r>
            <a:r>
              <a:rPr lang="en-US" sz="2400" b="1" dirty="0">
                <a:solidFill>
                  <a:srgbClr val="0070C0"/>
                </a:solidFill>
              </a:rPr>
              <a:t>in the chosen industry to see </a:t>
            </a:r>
            <a:r>
              <a:rPr lang="en-US" sz="2400" b="1" dirty="0">
                <a:solidFill>
                  <a:srgbClr val="0000FF"/>
                </a:solidFill>
              </a:rPr>
              <a:t>whether the market is</a:t>
            </a:r>
            <a:r>
              <a:rPr lang="en-US" sz="2400" b="1" dirty="0">
                <a:solidFill>
                  <a:srgbClr val="0070C0"/>
                </a:solidFill>
              </a:rPr>
              <a:t> </a:t>
            </a:r>
            <a:r>
              <a:rPr lang="en-US" sz="2400" b="1" dirty="0">
                <a:solidFill>
                  <a:srgbClr val="FF00FF"/>
                </a:solidFill>
              </a:rPr>
              <a:t>growing </a:t>
            </a:r>
            <a:r>
              <a:rPr lang="en-US" sz="2400" b="1" dirty="0">
                <a:solidFill>
                  <a:srgbClr val="FF0000"/>
                </a:solidFill>
              </a:rPr>
              <a:t>or</a:t>
            </a:r>
            <a:r>
              <a:rPr lang="en-US" sz="2400" b="1" dirty="0">
                <a:solidFill>
                  <a:srgbClr val="0070C0"/>
                </a:solidFill>
              </a:rPr>
              <a:t> </a:t>
            </a:r>
            <a:r>
              <a:rPr lang="en-US" sz="2400" b="1" dirty="0">
                <a:solidFill>
                  <a:srgbClr val="FF00FF"/>
                </a:solidFill>
              </a:rPr>
              <a:t>declining</a:t>
            </a:r>
            <a:r>
              <a:rPr lang="en-US" sz="2400" b="1" dirty="0" smtClean="0">
                <a:solidFill>
                  <a:srgbClr val="0070C0"/>
                </a:solidFill>
              </a:rPr>
              <a:t>.</a:t>
            </a:r>
            <a:endParaRPr lang="en-US" sz="2400" b="1" dirty="0">
              <a:solidFill>
                <a:srgbClr val="0070C0"/>
              </a:solidFill>
            </a:endParaRPr>
          </a:p>
        </p:txBody>
      </p:sp>
    </p:spTree>
    <p:extLst>
      <p:ext uri="{BB962C8B-B14F-4D97-AF65-F5344CB8AC3E}">
        <p14:creationId xmlns:p14="http://schemas.microsoft.com/office/powerpoint/2010/main" xmlns="" val="9392579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533400"/>
            <a:ext cx="7848600" cy="5632311"/>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457200" indent="-457200" algn="just">
              <a:buAutoNum type="alphaLcParenR" startAt="3"/>
            </a:pPr>
            <a:r>
              <a:rPr lang="en-US" sz="2400" b="1" dirty="0">
                <a:solidFill>
                  <a:srgbClr val="FF00FF"/>
                </a:solidFill>
              </a:rPr>
              <a:t>Competition: </a:t>
            </a:r>
          </a:p>
          <a:p>
            <a:pPr marL="342900" indent="-342900" algn="just">
              <a:buFont typeface="Wingdings" pitchFamily="2" charset="2"/>
              <a:buChar char="Ø"/>
            </a:pPr>
            <a:r>
              <a:rPr lang="en-US" sz="2400" b="1" dirty="0">
                <a:solidFill>
                  <a:srgbClr val="0070C0"/>
                </a:solidFill>
              </a:rPr>
              <a:t>It is </a:t>
            </a:r>
            <a:r>
              <a:rPr lang="en-US" sz="2400" b="1" dirty="0">
                <a:solidFill>
                  <a:srgbClr val="0000FF"/>
                </a:solidFill>
              </a:rPr>
              <a:t>necessary to estimate </a:t>
            </a:r>
            <a:r>
              <a:rPr lang="en-US" sz="2400" b="1" dirty="0">
                <a:solidFill>
                  <a:srgbClr val="0070C0"/>
                </a:solidFill>
              </a:rPr>
              <a:t>whether the </a:t>
            </a:r>
            <a:r>
              <a:rPr lang="en-US" sz="2400" b="1" dirty="0">
                <a:solidFill>
                  <a:srgbClr val="0000FF"/>
                </a:solidFill>
              </a:rPr>
              <a:t>competition</a:t>
            </a:r>
            <a:r>
              <a:rPr lang="en-US" sz="2400" b="1" dirty="0">
                <a:solidFill>
                  <a:srgbClr val="0070C0"/>
                </a:solidFill>
              </a:rPr>
              <a:t> is </a:t>
            </a:r>
            <a:r>
              <a:rPr lang="en-US" sz="2400" b="1" dirty="0">
                <a:solidFill>
                  <a:srgbClr val="C00000"/>
                </a:solidFill>
              </a:rPr>
              <a:t>low </a:t>
            </a:r>
            <a:r>
              <a:rPr lang="en-US" sz="2400" b="1" dirty="0">
                <a:solidFill>
                  <a:srgbClr val="FF0000"/>
                </a:solidFill>
              </a:rPr>
              <a:t>or</a:t>
            </a:r>
            <a:r>
              <a:rPr lang="en-US" sz="2400" b="1" dirty="0">
                <a:solidFill>
                  <a:srgbClr val="0070C0"/>
                </a:solidFill>
              </a:rPr>
              <a:t> </a:t>
            </a:r>
            <a:r>
              <a:rPr lang="en-US" sz="2400" b="1" dirty="0">
                <a:solidFill>
                  <a:srgbClr val="C00000"/>
                </a:solidFill>
              </a:rPr>
              <a:t>high</a:t>
            </a:r>
            <a:r>
              <a:rPr lang="en-US" sz="2400" b="1" dirty="0">
                <a:solidFill>
                  <a:srgbClr val="0070C0"/>
                </a:solidFill>
              </a:rPr>
              <a:t> to forecast which type of launch you have to use, the </a:t>
            </a:r>
            <a:r>
              <a:rPr lang="en-US" sz="2400" b="1" dirty="0">
                <a:solidFill>
                  <a:srgbClr val="0000FF"/>
                </a:solidFill>
              </a:rPr>
              <a:t>price </a:t>
            </a:r>
            <a:r>
              <a:rPr lang="en-US" sz="2400" b="1" dirty="0">
                <a:solidFill>
                  <a:srgbClr val="0070C0"/>
                </a:solidFill>
              </a:rPr>
              <a:t>you should choose for the product and how much of the promotion will require funds.</a:t>
            </a:r>
          </a:p>
          <a:p>
            <a:pPr marL="457200" indent="-457200" algn="just">
              <a:buAutoNum type="alphaLcParenR" startAt="4"/>
            </a:pPr>
            <a:r>
              <a:rPr lang="en-US" sz="2400" b="1" dirty="0">
                <a:solidFill>
                  <a:srgbClr val="FF00FF"/>
                </a:solidFill>
              </a:rPr>
              <a:t>Target audience: </a:t>
            </a:r>
          </a:p>
          <a:p>
            <a:pPr marL="342900" indent="-342900" algn="just">
              <a:buFont typeface="Wingdings" pitchFamily="2" charset="2"/>
              <a:buChar char="Ø"/>
            </a:pPr>
            <a:r>
              <a:rPr lang="en-US" sz="2400" b="1" dirty="0">
                <a:solidFill>
                  <a:srgbClr val="0070C0"/>
                </a:solidFill>
              </a:rPr>
              <a:t>This is </a:t>
            </a:r>
            <a:r>
              <a:rPr lang="en-US" sz="2400" b="1" dirty="0">
                <a:solidFill>
                  <a:srgbClr val="FF0000"/>
                </a:solidFill>
              </a:rPr>
              <a:t>one of the most important criteria</a:t>
            </a:r>
            <a:r>
              <a:rPr lang="en-US" sz="2400" b="1" dirty="0">
                <a:solidFill>
                  <a:srgbClr val="0070C0"/>
                </a:solidFill>
              </a:rPr>
              <a:t> in all stages of product development, especially when you need to identify market opportunities. </a:t>
            </a:r>
          </a:p>
          <a:p>
            <a:pPr marL="342900" indent="-342900" algn="just">
              <a:buFont typeface="Wingdings" pitchFamily="2" charset="2"/>
              <a:buChar char="Ø"/>
            </a:pPr>
            <a:r>
              <a:rPr lang="en-US" sz="2400" b="1" dirty="0">
                <a:solidFill>
                  <a:srgbClr val="0070C0"/>
                </a:solidFill>
              </a:rPr>
              <a:t>By </a:t>
            </a:r>
            <a:r>
              <a:rPr lang="en-US" sz="2400" b="1" dirty="0">
                <a:solidFill>
                  <a:srgbClr val="0000FF"/>
                </a:solidFill>
              </a:rPr>
              <a:t>studying your customers</a:t>
            </a:r>
            <a:r>
              <a:rPr lang="en-US" sz="2400" b="1" dirty="0">
                <a:solidFill>
                  <a:srgbClr val="0070C0"/>
                </a:solidFill>
              </a:rPr>
              <a:t>, you can get a </a:t>
            </a:r>
            <a:r>
              <a:rPr lang="en-US" sz="2400" b="1" dirty="0">
                <a:solidFill>
                  <a:srgbClr val="CC00CC"/>
                </a:solidFill>
              </a:rPr>
              <a:t>rough estimate </a:t>
            </a:r>
            <a:r>
              <a:rPr lang="en-US" sz="2400" b="1" dirty="0">
                <a:solidFill>
                  <a:srgbClr val="0070C0"/>
                </a:solidFill>
              </a:rPr>
              <a:t>of how often your product will be bought </a:t>
            </a:r>
            <a:r>
              <a:rPr lang="en-US" sz="2400" b="1" dirty="0">
                <a:solidFill>
                  <a:srgbClr val="FF0000"/>
                </a:solidFill>
              </a:rPr>
              <a:t>or </a:t>
            </a:r>
            <a:r>
              <a:rPr lang="en-US" sz="2400" b="1" dirty="0">
                <a:solidFill>
                  <a:srgbClr val="0070C0"/>
                </a:solidFill>
              </a:rPr>
              <a:t>how much they are willing to pay for your services.</a:t>
            </a:r>
          </a:p>
          <a:p>
            <a:pPr marL="342900" indent="-342900" algn="just">
              <a:buFont typeface="Wingdings" pitchFamily="2" charset="2"/>
              <a:buChar char="v"/>
            </a:pPr>
            <a:endParaRPr lang="en-US" sz="2400" b="1" dirty="0" smtClean="0">
              <a:solidFill>
                <a:srgbClr val="0070C0"/>
              </a:solidFill>
            </a:endParaRPr>
          </a:p>
          <a:p>
            <a:pPr marL="342900" indent="-342900" algn="just">
              <a:buFont typeface="Wingdings" pitchFamily="2" charset="2"/>
              <a:buChar char="v"/>
            </a:pPr>
            <a:r>
              <a:rPr lang="en-US" sz="2400" b="1" dirty="0" smtClean="0">
                <a:solidFill>
                  <a:srgbClr val="0070C0"/>
                </a:solidFill>
              </a:rPr>
              <a:t>After </a:t>
            </a:r>
            <a:r>
              <a:rPr lang="en-US" sz="2400" b="1" dirty="0">
                <a:solidFill>
                  <a:srgbClr val="0070C0"/>
                </a:solidFill>
              </a:rPr>
              <a:t>assessing all these attributes, you’ll come up with numbers that constitute market potential. </a:t>
            </a:r>
            <a:endParaRPr lang="en-US" sz="2400" b="1" dirty="0" smtClean="0">
              <a:solidFill>
                <a:srgbClr val="0070C0"/>
              </a:solidFill>
            </a:endParaRPr>
          </a:p>
        </p:txBody>
      </p:sp>
    </p:spTree>
    <p:extLst>
      <p:ext uri="{BB962C8B-B14F-4D97-AF65-F5344CB8AC3E}">
        <p14:creationId xmlns:p14="http://schemas.microsoft.com/office/powerpoint/2010/main" xmlns="" val="15636837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28600"/>
            <a:ext cx="8227142" cy="6370975"/>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342900" indent="-342900" algn="just">
              <a:buFont typeface="Wingdings" pitchFamily="2" charset="2"/>
              <a:buChar char="Ø"/>
            </a:pPr>
            <a:r>
              <a:rPr lang="en-US" sz="2400" b="1" dirty="0">
                <a:solidFill>
                  <a:srgbClr val="0070C0"/>
                </a:solidFill>
              </a:rPr>
              <a:t>Keep in mind that it is </a:t>
            </a:r>
            <a:r>
              <a:rPr lang="en-US" sz="2400" b="1" dirty="0">
                <a:solidFill>
                  <a:srgbClr val="FF0000"/>
                </a:solidFill>
              </a:rPr>
              <a:t>not stable</a:t>
            </a:r>
            <a:r>
              <a:rPr lang="en-US" sz="2400" b="1" dirty="0">
                <a:solidFill>
                  <a:srgbClr val="0070C0"/>
                </a:solidFill>
              </a:rPr>
              <a:t>, because many factors – like </a:t>
            </a:r>
            <a:r>
              <a:rPr lang="en-US" sz="2400" b="1" dirty="0">
                <a:solidFill>
                  <a:srgbClr val="C00000"/>
                </a:solidFill>
              </a:rPr>
              <a:t>economic conditions </a:t>
            </a:r>
            <a:r>
              <a:rPr lang="en-US" sz="2400" b="1" dirty="0">
                <a:solidFill>
                  <a:srgbClr val="0070C0"/>
                </a:solidFill>
              </a:rPr>
              <a:t>– can influence customer buying habits </a:t>
            </a:r>
            <a:r>
              <a:rPr lang="en-US" sz="2400" b="1" dirty="0">
                <a:solidFill>
                  <a:srgbClr val="FF0000"/>
                </a:solidFill>
              </a:rPr>
              <a:t>or</a:t>
            </a:r>
            <a:r>
              <a:rPr lang="en-US" sz="2400" b="1" dirty="0">
                <a:solidFill>
                  <a:srgbClr val="0070C0"/>
                </a:solidFill>
              </a:rPr>
              <a:t> completely change the trends. </a:t>
            </a:r>
          </a:p>
          <a:p>
            <a:pPr marL="342900" indent="-342900" algn="just">
              <a:buFont typeface="Wingdings" pitchFamily="2" charset="2"/>
              <a:buChar char="Ø"/>
            </a:pPr>
            <a:r>
              <a:rPr lang="en-US" sz="2400" b="1" dirty="0">
                <a:solidFill>
                  <a:srgbClr val="0070C0"/>
                </a:solidFill>
              </a:rPr>
              <a:t>But it is still important, because market potential helps to determine </a:t>
            </a:r>
            <a:r>
              <a:rPr lang="en-US" sz="2400" b="1" dirty="0">
                <a:solidFill>
                  <a:srgbClr val="C00000"/>
                </a:solidFill>
              </a:rPr>
              <a:t>where you should invest resources </a:t>
            </a:r>
            <a:r>
              <a:rPr lang="en-US" sz="2400" b="1" dirty="0">
                <a:solidFill>
                  <a:srgbClr val="CC00CC"/>
                </a:solidFill>
              </a:rPr>
              <a:t>to get the maximum profit. </a:t>
            </a:r>
          </a:p>
          <a:p>
            <a:pPr marL="342900" indent="-342900" algn="just">
              <a:buFont typeface="Wingdings" pitchFamily="2" charset="2"/>
              <a:buChar char="Ø"/>
            </a:pPr>
            <a:r>
              <a:rPr lang="en-US" sz="2400" b="1" dirty="0">
                <a:solidFill>
                  <a:srgbClr val="0070C0"/>
                </a:solidFill>
              </a:rPr>
              <a:t>It shapes your marketing and communication strategies so you can meet </a:t>
            </a:r>
            <a:r>
              <a:rPr lang="en-US" sz="2400" b="1" dirty="0">
                <a:solidFill>
                  <a:srgbClr val="00B050"/>
                </a:solidFill>
              </a:rPr>
              <a:t>client expectations </a:t>
            </a:r>
            <a:r>
              <a:rPr lang="en-US" sz="2400" b="1" dirty="0">
                <a:solidFill>
                  <a:srgbClr val="0070C0"/>
                </a:solidFill>
              </a:rPr>
              <a:t>– and if you do everything right, you will.</a:t>
            </a:r>
          </a:p>
          <a:p>
            <a:pPr marL="342900" indent="-342900" algn="just">
              <a:buFont typeface="Wingdings" pitchFamily="2" charset="2"/>
              <a:buChar char="Ø"/>
            </a:pPr>
            <a:r>
              <a:rPr lang="en-US" sz="2400" b="1" dirty="0">
                <a:solidFill>
                  <a:srgbClr val="0070C0"/>
                </a:solidFill>
              </a:rPr>
              <a:t>Market research generates a </a:t>
            </a:r>
            <a:r>
              <a:rPr lang="en-US" sz="2400" b="1" dirty="0">
                <a:solidFill>
                  <a:srgbClr val="00B050"/>
                </a:solidFill>
              </a:rPr>
              <a:t>great deal of information</a:t>
            </a:r>
            <a:r>
              <a:rPr lang="en-US" sz="2400" b="1" dirty="0">
                <a:solidFill>
                  <a:srgbClr val="0070C0"/>
                </a:solidFill>
              </a:rPr>
              <a:t>, but that doesn’t mean you have to use all of it. </a:t>
            </a:r>
            <a:endParaRPr lang="en-US" sz="2400" b="1" dirty="0" smtClean="0">
              <a:solidFill>
                <a:srgbClr val="0070C0"/>
              </a:solidFill>
            </a:endParaRPr>
          </a:p>
          <a:p>
            <a:pPr marL="342900" indent="-342900" algn="just">
              <a:buFont typeface="Wingdings" pitchFamily="2" charset="2"/>
              <a:buChar char="Ø"/>
            </a:pPr>
            <a:r>
              <a:rPr lang="en-US" sz="2400" b="1" dirty="0" smtClean="0">
                <a:solidFill>
                  <a:srgbClr val="0070C0"/>
                </a:solidFill>
              </a:rPr>
              <a:t>Be </a:t>
            </a:r>
            <a:r>
              <a:rPr lang="en-US" sz="2400" b="1" dirty="0">
                <a:solidFill>
                  <a:srgbClr val="0070C0"/>
                </a:solidFill>
              </a:rPr>
              <a:t>selective, and </a:t>
            </a:r>
            <a:r>
              <a:rPr lang="en-US" sz="2400" b="1" dirty="0">
                <a:solidFill>
                  <a:srgbClr val="C00000"/>
                </a:solidFill>
              </a:rPr>
              <a:t>use only data relevant </a:t>
            </a:r>
            <a:r>
              <a:rPr lang="en-US" sz="2400" b="1" dirty="0">
                <a:solidFill>
                  <a:srgbClr val="0070C0"/>
                </a:solidFill>
              </a:rPr>
              <a:t>to your </a:t>
            </a:r>
            <a:r>
              <a:rPr lang="en-US" sz="2400" b="1" dirty="0">
                <a:solidFill>
                  <a:srgbClr val="CC00CC"/>
                </a:solidFill>
              </a:rPr>
              <a:t>primary goal</a:t>
            </a:r>
            <a:r>
              <a:rPr lang="en-US" sz="2400" b="1" dirty="0">
                <a:solidFill>
                  <a:srgbClr val="0070C0"/>
                </a:solidFill>
              </a:rPr>
              <a:t>, which you will have determined beforehand. </a:t>
            </a:r>
            <a:endParaRPr lang="en-US" sz="2400" b="1" dirty="0" smtClean="0">
              <a:solidFill>
                <a:srgbClr val="0070C0"/>
              </a:solidFill>
            </a:endParaRPr>
          </a:p>
          <a:p>
            <a:pPr marL="342900" indent="-342900" algn="just">
              <a:buFont typeface="Wingdings" pitchFamily="2" charset="2"/>
              <a:buChar char="Ø"/>
            </a:pPr>
            <a:r>
              <a:rPr lang="en-US" sz="2400" b="1" dirty="0" smtClean="0">
                <a:solidFill>
                  <a:srgbClr val="0070C0"/>
                </a:solidFill>
              </a:rPr>
              <a:t>It’s </a:t>
            </a:r>
            <a:r>
              <a:rPr lang="en-US" sz="2400" b="1" dirty="0">
                <a:solidFill>
                  <a:srgbClr val="0070C0"/>
                </a:solidFill>
              </a:rPr>
              <a:t>also significant to highlight all the </a:t>
            </a:r>
            <a:r>
              <a:rPr lang="en-US" sz="2400" b="1" dirty="0">
                <a:solidFill>
                  <a:srgbClr val="FF00FF"/>
                </a:solidFill>
              </a:rPr>
              <a:t>market opportunities </a:t>
            </a:r>
            <a:r>
              <a:rPr lang="en-US" sz="2400" b="1" dirty="0">
                <a:solidFill>
                  <a:srgbClr val="0070C0"/>
                </a:solidFill>
              </a:rPr>
              <a:t>that arise in the process to </a:t>
            </a:r>
            <a:r>
              <a:rPr lang="en-US" sz="2400" b="1" dirty="0">
                <a:solidFill>
                  <a:srgbClr val="0000FF"/>
                </a:solidFill>
              </a:rPr>
              <a:t>gain maximum benefit </a:t>
            </a:r>
            <a:r>
              <a:rPr lang="en-US" sz="2400" b="1" dirty="0">
                <a:solidFill>
                  <a:srgbClr val="0070C0"/>
                </a:solidFill>
              </a:rPr>
              <a:t>from the market studies. </a:t>
            </a:r>
            <a:endParaRPr lang="en-US" sz="2400" b="1" dirty="0" smtClean="0">
              <a:solidFill>
                <a:srgbClr val="0070C0"/>
              </a:solidFill>
            </a:endParaRPr>
          </a:p>
          <a:p>
            <a:pPr marL="342900" indent="-342900" algn="just">
              <a:buFont typeface="Wingdings" pitchFamily="2" charset="2"/>
              <a:buChar char="Ø"/>
            </a:pPr>
            <a:r>
              <a:rPr lang="en-US" sz="2400" b="1" dirty="0" smtClean="0">
                <a:solidFill>
                  <a:srgbClr val="0070C0"/>
                </a:solidFill>
              </a:rPr>
              <a:t>In </a:t>
            </a:r>
            <a:r>
              <a:rPr lang="en-US" sz="2400" b="1" dirty="0">
                <a:solidFill>
                  <a:srgbClr val="0070C0"/>
                </a:solidFill>
              </a:rPr>
              <a:t>this case</a:t>
            </a:r>
            <a:r>
              <a:rPr lang="en-US" sz="2400" b="1" dirty="0">
                <a:solidFill>
                  <a:srgbClr val="FF0000"/>
                </a:solidFill>
              </a:rPr>
              <a:t>, knowledge is power</a:t>
            </a:r>
            <a:r>
              <a:rPr lang="en-US" sz="2400" b="1" dirty="0">
                <a:solidFill>
                  <a:srgbClr val="0070C0"/>
                </a:solidFill>
              </a:rPr>
              <a:t>, so obtain and use it wisely</a:t>
            </a:r>
            <a:r>
              <a:rPr lang="en-US" sz="2400" b="1" dirty="0" smtClean="0">
                <a:solidFill>
                  <a:srgbClr val="0070C0"/>
                </a:solidFill>
              </a:rPr>
              <a:t>.</a:t>
            </a:r>
            <a:endParaRPr lang="en-US" sz="2400" dirty="0"/>
          </a:p>
        </p:txBody>
      </p:sp>
    </p:spTree>
    <p:extLst>
      <p:ext uri="{BB962C8B-B14F-4D97-AF65-F5344CB8AC3E}">
        <p14:creationId xmlns:p14="http://schemas.microsoft.com/office/powerpoint/2010/main" xmlns="" val="24699735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229600" cy="6063198"/>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algn="ctr"/>
            <a:r>
              <a:rPr lang="en-US" sz="4800" b="1" dirty="0" smtClean="0">
                <a:solidFill>
                  <a:srgbClr val="FF0000"/>
                </a:solidFill>
              </a:rPr>
              <a:t>FINAL PRODUCT SELECTION</a:t>
            </a:r>
          </a:p>
          <a:p>
            <a:pPr marL="457200" indent="-457200" algn="just">
              <a:buFont typeface="Wingdings" pitchFamily="2" charset="2"/>
              <a:buChar char="v"/>
            </a:pPr>
            <a:r>
              <a:rPr lang="en-US" sz="3200" b="1" dirty="0" smtClean="0">
                <a:solidFill>
                  <a:srgbClr val="FF00FF"/>
                </a:solidFill>
              </a:rPr>
              <a:t>INTRODUCTION TO PRODUCT SELECTION</a:t>
            </a:r>
          </a:p>
          <a:p>
            <a:pPr marL="342900" indent="-342900" algn="just">
              <a:buFont typeface="Wingdings" pitchFamily="2" charset="2"/>
              <a:buChar char="Ø"/>
            </a:pPr>
            <a:endParaRPr lang="en-US" sz="1200" b="1" dirty="0" smtClean="0">
              <a:solidFill>
                <a:srgbClr val="FF0066"/>
              </a:solidFill>
            </a:endParaRPr>
          </a:p>
          <a:p>
            <a:pPr marL="342900" indent="-342900" algn="just">
              <a:buFont typeface="Wingdings" pitchFamily="2" charset="2"/>
              <a:buChar char="Ø"/>
            </a:pPr>
            <a:r>
              <a:rPr lang="en-US" sz="3200" b="1" dirty="0" smtClean="0">
                <a:solidFill>
                  <a:srgbClr val="FF0066"/>
                </a:solidFill>
              </a:rPr>
              <a:t>What </a:t>
            </a:r>
            <a:r>
              <a:rPr lang="en-US" sz="3200" b="1" dirty="0">
                <a:solidFill>
                  <a:srgbClr val="FF0066"/>
                </a:solidFill>
              </a:rPr>
              <a:t>is product ? </a:t>
            </a:r>
            <a:endParaRPr lang="en-US" sz="3200" b="1" dirty="0" smtClean="0">
              <a:solidFill>
                <a:srgbClr val="FF0066"/>
              </a:solidFill>
            </a:endParaRPr>
          </a:p>
          <a:p>
            <a:pPr marL="342900" indent="-342900" algn="just">
              <a:buFont typeface="Wingdings" pitchFamily="2" charset="2"/>
              <a:buChar char="Ø"/>
            </a:pPr>
            <a:endParaRPr lang="en-US" sz="1000" b="1" dirty="0" smtClean="0">
              <a:solidFill>
                <a:srgbClr val="0070C0"/>
              </a:solidFill>
            </a:endParaRPr>
          </a:p>
          <a:p>
            <a:pPr marL="342900" indent="-342900" algn="just">
              <a:buFont typeface="Wingdings" pitchFamily="2" charset="2"/>
              <a:buChar char="Ø"/>
            </a:pPr>
            <a:r>
              <a:rPr lang="en-US" sz="2800" b="1" dirty="0" smtClean="0">
                <a:solidFill>
                  <a:srgbClr val="0000FF"/>
                </a:solidFill>
              </a:rPr>
              <a:t>Product </a:t>
            </a:r>
            <a:r>
              <a:rPr lang="en-US" sz="2800" b="1" dirty="0">
                <a:solidFill>
                  <a:srgbClr val="0000FF"/>
                </a:solidFill>
              </a:rPr>
              <a:t>is the bundle of satisfaction</a:t>
            </a:r>
            <a:r>
              <a:rPr lang="en-US" sz="2800" b="1" dirty="0" smtClean="0">
                <a:solidFill>
                  <a:srgbClr val="0000FF"/>
                </a:solidFill>
              </a:rPr>
              <a:t>.</a:t>
            </a:r>
          </a:p>
          <a:p>
            <a:pPr marL="342900" indent="-342900" algn="just">
              <a:buFont typeface="Wingdings" pitchFamily="2" charset="2"/>
              <a:buChar char="Ø"/>
            </a:pPr>
            <a:endParaRPr lang="en-US" sz="1000" b="1" dirty="0" smtClean="0">
              <a:solidFill>
                <a:srgbClr val="0070C0"/>
              </a:solidFill>
            </a:endParaRPr>
          </a:p>
          <a:p>
            <a:pPr marL="342900" indent="-342900" algn="just">
              <a:buFont typeface="Wingdings" pitchFamily="2" charset="2"/>
              <a:buChar char="Ø"/>
            </a:pPr>
            <a:r>
              <a:rPr lang="en-US" sz="2800" b="1" dirty="0" smtClean="0">
                <a:solidFill>
                  <a:srgbClr val="00B050"/>
                </a:solidFill>
              </a:rPr>
              <a:t>Product </a:t>
            </a:r>
            <a:r>
              <a:rPr lang="en-US" sz="2800" b="1" dirty="0">
                <a:solidFill>
                  <a:srgbClr val="00B050"/>
                </a:solidFill>
              </a:rPr>
              <a:t>is the conceptual creation of a producer approved by the consumer</a:t>
            </a:r>
            <a:r>
              <a:rPr lang="en-US" sz="2800" b="1" dirty="0" smtClean="0">
                <a:solidFill>
                  <a:srgbClr val="00B050"/>
                </a:solidFill>
              </a:rPr>
              <a:t>.</a:t>
            </a:r>
          </a:p>
          <a:p>
            <a:pPr marL="342900" indent="-342900" algn="just">
              <a:buFont typeface="Wingdings" pitchFamily="2" charset="2"/>
              <a:buChar char="Ø"/>
            </a:pPr>
            <a:endParaRPr lang="en-US" sz="1000" b="1" dirty="0" smtClean="0">
              <a:solidFill>
                <a:srgbClr val="0070C0"/>
              </a:solidFill>
            </a:endParaRPr>
          </a:p>
          <a:p>
            <a:pPr marL="342900" indent="-342900" algn="just">
              <a:buFont typeface="Wingdings" pitchFamily="2" charset="2"/>
              <a:buChar char="Ø"/>
            </a:pPr>
            <a:r>
              <a:rPr lang="en-US" sz="2800" b="1" dirty="0" smtClean="0">
                <a:solidFill>
                  <a:srgbClr val="0070C0"/>
                </a:solidFill>
              </a:rPr>
              <a:t>The </a:t>
            </a:r>
            <a:r>
              <a:rPr lang="en-US" sz="2800" b="1" dirty="0">
                <a:solidFill>
                  <a:srgbClr val="C00000"/>
                </a:solidFill>
              </a:rPr>
              <a:t>Philip </a:t>
            </a:r>
            <a:r>
              <a:rPr lang="en-US" sz="2800" b="1" dirty="0" err="1">
                <a:solidFill>
                  <a:srgbClr val="C00000"/>
                </a:solidFill>
              </a:rPr>
              <a:t>Kotler</a:t>
            </a:r>
            <a:r>
              <a:rPr lang="en-US" sz="2800" b="1" dirty="0">
                <a:solidFill>
                  <a:srgbClr val="C00000"/>
                </a:solidFill>
              </a:rPr>
              <a:t> </a:t>
            </a:r>
            <a:r>
              <a:rPr lang="en-US" sz="2800" b="1" dirty="0">
                <a:solidFill>
                  <a:srgbClr val="0070C0"/>
                </a:solidFill>
              </a:rPr>
              <a:t>is tell the </a:t>
            </a:r>
            <a:r>
              <a:rPr lang="en-US" sz="2800" b="1" dirty="0">
                <a:solidFill>
                  <a:srgbClr val="0000FF"/>
                </a:solidFill>
              </a:rPr>
              <a:t>a product is anything that can be offered to a market for attention, acquisition, use </a:t>
            </a:r>
            <a:r>
              <a:rPr lang="en-US" sz="2800" b="1" dirty="0">
                <a:solidFill>
                  <a:srgbClr val="FF0000"/>
                </a:solidFill>
              </a:rPr>
              <a:t>or</a:t>
            </a:r>
            <a:r>
              <a:rPr lang="en-US" sz="2800" b="1" dirty="0">
                <a:solidFill>
                  <a:srgbClr val="0000FF"/>
                </a:solidFill>
              </a:rPr>
              <a:t> consumption</a:t>
            </a:r>
            <a:r>
              <a:rPr lang="en-US" sz="2800" b="1" dirty="0" smtClean="0">
                <a:solidFill>
                  <a:srgbClr val="0000FF"/>
                </a:solidFill>
              </a:rPr>
              <a:t>.</a:t>
            </a:r>
          </a:p>
          <a:p>
            <a:pPr marL="342900" indent="-342900" algn="just">
              <a:buFont typeface="Wingdings" pitchFamily="2" charset="2"/>
              <a:buChar char="Ø"/>
            </a:pPr>
            <a:endParaRPr lang="en-US" sz="1000" b="1" dirty="0" smtClean="0">
              <a:solidFill>
                <a:srgbClr val="0070C0"/>
              </a:solidFill>
            </a:endParaRPr>
          </a:p>
          <a:p>
            <a:pPr marL="342900" indent="-342900" algn="just">
              <a:buFont typeface="Wingdings" pitchFamily="2" charset="2"/>
              <a:buChar char="Ø"/>
            </a:pPr>
            <a:r>
              <a:rPr lang="en-US" sz="2800" b="1" dirty="0" smtClean="0">
                <a:solidFill>
                  <a:srgbClr val="0070C0"/>
                </a:solidFill>
              </a:rPr>
              <a:t>This </a:t>
            </a:r>
            <a:r>
              <a:rPr lang="en-US" sz="2800" b="1" dirty="0">
                <a:solidFill>
                  <a:srgbClr val="0070C0"/>
                </a:solidFill>
              </a:rPr>
              <a:t>proper definition of product given in “</a:t>
            </a:r>
            <a:r>
              <a:rPr lang="en-US" sz="2800" b="1" dirty="0">
                <a:solidFill>
                  <a:srgbClr val="FF0066"/>
                </a:solidFill>
              </a:rPr>
              <a:t>Marketing Management</a:t>
            </a:r>
            <a:r>
              <a:rPr lang="en-US" sz="2800" b="1" dirty="0">
                <a:solidFill>
                  <a:srgbClr val="0070C0"/>
                </a:solidFill>
              </a:rPr>
              <a:t>” by </a:t>
            </a:r>
            <a:r>
              <a:rPr lang="en-US" sz="2800" b="1" dirty="0">
                <a:solidFill>
                  <a:srgbClr val="C00000"/>
                </a:solidFill>
              </a:rPr>
              <a:t>Philips </a:t>
            </a:r>
            <a:r>
              <a:rPr lang="en-US" sz="2800" b="1" dirty="0" err="1">
                <a:solidFill>
                  <a:srgbClr val="C00000"/>
                </a:solidFill>
              </a:rPr>
              <a:t>kotler</a:t>
            </a:r>
            <a:r>
              <a:rPr lang="en-US" sz="2800" b="1" dirty="0">
                <a:solidFill>
                  <a:srgbClr val="0070C0"/>
                </a:solidFill>
              </a:rPr>
              <a:t>.</a:t>
            </a:r>
          </a:p>
        </p:txBody>
      </p:sp>
    </p:spTree>
    <p:extLst>
      <p:ext uri="{BB962C8B-B14F-4D97-AF65-F5344CB8AC3E}">
        <p14:creationId xmlns:p14="http://schemas.microsoft.com/office/powerpoint/2010/main" xmlns="" val="9817403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54534"/>
            <a:ext cx="8458200" cy="5693866"/>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285750" indent="-285750" algn="just">
              <a:buFont typeface="Wingdings" pitchFamily="2" charset="2"/>
              <a:buChar char="v"/>
            </a:pPr>
            <a:r>
              <a:rPr lang="en-US" sz="3200" b="1" dirty="0" smtClean="0">
                <a:solidFill>
                  <a:srgbClr val="FF0000"/>
                </a:solidFill>
              </a:rPr>
              <a:t>PRODUCT SELECTION:- </a:t>
            </a:r>
          </a:p>
          <a:p>
            <a:pPr marL="285750" indent="-285750" algn="just">
              <a:buFont typeface="Wingdings" pitchFamily="2" charset="2"/>
              <a:buChar char="Ø"/>
            </a:pPr>
            <a:r>
              <a:rPr lang="en-US" sz="2400" b="1" dirty="0" smtClean="0">
                <a:solidFill>
                  <a:srgbClr val="FF00FF"/>
                </a:solidFill>
              </a:rPr>
              <a:t>Product </a:t>
            </a:r>
            <a:r>
              <a:rPr lang="en-US" sz="2400" b="1" dirty="0">
                <a:solidFill>
                  <a:srgbClr val="FF00FF"/>
                </a:solidFill>
              </a:rPr>
              <a:t>selection </a:t>
            </a:r>
            <a:r>
              <a:rPr lang="en-US" sz="2400" b="1" dirty="0">
                <a:solidFill>
                  <a:srgbClr val="0070C0"/>
                </a:solidFill>
              </a:rPr>
              <a:t>is the process in which </a:t>
            </a:r>
            <a:r>
              <a:rPr lang="en-US" sz="2400" b="1" dirty="0">
                <a:solidFill>
                  <a:srgbClr val="0000FF"/>
                </a:solidFill>
              </a:rPr>
              <a:t>retailor choose the shape</a:t>
            </a:r>
            <a:r>
              <a:rPr lang="en-US" sz="2400" b="1" dirty="0">
                <a:solidFill>
                  <a:srgbClr val="0070C0"/>
                </a:solidFill>
              </a:rPr>
              <a:t> </a:t>
            </a:r>
            <a:r>
              <a:rPr lang="en-US" sz="2400" b="1" dirty="0">
                <a:solidFill>
                  <a:srgbClr val="FF0000"/>
                </a:solidFill>
              </a:rPr>
              <a:t>or</a:t>
            </a:r>
            <a:r>
              <a:rPr lang="en-US" sz="2400" b="1" dirty="0">
                <a:solidFill>
                  <a:srgbClr val="0070C0"/>
                </a:solidFill>
              </a:rPr>
              <a:t> </a:t>
            </a:r>
            <a:r>
              <a:rPr lang="en-US" sz="2400" b="1" dirty="0">
                <a:solidFill>
                  <a:srgbClr val="0000FF"/>
                </a:solidFill>
              </a:rPr>
              <a:t>material of the product as per market demand</a:t>
            </a:r>
            <a:r>
              <a:rPr lang="en-US" sz="2400" b="1" dirty="0">
                <a:solidFill>
                  <a:srgbClr val="0070C0"/>
                </a:solidFill>
              </a:rPr>
              <a:t>. </a:t>
            </a:r>
            <a:endParaRPr lang="en-US" sz="2400" b="1" dirty="0" smtClean="0">
              <a:solidFill>
                <a:srgbClr val="0070C0"/>
              </a:solidFill>
            </a:endParaRPr>
          </a:p>
          <a:p>
            <a:pPr marL="285750" indent="-285750" algn="just">
              <a:buFont typeface="Wingdings" pitchFamily="2" charset="2"/>
              <a:buChar char="v"/>
            </a:pPr>
            <a:endParaRPr lang="en-US" sz="1200" b="1" dirty="0" smtClean="0">
              <a:solidFill>
                <a:srgbClr val="0070C0"/>
              </a:solidFill>
            </a:endParaRPr>
          </a:p>
          <a:p>
            <a:pPr marL="285750" indent="-285750" algn="just">
              <a:buFont typeface="Wingdings" pitchFamily="2" charset="2"/>
              <a:buChar char="v"/>
            </a:pPr>
            <a:r>
              <a:rPr lang="en-US" sz="3200" b="1" dirty="0" smtClean="0">
                <a:solidFill>
                  <a:srgbClr val="FF0000"/>
                </a:solidFill>
              </a:rPr>
              <a:t>Term </a:t>
            </a:r>
            <a:r>
              <a:rPr lang="en-US" sz="3200" b="1" dirty="0">
                <a:solidFill>
                  <a:srgbClr val="FF0000"/>
                </a:solidFill>
              </a:rPr>
              <a:t>included in product selection :- </a:t>
            </a:r>
            <a:endParaRPr lang="en-US" sz="3200" b="1" dirty="0" smtClean="0">
              <a:solidFill>
                <a:srgbClr val="FF0000"/>
              </a:solidFill>
            </a:endParaRPr>
          </a:p>
          <a:p>
            <a:pPr marL="285750" indent="-285750" algn="just">
              <a:buFont typeface="Wingdings" pitchFamily="2" charset="2"/>
              <a:buChar char="Ø"/>
            </a:pPr>
            <a:r>
              <a:rPr lang="en-US" sz="2400" b="1" dirty="0" smtClean="0">
                <a:solidFill>
                  <a:srgbClr val="0070C0"/>
                </a:solidFill>
              </a:rPr>
              <a:t>(a) </a:t>
            </a:r>
            <a:r>
              <a:rPr lang="en-US" sz="2400" b="1" dirty="0" smtClean="0">
                <a:solidFill>
                  <a:srgbClr val="0000FF"/>
                </a:solidFill>
              </a:rPr>
              <a:t>Material	</a:t>
            </a:r>
            <a:r>
              <a:rPr lang="en-US" sz="2400" b="1" dirty="0" smtClean="0">
                <a:solidFill>
                  <a:srgbClr val="0070C0"/>
                </a:solidFill>
              </a:rPr>
              <a:t>	(b) </a:t>
            </a:r>
            <a:r>
              <a:rPr lang="en-US" sz="2400" b="1" dirty="0" smtClean="0">
                <a:solidFill>
                  <a:srgbClr val="0000FF"/>
                </a:solidFill>
              </a:rPr>
              <a:t>Shape</a:t>
            </a:r>
            <a:r>
              <a:rPr lang="en-US" sz="2400" b="1" dirty="0" smtClean="0">
                <a:solidFill>
                  <a:srgbClr val="0070C0"/>
                </a:solidFill>
              </a:rPr>
              <a:t>	(c) </a:t>
            </a:r>
            <a:r>
              <a:rPr lang="en-US" sz="2400" b="1" dirty="0" smtClean="0">
                <a:solidFill>
                  <a:srgbClr val="0000FF"/>
                </a:solidFill>
              </a:rPr>
              <a:t>Color </a:t>
            </a:r>
            <a:r>
              <a:rPr lang="en-US" sz="2400" b="1" dirty="0" smtClean="0">
                <a:solidFill>
                  <a:srgbClr val="0070C0"/>
                </a:solidFill>
              </a:rPr>
              <a:t>	(d)  </a:t>
            </a:r>
            <a:r>
              <a:rPr lang="en-US" sz="2400" b="1" dirty="0" smtClean="0">
                <a:solidFill>
                  <a:srgbClr val="0000FF"/>
                </a:solidFill>
              </a:rPr>
              <a:t>Price</a:t>
            </a:r>
          </a:p>
          <a:p>
            <a:pPr algn="just"/>
            <a:endParaRPr lang="en-US" sz="2400" b="1" dirty="0">
              <a:solidFill>
                <a:srgbClr val="0070C0"/>
              </a:solidFill>
            </a:endParaRPr>
          </a:p>
          <a:p>
            <a:pPr marL="342900" indent="-342900" algn="just">
              <a:buFont typeface="+mj-lt"/>
              <a:buAutoNum type="arabicParenR"/>
            </a:pPr>
            <a:r>
              <a:rPr lang="en-US" sz="2400" b="1" dirty="0">
                <a:solidFill>
                  <a:srgbClr val="CC00CC"/>
                </a:solidFill>
              </a:rPr>
              <a:t>Demand and Supply Characteristics </a:t>
            </a:r>
            <a:endParaRPr lang="en-US" sz="2400" b="1" dirty="0" smtClean="0">
              <a:solidFill>
                <a:srgbClr val="CC00CC"/>
              </a:solidFill>
            </a:endParaRPr>
          </a:p>
          <a:p>
            <a:pPr algn="just"/>
            <a:r>
              <a:rPr lang="en-US" sz="2400" b="1" dirty="0" smtClean="0">
                <a:solidFill>
                  <a:srgbClr val="0070C0"/>
                </a:solidFill>
              </a:rPr>
              <a:t>	</a:t>
            </a:r>
            <a:r>
              <a:rPr lang="en-US" sz="2400" b="1" dirty="0" smtClean="0">
                <a:solidFill>
                  <a:srgbClr val="0000FF"/>
                </a:solidFill>
              </a:rPr>
              <a:t>(a) </a:t>
            </a:r>
            <a:r>
              <a:rPr lang="en-US" sz="2400" b="1" dirty="0">
                <a:solidFill>
                  <a:srgbClr val="0000FF"/>
                </a:solidFill>
              </a:rPr>
              <a:t>Standard products </a:t>
            </a:r>
            <a:r>
              <a:rPr lang="en-US" sz="2400" b="1" dirty="0" smtClean="0">
                <a:solidFill>
                  <a:srgbClr val="0070C0"/>
                </a:solidFill>
              </a:rPr>
              <a:t>	</a:t>
            </a:r>
            <a:r>
              <a:rPr lang="en-US" sz="2400" b="1" dirty="0" smtClean="0">
                <a:solidFill>
                  <a:srgbClr val="0000FF"/>
                </a:solidFill>
              </a:rPr>
              <a:t>(b) Job-order </a:t>
            </a:r>
            <a:r>
              <a:rPr lang="en-US" sz="2400" b="1" dirty="0">
                <a:solidFill>
                  <a:srgbClr val="0000FF"/>
                </a:solidFill>
              </a:rPr>
              <a:t>products </a:t>
            </a:r>
            <a:endParaRPr lang="en-US" sz="2400" b="1" dirty="0" smtClean="0">
              <a:solidFill>
                <a:srgbClr val="0000FF"/>
              </a:solidFill>
            </a:endParaRPr>
          </a:p>
          <a:p>
            <a:pPr marL="342900" indent="-342900" algn="just">
              <a:buAutoNum type="arabicParenR" startAt="2"/>
            </a:pPr>
            <a:r>
              <a:rPr lang="en-US" sz="2400" b="1" dirty="0" smtClean="0">
                <a:solidFill>
                  <a:srgbClr val="CC00CC"/>
                </a:solidFill>
              </a:rPr>
              <a:t>Frequency </a:t>
            </a:r>
            <a:r>
              <a:rPr lang="en-US" sz="2400" b="1" dirty="0">
                <a:solidFill>
                  <a:srgbClr val="CC00CC"/>
                </a:solidFill>
              </a:rPr>
              <a:t>of Consumption </a:t>
            </a:r>
            <a:endParaRPr lang="en-US" sz="2400" b="1" dirty="0" smtClean="0">
              <a:solidFill>
                <a:srgbClr val="CC00CC"/>
              </a:solidFill>
            </a:endParaRPr>
          </a:p>
          <a:p>
            <a:pPr algn="just"/>
            <a:r>
              <a:rPr lang="en-US" sz="2400" b="1" dirty="0">
                <a:solidFill>
                  <a:srgbClr val="0070C0"/>
                </a:solidFill>
              </a:rPr>
              <a:t> </a:t>
            </a:r>
            <a:r>
              <a:rPr lang="en-US" sz="2400" b="1" dirty="0" smtClean="0">
                <a:solidFill>
                  <a:srgbClr val="0070C0"/>
                </a:solidFill>
              </a:rPr>
              <a:t>          </a:t>
            </a:r>
            <a:r>
              <a:rPr lang="en-US" sz="2400" b="1" dirty="0" smtClean="0">
                <a:solidFill>
                  <a:srgbClr val="0000FF"/>
                </a:solidFill>
              </a:rPr>
              <a:t>(a) </a:t>
            </a:r>
            <a:r>
              <a:rPr lang="en-US" sz="2400" b="1" dirty="0">
                <a:solidFill>
                  <a:srgbClr val="0000FF"/>
                </a:solidFill>
              </a:rPr>
              <a:t>Fast moving Consumers goods  </a:t>
            </a:r>
            <a:r>
              <a:rPr lang="en-US" sz="2400" b="1" dirty="0" smtClean="0">
                <a:solidFill>
                  <a:srgbClr val="0000FF"/>
                </a:solidFill>
              </a:rPr>
              <a:t>   (b) Consumer </a:t>
            </a:r>
            <a:r>
              <a:rPr lang="en-US" sz="2400" b="1" dirty="0">
                <a:solidFill>
                  <a:srgbClr val="0000FF"/>
                </a:solidFill>
              </a:rPr>
              <a:t>durable</a:t>
            </a:r>
            <a:endParaRPr lang="en-US" sz="2400" b="1" dirty="0" smtClean="0">
              <a:solidFill>
                <a:srgbClr val="0000FF"/>
              </a:solidFill>
            </a:endParaRPr>
          </a:p>
          <a:p>
            <a:pPr marL="342900" indent="-342900" algn="just">
              <a:buAutoNum type="arabicParenR" startAt="3"/>
            </a:pPr>
            <a:r>
              <a:rPr lang="en-US" sz="2400" b="1" dirty="0" smtClean="0">
                <a:solidFill>
                  <a:srgbClr val="CC00CC"/>
                </a:solidFill>
              </a:rPr>
              <a:t>Nature </a:t>
            </a:r>
            <a:r>
              <a:rPr lang="en-US" sz="2400" b="1" dirty="0">
                <a:solidFill>
                  <a:srgbClr val="CC00CC"/>
                </a:solidFill>
              </a:rPr>
              <a:t>of use </a:t>
            </a:r>
            <a:endParaRPr lang="en-US" sz="2400" b="1" dirty="0" smtClean="0">
              <a:solidFill>
                <a:srgbClr val="CC00CC"/>
              </a:solidFill>
            </a:endParaRPr>
          </a:p>
          <a:p>
            <a:pPr lvl="2" algn="just"/>
            <a:r>
              <a:rPr lang="en-US" sz="2400" b="1" dirty="0" smtClean="0">
                <a:solidFill>
                  <a:srgbClr val="0000FF"/>
                </a:solidFill>
              </a:rPr>
              <a:t>(a) </a:t>
            </a:r>
            <a:r>
              <a:rPr lang="en-US" sz="2400" b="1" dirty="0">
                <a:solidFill>
                  <a:srgbClr val="0000FF"/>
                </a:solidFill>
              </a:rPr>
              <a:t>Consumers goods </a:t>
            </a:r>
            <a:r>
              <a:rPr lang="en-US" sz="2400" b="1" dirty="0" smtClean="0">
                <a:solidFill>
                  <a:srgbClr val="0000FF"/>
                </a:solidFill>
              </a:rPr>
              <a:t>	(b) Industrial </a:t>
            </a:r>
            <a:r>
              <a:rPr lang="en-US" sz="2400" b="1" dirty="0">
                <a:solidFill>
                  <a:srgbClr val="0000FF"/>
                </a:solidFill>
              </a:rPr>
              <a:t>goods </a:t>
            </a:r>
            <a:endParaRPr lang="en-US" sz="2400" b="1" dirty="0" smtClean="0">
              <a:solidFill>
                <a:srgbClr val="0000FF"/>
              </a:solidFill>
            </a:endParaRPr>
          </a:p>
          <a:p>
            <a:pPr algn="just"/>
            <a:r>
              <a:rPr lang="en-US" sz="2400" b="1" dirty="0" smtClean="0">
                <a:solidFill>
                  <a:srgbClr val="0070C0"/>
                </a:solidFill>
              </a:rPr>
              <a:t>4)   </a:t>
            </a:r>
            <a:r>
              <a:rPr lang="en-US" sz="2400" b="1" dirty="0" smtClean="0">
                <a:solidFill>
                  <a:srgbClr val="CC00CC"/>
                </a:solidFill>
              </a:rPr>
              <a:t>Product </a:t>
            </a:r>
            <a:r>
              <a:rPr lang="en-US" sz="2400" b="1" dirty="0">
                <a:solidFill>
                  <a:srgbClr val="CC00CC"/>
                </a:solidFill>
              </a:rPr>
              <a:t>Characteristics </a:t>
            </a:r>
            <a:endParaRPr lang="en-US" sz="2400" b="1" dirty="0" smtClean="0">
              <a:solidFill>
                <a:srgbClr val="CC00CC"/>
              </a:solidFill>
            </a:endParaRPr>
          </a:p>
          <a:p>
            <a:pPr algn="just"/>
            <a:r>
              <a:rPr lang="en-US" sz="2400" b="1" dirty="0" smtClean="0">
                <a:solidFill>
                  <a:srgbClr val="0000FF"/>
                </a:solidFill>
              </a:rPr>
              <a:t>      (a) Product class	     (b) Product line	    (c) Product </a:t>
            </a:r>
            <a:r>
              <a:rPr lang="en-US" sz="2400" b="1" dirty="0">
                <a:solidFill>
                  <a:srgbClr val="0000FF"/>
                </a:solidFill>
              </a:rPr>
              <a:t>mix</a:t>
            </a:r>
          </a:p>
        </p:txBody>
      </p:sp>
    </p:spTree>
    <p:extLst>
      <p:ext uri="{BB962C8B-B14F-4D97-AF65-F5344CB8AC3E}">
        <p14:creationId xmlns:p14="http://schemas.microsoft.com/office/powerpoint/2010/main" xmlns="" val="31137950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gradFill>
          <a:gsLst>
            <a:gs pos="74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3476" y="336809"/>
            <a:ext cx="8229600" cy="59877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480461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96870"/>
            <a:ext cx="8458200" cy="6555641"/>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algn="just"/>
            <a:r>
              <a:rPr lang="en-US" sz="3600" b="1" dirty="0">
                <a:solidFill>
                  <a:srgbClr val="FF0000"/>
                </a:solidFill>
              </a:rPr>
              <a:t>CONCEPT OF PRODUCT SELECTION </a:t>
            </a:r>
            <a:endParaRPr lang="en-US" sz="3600" b="1" dirty="0" smtClean="0">
              <a:solidFill>
                <a:srgbClr val="FF0000"/>
              </a:solidFill>
            </a:endParaRPr>
          </a:p>
          <a:p>
            <a:pPr marL="342900" indent="-342900" algn="just">
              <a:buFont typeface="Wingdings" pitchFamily="2" charset="2"/>
              <a:buChar char="Ø"/>
            </a:pPr>
            <a:r>
              <a:rPr lang="en-US" sz="2400" b="1" dirty="0" smtClean="0">
                <a:solidFill>
                  <a:srgbClr val="FF00FF"/>
                </a:solidFill>
              </a:rPr>
              <a:t>Product </a:t>
            </a:r>
            <a:r>
              <a:rPr lang="en-US" sz="2400" b="1" dirty="0">
                <a:solidFill>
                  <a:srgbClr val="FF00FF"/>
                </a:solidFill>
              </a:rPr>
              <a:t>selection </a:t>
            </a:r>
            <a:r>
              <a:rPr lang="en-US" sz="2400" b="1" dirty="0">
                <a:solidFill>
                  <a:srgbClr val="0070C0"/>
                </a:solidFill>
              </a:rPr>
              <a:t>is a </a:t>
            </a:r>
            <a:r>
              <a:rPr lang="en-US" sz="2400" b="1" dirty="0">
                <a:solidFill>
                  <a:srgbClr val="C00000"/>
                </a:solidFill>
              </a:rPr>
              <a:t>decision process</a:t>
            </a:r>
            <a:r>
              <a:rPr lang="en-US" sz="2400" b="1" dirty="0">
                <a:solidFill>
                  <a:srgbClr val="0070C0"/>
                </a:solidFill>
              </a:rPr>
              <a:t>, in which the </a:t>
            </a:r>
            <a:r>
              <a:rPr lang="en-US" sz="2400" b="1" dirty="0">
                <a:solidFill>
                  <a:srgbClr val="0000FF"/>
                </a:solidFill>
              </a:rPr>
              <a:t>design team selects one </a:t>
            </a:r>
            <a:r>
              <a:rPr lang="en-US" sz="2400" b="1" dirty="0">
                <a:solidFill>
                  <a:srgbClr val="FF0000"/>
                </a:solidFill>
              </a:rPr>
              <a:t>or</a:t>
            </a:r>
            <a:r>
              <a:rPr lang="en-US" sz="2400" b="1" dirty="0">
                <a:solidFill>
                  <a:srgbClr val="0000FF"/>
                </a:solidFill>
              </a:rPr>
              <a:t> few product concept for further development</a:t>
            </a:r>
            <a:r>
              <a:rPr lang="en-US" sz="2400" b="1" dirty="0" smtClean="0">
                <a:solidFill>
                  <a:srgbClr val="0000FF"/>
                </a:solidFill>
              </a:rPr>
              <a:t>.</a:t>
            </a:r>
          </a:p>
          <a:p>
            <a:pPr marL="342900" indent="-342900" algn="just">
              <a:buFont typeface="Wingdings" pitchFamily="2" charset="2"/>
              <a:buChar char="Ø"/>
            </a:pPr>
            <a:r>
              <a:rPr lang="en-US" sz="2400" b="1" dirty="0" smtClean="0">
                <a:solidFill>
                  <a:srgbClr val="0070C0"/>
                </a:solidFill>
              </a:rPr>
              <a:t>An </a:t>
            </a:r>
            <a:r>
              <a:rPr lang="en-US" sz="2400" b="1" dirty="0">
                <a:solidFill>
                  <a:srgbClr val="CC00CC"/>
                </a:solidFill>
              </a:rPr>
              <a:t>entrepreneur</a:t>
            </a:r>
            <a:r>
              <a:rPr lang="en-US" sz="2400" b="1" dirty="0">
                <a:solidFill>
                  <a:srgbClr val="0070C0"/>
                </a:solidFill>
              </a:rPr>
              <a:t> establishes a business unit with a </a:t>
            </a:r>
            <a:r>
              <a:rPr lang="en-US" sz="2400" b="1" dirty="0">
                <a:solidFill>
                  <a:srgbClr val="00B050"/>
                </a:solidFill>
              </a:rPr>
              <a:t>modest investments</a:t>
            </a:r>
            <a:r>
              <a:rPr lang="en-US" sz="2400" b="1" dirty="0">
                <a:solidFill>
                  <a:srgbClr val="0070C0"/>
                </a:solidFill>
              </a:rPr>
              <a:t> in a </a:t>
            </a:r>
            <a:r>
              <a:rPr lang="en-US" sz="2400" b="1" dirty="0">
                <a:solidFill>
                  <a:srgbClr val="00B050"/>
                </a:solidFill>
              </a:rPr>
              <a:t>small scale level. </a:t>
            </a:r>
            <a:endParaRPr lang="en-US" sz="2400" b="1" dirty="0" smtClean="0">
              <a:solidFill>
                <a:srgbClr val="00B050"/>
              </a:solidFill>
            </a:endParaRPr>
          </a:p>
          <a:p>
            <a:pPr marL="342900" indent="-342900" algn="just">
              <a:buFont typeface="Wingdings" pitchFamily="2" charset="2"/>
              <a:buChar char="Ø"/>
            </a:pPr>
            <a:r>
              <a:rPr lang="en-US" sz="2400" b="1" dirty="0" smtClean="0">
                <a:solidFill>
                  <a:srgbClr val="0070C0"/>
                </a:solidFill>
              </a:rPr>
              <a:t>As </a:t>
            </a:r>
            <a:r>
              <a:rPr lang="en-US" sz="2400" b="1" dirty="0">
                <a:solidFill>
                  <a:srgbClr val="0070C0"/>
                </a:solidFill>
              </a:rPr>
              <a:t>he senses business opportunities from the changing environment, keeps on adding, improving and dropping different types of product. </a:t>
            </a:r>
            <a:endParaRPr lang="en-US" sz="2400" b="1" dirty="0" smtClean="0">
              <a:solidFill>
                <a:srgbClr val="0070C0"/>
              </a:solidFill>
            </a:endParaRPr>
          </a:p>
          <a:p>
            <a:pPr marL="342900" indent="-342900" algn="just">
              <a:buFont typeface="Wingdings" pitchFamily="2" charset="2"/>
              <a:buChar char="Ø"/>
            </a:pPr>
            <a:r>
              <a:rPr lang="en-US" sz="2400" b="1" dirty="0" smtClean="0">
                <a:solidFill>
                  <a:srgbClr val="0070C0"/>
                </a:solidFill>
              </a:rPr>
              <a:t>A </a:t>
            </a:r>
            <a:r>
              <a:rPr lang="en-US" sz="2400" b="1" dirty="0">
                <a:solidFill>
                  <a:srgbClr val="0000FF"/>
                </a:solidFill>
              </a:rPr>
              <a:t>small business unit </a:t>
            </a:r>
            <a:r>
              <a:rPr lang="en-US" sz="2400" b="1" dirty="0">
                <a:solidFill>
                  <a:srgbClr val="0070C0"/>
                </a:solidFill>
              </a:rPr>
              <a:t>progressively becomes </a:t>
            </a:r>
            <a:r>
              <a:rPr lang="en-US" sz="2400" b="1" dirty="0">
                <a:solidFill>
                  <a:srgbClr val="0000FF"/>
                </a:solidFill>
              </a:rPr>
              <a:t>large</a:t>
            </a:r>
            <a:r>
              <a:rPr lang="en-US" sz="2400" b="1" dirty="0">
                <a:solidFill>
                  <a:srgbClr val="0070C0"/>
                </a:solidFill>
              </a:rPr>
              <a:t> through </a:t>
            </a:r>
            <a:r>
              <a:rPr lang="en-US" sz="2400" b="1" dirty="0">
                <a:solidFill>
                  <a:srgbClr val="C00000"/>
                </a:solidFill>
              </a:rPr>
              <a:t>additional investments</a:t>
            </a:r>
            <a:r>
              <a:rPr lang="en-US" sz="2400" b="1" dirty="0">
                <a:solidFill>
                  <a:srgbClr val="0070C0"/>
                </a:solidFill>
              </a:rPr>
              <a:t>. </a:t>
            </a:r>
            <a:endParaRPr lang="en-US" sz="2400" b="1" dirty="0" smtClean="0">
              <a:solidFill>
                <a:srgbClr val="0070C0"/>
              </a:solidFill>
            </a:endParaRPr>
          </a:p>
          <a:p>
            <a:pPr marL="342900" indent="-342900" algn="just">
              <a:buFont typeface="Wingdings" pitchFamily="2" charset="2"/>
              <a:buChar char="Ø"/>
            </a:pPr>
            <a:r>
              <a:rPr lang="en-US" sz="2400" b="1" dirty="0" smtClean="0">
                <a:solidFill>
                  <a:srgbClr val="0070C0"/>
                </a:solidFill>
              </a:rPr>
              <a:t>The </a:t>
            </a:r>
            <a:r>
              <a:rPr lang="en-US" sz="2400" b="1" dirty="0">
                <a:solidFill>
                  <a:srgbClr val="FF00FF"/>
                </a:solidFill>
              </a:rPr>
              <a:t>new product investment</a:t>
            </a:r>
            <a:r>
              <a:rPr lang="en-US" sz="2400" b="1" dirty="0">
                <a:solidFill>
                  <a:srgbClr val="0070C0"/>
                </a:solidFill>
              </a:rPr>
              <a:t> areas are as under</a:t>
            </a:r>
            <a:r>
              <a:rPr lang="en-US" sz="2400" b="1" dirty="0" smtClean="0">
                <a:solidFill>
                  <a:srgbClr val="0070C0"/>
                </a:solidFill>
              </a:rPr>
              <a:t>:-</a:t>
            </a:r>
          </a:p>
          <a:p>
            <a:pPr algn="just"/>
            <a:r>
              <a:rPr lang="en-US" sz="2000" b="1" dirty="0" smtClean="0">
                <a:solidFill>
                  <a:srgbClr val="0070C0"/>
                </a:solidFill>
              </a:rPr>
              <a:t>(</a:t>
            </a:r>
            <a:r>
              <a:rPr lang="en-US" sz="2000" b="1" dirty="0">
                <a:solidFill>
                  <a:srgbClr val="0070C0"/>
                </a:solidFill>
              </a:rPr>
              <a:t>i) </a:t>
            </a:r>
            <a:r>
              <a:rPr lang="en-US" sz="2000" b="1" dirty="0">
                <a:solidFill>
                  <a:srgbClr val="0000FF"/>
                </a:solidFill>
              </a:rPr>
              <a:t>Introduction of new product</a:t>
            </a:r>
            <a:r>
              <a:rPr lang="en-US" sz="2000" b="1" dirty="0" smtClean="0">
                <a:solidFill>
                  <a:srgbClr val="0000FF"/>
                </a:solidFill>
              </a:rPr>
              <a:t>.</a:t>
            </a:r>
          </a:p>
          <a:p>
            <a:pPr algn="just"/>
            <a:r>
              <a:rPr lang="en-US" sz="2000" b="1" dirty="0" smtClean="0">
                <a:solidFill>
                  <a:srgbClr val="0070C0"/>
                </a:solidFill>
              </a:rPr>
              <a:t>(</a:t>
            </a:r>
            <a:r>
              <a:rPr lang="en-US" sz="2000" b="1" dirty="0">
                <a:solidFill>
                  <a:srgbClr val="0070C0"/>
                </a:solidFill>
              </a:rPr>
              <a:t>ii) </a:t>
            </a:r>
            <a:r>
              <a:rPr lang="en-US" sz="2000" b="1" dirty="0">
                <a:solidFill>
                  <a:srgbClr val="C00000"/>
                </a:solidFill>
              </a:rPr>
              <a:t>Expansion of the existing product</a:t>
            </a:r>
            <a:r>
              <a:rPr lang="en-US" sz="2000" b="1" dirty="0" smtClean="0">
                <a:solidFill>
                  <a:srgbClr val="C00000"/>
                </a:solidFill>
              </a:rPr>
              <a:t>.</a:t>
            </a:r>
          </a:p>
          <a:p>
            <a:pPr algn="just"/>
            <a:r>
              <a:rPr lang="en-US" sz="2000" b="1" dirty="0" smtClean="0">
                <a:solidFill>
                  <a:srgbClr val="0070C0"/>
                </a:solidFill>
              </a:rPr>
              <a:t>(</a:t>
            </a:r>
            <a:r>
              <a:rPr lang="en-US" sz="2000" b="1" dirty="0">
                <a:solidFill>
                  <a:srgbClr val="0070C0"/>
                </a:solidFill>
              </a:rPr>
              <a:t>iii) </a:t>
            </a:r>
            <a:r>
              <a:rPr lang="en-US" sz="2000" b="1" dirty="0">
                <a:solidFill>
                  <a:srgbClr val="0000FF"/>
                </a:solidFill>
              </a:rPr>
              <a:t>Diversification in a new line of product by an already existing unit</a:t>
            </a:r>
            <a:r>
              <a:rPr lang="en-US" sz="2000" b="1" dirty="0" smtClean="0">
                <a:solidFill>
                  <a:srgbClr val="0000FF"/>
                </a:solidFill>
              </a:rPr>
              <a:t>.</a:t>
            </a:r>
          </a:p>
          <a:p>
            <a:pPr algn="just"/>
            <a:r>
              <a:rPr lang="en-US" sz="2000" b="1" dirty="0" smtClean="0">
                <a:solidFill>
                  <a:srgbClr val="0070C0"/>
                </a:solidFill>
              </a:rPr>
              <a:t>(</a:t>
            </a:r>
            <a:r>
              <a:rPr lang="en-US" sz="2000" b="1" dirty="0">
                <a:solidFill>
                  <a:srgbClr val="0070C0"/>
                </a:solidFill>
              </a:rPr>
              <a:t>iv) </a:t>
            </a:r>
            <a:r>
              <a:rPr lang="en-US" sz="2000" b="1" dirty="0">
                <a:solidFill>
                  <a:srgbClr val="C00000"/>
                </a:solidFill>
              </a:rPr>
              <a:t>Business integration investments- the business is a step-by-step and sequential conversion of raw material into finish product. E.g. a raw cotton is converted into finished cloths through spinning, weaving, and processing. </a:t>
            </a:r>
          </a:p>
        </p:txBody>
      </p:sp>
    </p:spTree>
    <p:extLst>
      <p:ext uri="{BB962C8B-B14F-4D97-AF65-F5344CB8AC3E}">
        <p14:creationId xmlns:p14="http://schemas.microsoft.com/office/powerpoint/2010/main" xmlns="" val="16619362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gradFill>
          <a:gsLst>
            <a:gs pos="74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9258" y="457200"/>
            <a:ext cx="8073382" cy="586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49059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457200"/>
            <a:ext cx="8229600" cy="596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739591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382000" cy="6278642"/>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a:spAutoFit/>
          </a:bodyPr>
          <a:lstStyle/>
          <a:p>
            <a:pPr marL="342900" indent="-342900" algn="just">
              <a:buFont typeface="Wingdings" pitchFamily="2" charset="2"/>
              <a:buChar char="v"/>
            </a:pPr>
            <a:r>
              <a:rPr lang="en-US" sz="2600" b="1" dirty="0" smtClean="0">
                <a:solidFill>
                  <a:srgbClr val="FF0000"/>
                </a:solidFill>
              </a:rPr>
              <a:t>IMPORTANT </a:t>
            </a:r>
            <a:r>
              <a:rPr lang="en-US" sz="2600" b="1" dirty="0">
                <a:solidFill>
                  <a:srgbClr val="FF0000"/>
                </a:solidFill>
              </a:rPr>
              <a:t>AVENNUES OF NEW PRODUCT </a:t>
            </a:r>
            <a:r>
              <a:rPr lang="en-US" sz="2600" b="1" dirty="0" smtClean="0">
                <a:solidFill>
                  <a:srgbClr val="FF0000"/>
                </a:solidFill>
              </a:rPr>
              <a:t>SELECTION</a:t>
            </a:r>
          </a:p>
          <a:p>
            <a:pPr algn="just"/>
            <a:endParaRPr lang="en-US" sz="2400" b="1" dirty="0" smtClean="0">
              <a:solidFill>
                <a:srgbClr val="0070C0"/>
              </a:solidFill>
            </a:endParaRPr>
          </a:p>
          <a:p>
            <a:pPr marL="342900" indent="-342900" algn="just">
              <a:buFont typeface="Wingdings" pitchFamily="2" charset="2"/>
              <a:buChar char="Ø"/>
            </a:pPr>
            <a:r>
              <a:rPr lang="en-US" sz="2400" b="1" dirty="0" smtClean="0">
                <a:solidFill>
                  <a:srgbClr val="0000FF"/>
                </a:solidFill>
              </a:rPr>
              <a:t>Innovation </a:t>
            </a:r>
            <a:r>
              <a:rPr lang="en-US" sz="2400" b="1" dirty="0">
                <a:solidFill>
                  <a:srgbClr val="0000FF"/>
                </a:solidFill>
              </a:rPr>
              <a:t>product</a:t>
            </a:r>
            <a:r>
              <a:rPr lang="en-US" sz="2400" b="1" dirty="0">
                <a:solidFill>
                  <a:srgbClr val="0070C0"/>
                </a:solidFill>
              </a:rPr>
              <a:t>, through </a:t>
            </a:r>
            <a:r>
              <a:rPr lang="en-US" sz="2400" b="1" dirty="0">
                <a:solidFill>
                  <a:srgbClr val="0000FF"/>
                </a:solidFill>
              </a:rPr>
              <a:t>R &amp; D efforts. </a:t>
            </a:r>
            <a:endParaRPr lang="en-US" sz="2400" b="1" dirty="0" smtClean="0">
              <a:solidFill>
                <a:srgbClr val="0000FF"/>
              </a:solidFill>
            </a:endParaRPr>
          </a:p>
          <a:p>
            <a:pPr marL="342900" indent="-342900" algn="just">
              <a:buFont typeface="Wingdings" pitchFamily="2" charset="2"/>
              <a:buChar char="Ø"/>
            </a:pPr>
            <a:endParaRPr lang="en-US" sz="1000" b="1" dirty="0" smtClean="0">
              <a:solidFill>
                <a:srgbClr val="0070C0"/>
              </a:solidFill>
            </a:endParaRPr>
          </a:p>
          <a:p>
            <a:pPr marL="342900" indent="-342900" algn="just">
              <a:buFont typeface="Wingdings" pitchFamily="2" charset="2"/>
              <a:buChar char="Ø"/>
            </a:pPr>
            <a:r>
              <a:rPr lang="en-US" sz="2400" b="1" dirty="0" smtClean="0">
                <a:solidFill>
                  <a:srgbClr val="C00000"/>
                </a:solidFill>
              </a:rPr>
              <a:t>Differentiated </a:t>
            </a:r>
            <a:r>
              <a:rPr lang="en-US" sz="2400" b="1" dirty="0">
                <a:solidFill>
                  <a:srgbClr val="C00000"/>
                </a:solidFill>
              </a:rPr>
              <a:t>imitative product of some existing entrepreneur. </a:t>
            </a:r>
            <a:endParaRPr lang="en-US" sz="2400" b="1" dirty="0" smtClean="0">
              <a:solidFill>
                <a:srgbClr val="C00000"/>
              </a:solidFill>
            </a:endParaRPr>
          </a:p>
          <a:p>
            <a:pPr marL="342900" indent="-342900" algn="just">
              <a:buFont typeface="Wingdings" pitchFamily="2" charset="2"/>
              <a:buChar char="Ø"/>
            </a:pPr>
            <a:endParaRPr lang="en-US" sz="1000" b="1" dirty="0" smtClean="0">
              <a:solidFill>
                <a:srgbClr val="0070C0"/>
              </a:solidFill>
            </a:endParaRPr>
          </a:p>
          <a:p>
            <a:pPr marL="342900" indent="-342900" algn="just">
              <a:buFont typeface="Wingdings" pitchFamily="2" charset="2"/>
              <a:buChar char="Ø"/>
            </a:pPr>
            <a:r>
              <a:rPr lang="en-US" sz="2400" b="1" dirty="0" smtClean="0">
                <a:solidFill>
                  <a:srgbClr val="0000FF"/>
                </a:solidFill>
              </a:rPr>
              <a:t>Offensive </a:t>
            </a:r>
            <a:r>
              <a:rPr lang="en-US" sz="2400" b="1" dirty="0">
                <a:solidFill>
                  <a:srgbClr val="0000FF"/>
                </a:solidFill>
              </a:rPr>
              <a:t>strategy like sale of joint </a:t>
            </a:r>
            <a:r>
              <a:rPr lang="en-US" sz="2400" b="1" dirty="0">
                <a:solidFill>
                  <a:srgbClr val="FF0000"/>
                </a:solidFill>
              </a:rPr>
              <a:t>or</a:t>
            </a:r>
            <a:r>
              <a:rPr lang="en-US" sz="2400" b="1" dirty="0">
                <a:solidFill>
                  <a:srgbClr val="0000FF"/>
                </a:solidFill>
              </a:rPr>
              <a:t> by – product for cross subsidizing the main product price-cut</a:t>
            </a:r>
            <a:r>
              <a:rPr lang="en-US" sz="2400" b="1" dirty="0">
                <a:solidFill>
                  <a:srgbClr val="0070C0"/>
                </a:solidFill>
              </a:rPr>
              <a:t>. </a:t>
            </a:r>
            <a:endParaRPr lang="en-US" sz="2400" b="1" dirty="0" smtClean="0">
              <a:solidFill>
                <a:srgbClr val="0070C0"/>
              </a:solidFill>
            </a:endParaRPr>
          </a:p>
          <a:p>
            <a:pPr marL="342900" indent="-342900" algn="just">
              <a:buFont typeface="Wingdings" pitchFamily="2" charset="2"/>
              <a:buChar char="Ø"/>
            </a:pPr>
            <a:endParaRPr lang="en-US" sz="1000" b="1" dirty="0" smtClean="0">
              <a:solidFill>
                <a:srgbClr val="0070C0"/>
              </a:solidFill>
            </a:endParaRPr>
          </a:p>
          <a:p>
            <a:pPr marL="342900" indent="-342900" algn="just">
              <a:buFont typeface="Wingdings" pitchFamily="2" charset="2"/>
              <a:buChar char="Ø"/>
            </a:pPr>
            <a:r>
              <a:rPr lang="en-US" sz="2400" b="1" dirty="0" smtClean="0">
                <a:solidFill>
                  <a:srgbClr val="C00000"/>
                </a:solidFill>
              </a:rPr>
              <a:t>Defensive </a:t>
            </a:r>
            <a:r>
              <a:rPr lang="en-US" sz="2400" b="1" dirty="0">
                <a:solidFill>
                  <a:srgbClr val="C00000"/>
                </a:solidFill>
              </a:rPr>
              <a:t>strategy through developing self-sufficiency using backward </a:t>
            </a:r>
            <a:r>
              <a:rPr lang="en-US" sz="2400" b="1" dirty="0">
                <a:solidFill>
                  <a:srgbClr val="FF0000"/>
                </a:solidFill>
              </a:rPr>
              <a:t>or</a:t>
            </a:r>
            <a:r>
              <a:rPr lang="en-US" sz="2400" b="1" dirty="0">
                <a:solidFill>
                  <a:srgbClr val="C00000"/>
                </a:solidFill>
              </a:rPr>
              <a:t> forward integration</a:t>
            </a:r>
            <a:r>
              <a:rPr lang="en-US" sz="2400" b="1" dirty="0" smtClean="0">
                <a:solidFill>
                  <a:srgbClr val="C00000"/>
                </a:solidFill>
              </a:rPr>
              <a:t>.</a:t>
            </a:r>
          </a:p>
          <a:p>
            <a:pPr marL="342900" indent="-342900" algn="just">
              <a:buFont typeface="Wingdings" pitchFamily="2" charset="2"/>
              <a:buChar char="Ø"/>
            </a:pPr>
            <a:endParaRPr lang="en-US" sz="1000" b="1" dirty="0" smtClean="0">
              <a:solidFill>
                <a:srgbClr val="C00000"/>
              </a:solidFill>
            </a:endParaRPr>
          </a:p>
          <a:p>
            <a:pPr marL="342900" indent="-342900" algn="just">
              <a:buFont typeface="Wingdings" pitchFamily="2" charset="2"/>
              <a:buChar char="Ø"/>
            </a:pPr>
            <a:r>
              <a:rPr lang="en-US" sz="2400" b="1" dirty="0" smtClean="0">
                <a:solidFill>
                  <a:srgbClr val="0000FF"/>
                </a:solidFill>
              </a:rPr>
              <a:t>Joining </a:t>
            </a:r>
            <a:r>
              <a:rPr lang="en-US" sz="2400" b="1" dirty="0">
                <a:solidFill>
                  <a:srgbClr val="0000FF"/>
                </a:solidFill>
              </a:rPr>
              <a:t>hand with competitor through collaboration in manufacturing </a:t>
            </a:r>
            <a:r>
              <a:rPr lang="en-US" sz="2400" b="1" dirty="0">
                <a:solidFill>
                  <a:srgbClr val="FF0000"/>
                </a:solidFill>
              </a:rPr>
              <a:t>or</a:t>
            </a:r>
            <a:r>
              <a:rPr lang="en-US" sz="2400" b="1" dirty="0">
                <a:solidFill>
                  <a:srgbClr val="0000FF"/>
                </a:solidFill>
              </a:rPr>
              <a:t> marketing the products</a:t>
            </a:r>
            <a:r>
              <a:rPr lang="en-US" sz="2400" b="1" dirty="0">
                <a:solidFill>
                  <a:srgbClr val="0070C0"/>
                </a:solidFill>
              </a:rPr>
              <a:t>. </a:t>
            </a:r>
            <a:endParaRPr lang="en-US" sz="2400" b="1" dirty="0" smtClean="0">
              <a:solidFill>
                <a:srgbClr val="0070C0"/>
              </a:solidFill>
            </a:endParaRPr>
          </a:p>
          <a:p>
            <a:pPr marL="342900" indent="-342900" algn="just">
              <a:buFont typeface="Wingdings" pitchFamily="2" charset="2"/>
              <a:buChar char="Ø"/>
            </a:pPr>
            <a:endParaRPr lang="en-US" sz="1000" b="1" dirty="0" smtClean="0">
              <a:solidFill>
                <a:srgbClr val="0070C0"/>
              </a:solidFill>
            </a:endParaRPr>
          </a:p>
          <a:p>
            <a:pPr marL="342900" indent="-342900" algn="just">
              <a:buFont typeface="Wingdings" pitchFamily="2" charset="2"/>
              <a:buChar char="Ø"/>
            </a:pPr>
            <a:r>
              <a:rPr lang="en-US" sz="2400" b="1" dirty="0" smtClean="0">
                <a:solidFill>
                  <a:srgbClr val="C00000"/>
                </a:solidFill>
              </a:rPr>
              <a:t>Production </a:t>
            </a:r>
            <a:r>
              <a:rPr lang="en-US" sz="2400" b="1" dirty="0">
                <a:solidFill>
                  <a:srgbClr val="C00000"/>
                </a:solidFill>
              </a:rPr>
              <a:t>of components with some large units, e.g. manufacturing of only a component used in scooters, cars, </a:t>
            </a:r>
            <a:r>
              <a:rPr lang="en-US" sz="2400" b="1" dirty="0">
                <a:solidFill>
                  <a:srgbClr val="FF0000"/>
                </a:solidFill>
              </a:rPr>
              <a:t>or </a:t>
            </a:r>
            <a:r>
              <a:rPr lang="en-US" sz="2400" b="1" dirty="0">
                <a:solidFill>
                  <a:srgbClr val="C00000"/>
                </a:solidFill>
              </a:rPr>
              <a:t>machinery manufacturing</a:t>
            </a:r>
            <a:r>
              <a:rPr lang="en-US" sz="2400" b="1" dirty="0" smtClean="0">
                <a:solidFill>
                  <a:srgbClr val="C00000"/>
                </a:solidFill>
              </a:rPr>
              <a:t>.</a:t>
            </a:r>
            <a:endParaRPr lang="en-US" sz="2400" b="1" dirty="0">
              <a:solidFill>
                <a:srgbClr val="C00000"/>
              </a:solidFill>
            </a:endParaRPr>
          </a:p>
        </p:txBody>
      </p:sp>
    </p:spTree>
    <p:extLst>
      <p:ext uri="{BB962C8B-B14F-4D97-AF65-F5344CB8AC3E}">
        <p14:creationId xmlns:p14="http://schemas.microsoft.com/office/powerpoint/2010/main" xmlns="" val="261168157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gradFill>
          <a:gsLst>
            <a:gs pos="74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400" y="381000"/>
            <a:ext cx="8077200" cy="6064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14513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gradFill>
          <a:gsLst>
            <a:gs pos="74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400" y="396885"/>
            <a:ext cx="8153400" cy="60039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647856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23638400</TotalTime>
  <Words>6894</Words>
  <Application>Microsoft Office PowerPoint</Application>
  <PresentationFormat>On-screen Show (4:3)</PresentationFormat>
  <Paragraphs>600</Paragraphs>
  <Slides>92</Slides>
  <Notes>2</Notes>
  <HiddenSlides>0</HiddenSlides>
  <MMClips>0</MMClips>
  <ScaleCrop>false</ScaleCrop>
  <HeadingPairs>
    <vt:vector size="4" baseType="variant">
      <vt:variant>
        <vt:lpstr>Theme</vt:lpstr>
      </vt:variant>
      <vt:variant>
        <vt:i4>1</vt:i4>
      </vt:variant>
      <vt:variant>
        <vt:lpstr>Slide Titles</vt:lpstr>
      </vt:variant>
      <vt:variant>
        <vt:i4>92</vt:i4>
      </vt:variant>
    </vt:vector>
  </HeadingPairs>
  <TitlesOfParts>
    <vt:vector size="93" baseType="lpstr">
      <vt:lpstr>Office Theme</vt:lpstr>
      <vt:lpstr>Slide 1</vt:lpstr>
      <vt:lpstr>Chapter – 2  MARKET SURVEY and OPPORTUNITY IDENTIFICATION (BUSINESS PLANNING)</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rk</dc:creator>
  <cp:lastModifiedBy>hp</cp:lastModifiedBy>
  <cp:revision>179</cp:revision>
  <dcterms:created xsi:type="dcterms:W3CDTF">2006-08-16T00:00:00Z</dcterms:created>
  <dcterms:modified xsi:type="dcterms:W3CDTF">2022-09-16T06:46:18Z</dcterms:modified>
</cp:coreProperties>
</file>